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6.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7.xml" ContentType="application/vnd.openxmlformats-officedocument.presentationml.notesSlide+xml"/>
  <Override PartName="/ppt/tags/tag12.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15.xml" ContentType="application/vnd.openxmlformats-officedocument.presentationml.tags+xml"/>
  <Override PartName="/ppt/notesSlides/notesSlide17.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18.xml" ContentType="application/vnd.openxmlformats-officedocument.presentationml.notesSlide+xml"/>
  <Override PartName="/ppt/tags/tag18.xml" ContentType="application/vnd.openxmlformats-officedocument.presentationml.tags+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8" r:id="rId1"/>
  </p:sldMasterIdLst>
  <p:notesMasterIdLst>
    <p:notesMasterId r:id="rId21"/>
  </p:notesMasterIdLst>
  <p:handoutMasterIdLst>
    <p:handoutMasterId r:id="rId22"/>
  </p:handoutMasterIdLst>
  <p:sldIdLst>
    <p:sldId id="382" r:id="rId2"/>
    <p:sldId id="383" r:id="rId3"/>
    <p:sldId id="384" r:id="rId4"/>
    <p:sldId id="270" r:id="rId5"/>
    <p:sldId id="271" r:id="rId6"/>
    <p:sldId id="272" r:id="rId7"/>
    <p:sldId id="274" r:id="rId8"/>
    <p:sldId id="328" r:id="rId9"/>
    <p:sldId id="344" r:id="rId10"/>
    <p:sldId id="361" r:id="rId11"/>
    <p:sldId id="333" r:id="rId12"/>
    <p:sldId id="338" r:id="rId13"/>
    <p:sldId id="334" r:id="rId14"/>
    <p:sldId id="276" r:id="rId15"/>
    <p:sldId id="335" r:id="rId16"/>
    <p:sldId id="362" r:id="rId17"/>
    <p:sldId id="275" r:id="rId18"/>
    <p:sldId id="277" r:id="rId19"/>
    <p:sldId id="395" r:id="rId20"/>
  </p:sldIdLst>
  <p:sldSz cx="9144000" cy="6858000" type="screen4x3"/>
  <p:notesSz cx="6973888"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389"/>
    <a:srgbClr val="9B3937"/>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50" autoAdjust="0"/>
    <p:restoredTop sz="89709" autoAdjust="0"/>
  </p:normalViewPr>
  <p:slideViewPr>
    <p:cSldViewPr>
      <p:cViewPr>
        <p:scale>
          <a:sx n="60" d="100"/>
          <a:sy n="60" d="100"/>
        </p:scale>
        <p:origin x="-140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38"/>
    </p:cViewPr>
  </p:sorterViewPr>
  <p:notesViewPr>
    <p:cSldViewPr>
      <p:cViewPr varScale="1">
        <p:scale>
          <a:sx n="56" d="100"/>
          <a:sy n="56" d="100"/>
        </p:scale>
        <p:origin x="-1262" y="-72"/>
      </p:cViewPr>
      <p:guideLst>
        <p:guide orient="horz" pos="2909"/>
        <p:guide pos="219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2018" cy="461804"/>
          </a:xfrm>
          <a:prstGeom prst="rect">
            <a:avLst/>
          </a:prstGeom>
        </p:spPr>
        <p:txBody>
          <a:bodyPr vert="horz" lIns="92588" tIns="46296" rIns="92588" bIns="46296" rtlCol="0"/>
          <a:lstStyle>
            <a:lvl1pPr algn="l">
              <a:defRPr sz="1200"/>
            </a:lvl1pPr>
          </a:lstStyle>
          <a:p>
            <a:endParaRPr lang="en-US"/>
          </a:p>
        </p:txBody>
      </p:sp>
      <p:sp>
        <p:nvSpPr>
          <p:cNvPr id="3" name="Date Placeholder 2"/>
          <p:cNvSpPr>
            <a:spLocks noGrp="1"/>
          </p:cNvSpPr>
          <p:nvPr>
            <p:ph type="dt" sz="quarter" idx="1"/>
          </p:nvPr>
        </p:nvSpPr>
        <p:spPr>
          <a:xfrm>
            <a:off x="3950256" y="0"/>
            <a:ext cx="3022018" cy="461804"/>
          </a:xfrm>
          <a:prstGeom prst="rect">
            <a:avLst/>
          </a:prstGeom>
        </p:spPr>
        <p:txBody>
          <a:bodyPr vert="horz" lIns="92588" tIns="46296" rIns="92588" bIns="46296" rtlCol="0"/>
          <a:lstStyle>
            <a:lvl1pPr algn="r">
              <a:defRPr sz="1200"/>
            </a:lvl1pPr>
          </a:lstStyle>
          <a:p>
            <a:fld id="{711A54F6-3EBD-4B2C-905E-13E1F503F03D}" type="datetimeFigureOut">
              <a:rPr lang="en-US" smtClean="0"/>
              <a:pPr/>
              <a:t>11/1/2016</a:t>
            </a:fld>
            <a:endParaRPr lang="en-US"/>
          </a:p>
        </p:txBody>
      </p:sp>
      <p:sp>
        <p:nvSpPr>
          <p:cNvPr id="4" name="Footer Placeholder 3"/>
          <p:cNvSpPr>
            <a:spLocks noGrp="1"/>
          </p:cNvSpPr>
          <p:nvPr>
            <p:ph type="ftr" sz="quarter" idx="2"/>
          </p:nvPr>
        </p:nvSpPr>
        <p:spPr>
          <a:xfrm>
            <a:off x="0" y="8772668"/>
            <a:ext cx="3022018" cy="461804"/>
          </a:xfrm>
          <a:prstGeom prst="rect">
            <a:avLst/>
          </a:prstGeom>
        </p:spPr>
        <p:txBody>
          <a:bodyPr vert="horz" lIns="92588" tIns="46296" rIns="92588" bIns="46296" rtlCol="0" anchor="b"/>
          <a:lstStyle>
            <a:lvl1pPr algn="l">
              <a:defRPr sz="1200"/>
            </a:lvl1pPr>
          </a:lstStyle>
          <a:p>
            <a:endParaRPr lang="en-US"/>
          </a:p>
        </p:txBody>
      </p:sp>
      <p:sp>
        <p:nvSpPr>
          <p:cNvPr id="5" name="Slide Number Placeholder 4"/>
          <p:cNvSpPr>
            <a:spLocks noGrp="1"/>
          </p:cNvSpPr>
          <p:nvPr>
            <p:ph type="sldNum" sz="quarter" idx="3"/>
          </p:nvPr>
        </p:nvSpPr>
        <p:spPr>
          <a:xfrm>
            <a:off x="3950256" y="8772668"/>
            <a:ext cx="3022018" cy="461804"/>
          </a:xfrm>
          <a:prstGeom prst="rect">
            <a:avLst/>
          </a:prstGeom>
        </p:spPr>
        <p:txBody>
          <a:bodyPr vert="horz" lIns="92588" tIns="46296" rIns="92588" bIns="46296" rtlCol="0" anchor="b"/>
          <a:lstStyle>
            <a:lvl1pPr algn="r">
              <a:defRPr sz="1200"/>
            </a:lvl1pPr>
          </a:lstStyle>
          <a:p>
            <a:fld id="{D968A482-2AD5-4136-A302-5913492DB9BE}" type="slidenum">
              <a:rPr lang="en-US" smtClean="0"/>
              <a:pPr/>
              <a:t>‹#›</a:t>
            </a:fld>
            <a:endParaRPr lang="en-US"/>
          </a:p>
        </p:txBody>
      </p:sp>
    </p:spTree>
    <p:extLst>
      <p:ext uri="{BB962C8B-B14F-4D97-AF65-F5344CB8AC3E}">
        <p14:creationId xmlns:p14="http://schemas.microsoft.com/office/powerpoint/2010/main" val="1902299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2018" cy="461804"/>
          </a:xfrm>
          <a:prstGeom prst="rect">
            <a:avLst/>
          </a:prstGeom>
        </p:spPr>
        <p:txBody>
          <a:bodyPr vert="horz" lIns="92588" tIns="46296" rIns="92588" bIns="46296" rtlCol="0"/>
          <a:lstStyle>
            <a:lvl1pPr algn="l">
              <a:defRPr sz="1200"/>
            </a:lvl1pPr>
          </a:lstStyle>
          <a:p>
            <a:endParaRPr lang="en-US"/>
          </a:p>
        </p:txBody>
      </p:sp>
      <p:sp>
        <p:nvSpPr>
          <p:cNvPr id="3" name="Date Placeholder 2"/>
          <p:cNvSpPr>
            <a:spLocks noGrp="1"/>
          </p:cNvSpPr>
          <p:nvPr>
            <p:ph type="dt" idx="1"/>
          </p:nvPr>
        </p:nvSpPr>
        <p:spPr>
          <a:xfrm>
            <a:off x="3950256" y="0"/>
            <a:ext cx="3022018" cy="461804"/>
          </a:xfrm>
          <a:prstGeom prst="rect">
            <a:avLst/>
          </a:prstGeom>
        </p:spPr>
        <p:txBody>
          <a:bodyPr vert="horz" lIns="92588" tIns="46296" rIns="92588" bIns="46296" rtlCol="0"/>
          <a:lstStyle>
            <a:lvl1pPr algn="r">
              <a:defRPr sz="1200"/>
            </a:lvl1pPr>
          </a:lstStyle>
          <a:p>
            <a:fld id="{116FEBC4-F04C-4552-9230-99A5DBABA5F2}" type="datetimeFigureOut">
              <a:rPr lang="en-US" smtClean="0"/>
              <a:pPr/>
              <a:t>11/1/2016</a:t>
            </a:fld>
            <a:endParaRPr lang="en-US"/>
          </a:p>
        </p:txBody>
      </p:sp>
      <p:sp>
        <p:nvSpPr>
          <p:cNvPr id="4" name="Slide Image Placeholder 3"/>
          <p:cNvSpPr>
            <a:spLocks noGrp="1" noRot="1" noChangeAspect="1"/>
          </p:cNvSpPr>
          <p:nvPr>
            <p:ph type="sldImg" idx="2"/>
          </p:nvPr>
        </p:nvSpPr>
        <p:spPr>
          <a:xfrm>
            <a:off x="1177925" y="692150"/>
            <a:ext cx="4618038" cy="3463925"/>
          </a:xfrm>
          <a:prstGeom prst="rect">
            <a:avLst/>
          </a:prstGeom>
          <a:noFill/>
          <a:ln w="12700">
            <a:solidFill>
              <a:prstClr val="black"/>
            </a:solidFill>
          </a:ln>
        </p:spPr>
        <p:txBody>
          <a:bodyPr vert="horz" lIns="92588" tIns="46296" rIns="92588" bIns="46296" rtlCol="0" anchor="ctr"/>
          <a:lstStyle/>
          <a:p>
            <a:endParaRPr lang="en-US"/>
          </a:p>
        </p:txBody>
      </p:sp>
      <p:sp>
        <p:nvSpPr>
          <p:cNvPr id="5" name="Notes Placeholder 4"/>
          <p:cNvSpPr>
            <a:spLocks noGrp="1"/>
          </p:cNvSpPr>
          <p:nvPr>
            <p:ph type="body" sz="quarter" idx="3"/>
          </p:nvPr>
        </p:nvSpPr>
        <p:spPr>
          <a:xfrm>
            <a:off x="697389" y="4387136"/>
            <a:ext cx="5579110" cy="4156234"/>
          </a:xfrm>
          <a:prstGeom prst="rect">
            <a:avLst/>
          </a:prstGeom>
        </p:spPr>
        <p:txBody>
          <a:bodyPr vert="horz" lIns="92588" tIns="46296" rIns="92588" bIns="4629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22018" cy="461804"/>
          </a:xfrm>
          <a:prstGeom prst="rect">
            <a:avLst/>
          </a:prstGeom>
        </p:spPr>
        <p:txBody>
          <a:bodyPr vert="horz" lIns="92588" tIns="46296" rIns="92588" bIns="46296" rtlCol="0" anchor="b"/>
          <a:lstStyle>
            <a:lvl1pPr algn="l">
              <a:defRPr sz="1200"/>
            </a:lvl1pPr>
          </a:lstStyle>
          <a:p>
            <a:endParaRPr lang="en-US"/>
          </a:p>
        </p:txBody>
      </p:sp>
      <p:sp>
        <p:nvSpPr>
          <p:cNvPr id="7" name="Slide Number Placeholder 6"/>
          <p:cNvSpPr>
            <a:spLocks noGrp="1"/>
          </p:cNvSpPr>
          <p:nvPr>
            <p:ph type="sldNum" sz="quarter" idx="5"/>
          </p:nvPr>
        </p:nvSpPr>
        <p:spPr>
          <a:xfrm>
            <a:off x="3950256" y="8772668"/>
            <a:ext cx="3022018" cy="461804"/>
          </a:xfrm>
          <a:prstGeom prst="rect">
            <a:avLst/>
          </a:prstGeom>
        </p:spPr>
        <p:txBody>
          <a:bodyPr vert="horz" lIns="92588" tIns="46296" rIns="92588" bIns="46296" rtlCol="0" anchor="b"/>
          <a:lstStyle>
            <a:lvl1pPr algn="r">
              <a:defRPr sz="1200"/>
            </a:lvl1pPr>
          </a:lstStyle>
          <a:p>
            <a:fld id="{1473A48D-66ED-4B46-A259-738D411D5A8E}" type="slidenum">
              <a:rPr lang="en-US" smtClean="0"/>
              <a:pPr/>
              <a:t>‹#›</a:t>
            </a:fld>
            <a:endParaRPr lang="en-US"/>
          </a:p>
        </p:txBody>
      </p:sp>
    </p:spTree>
    <p:extLst>
      <p:ext uri="{BB962C8B-B14F-4D97-AF65-F5344CB8AC3E}">
        <p14:creationId xmlns:p14="http://schemas.microsoft.com/office/powerpoint/2010/main" val="1566755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tags" Target="../tags/tag16.xml"/></Relationships>
</file>

<file path=ppt/notesSlides/_rels/notesSlide18.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notesMaster" Target="../notesMasters/notesMaster1.xml"/><Relationship Id="rId1" Type="http://schemas.openxmlformats.org/officeDocument/2006/relationships/tags" Target="../tags/tag18.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6042">
              <a:defRPr/>
            </a:pPr>
            <a:r>
              <a:rPr lang="en-US" dirty="0" smtClean="0"/>
              <a:t>Hello and welcome to </a:t>
            </a:r>
            <a:r>
              <a:rPr lang="en-US" dirty="0" smtClean="0">
                <a:solidFill>
                  <a:schemeClr val="tx1"/>
                </a:solidFill>
              </a:rPr>
              <a:t>Understanding the Indicator 6 Terminology: Early Childhood Special Education Settings for Children Ages Birth - Five. </a:t>
            </a:r>
            <a:r>
              <a:rPr lang="en-US" dirty="0" smtClean="0"/>
              <a:t>This online webinar is designed to provide Special Education Administrators, Preschool Special Education Coordinators, and others</a:t>
            </a:r>
            <a:r>
              <a:rPr lang="en-US" baseline="0" dirty="0" smtClean="0"/>
              <a:t> responsible for oversight of Early Childhood Special Education programs </a:t>
            </a:r>
            <a:r>
              <a:rPr lang="en-US" dirty="0" smtClean="0"/>
              <a:t>an overview of the reporting requirements related to Preschool Special Education Settings.</a:t>
            </a:r>
            <a:r>
              <a:rPr lang="en-US" baseline="0" dirty="0" smtClean="0"/>
              <a:t> </a:t>
            </a:r>
            <a:r>
              <a:rPr lang="en-US" dirty="0" smtClean="0"/>
              <a:t>My name is Dawn</a:t>
            </a:r>
            <a:r>
              <a:rPr lang="en-US" baseline="0" dirty="0" smtClean="0"/>
              <a:t> Hendricks. I am the Early Childhood Special Education Coordinator. I will be your </a:t>
            </a:r>
            <a:r>
              <a:rPr lang="en-US" dirty="0" smtClean="0"/>
              <a:t>guide in this training. </a:t>
            </a:r>
          </a:p>
          <a:p>
            <a:endParaRPr lang="en-US" dirty="0"/>
          </a:p>
        </p:txBody>
      </p:sp>
      <p:sp>
        <p:nvSpPr>
          <p:cNvPr id="4" name="Slide Number Placeholder 3"/>
          <p:cNvSpPr>
            <a:spLocks noGrp="1"/>
          </p:cNvSpPr>
          <p:nvPr>
            <p:ph type="sldNum" sz="quarter" idx="10"/>
          </p:nvPr>
        </p:nvSpPr>
        <p:spPr/>
        <p:txBody>
          <a:bodyPr/>
          <a:lstStyle/>
          <a:p>
            <a:fld id="{1473A48D-66ED-4B46-A259-738D411D5A8E}" type="slidenum">
              <a:rPr lang="en-US" smtClean="0"/>
              <a:pPr/>
              <a:t>1</a:t>
            </a:fld>
            <a:endParaRPr lang="en-US"/>
          </a:p>
        </p:txBody>
      </p:sp>
    </p:spTree>
    <p:extLst>
      <p:ext uri="{BB962C8B-B14F-4D97-AF65-F5344CB8AC3E}">
        <p14:creationId xmlns:p14="http://schemas.microsoft.com/office/powerpoint/2010/main" val="39449445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25000" lnSpcReduction="20000"/>
          </a:bodyPr>
          <a:lstStyle/>
          <a:p>
            <a:pPr defTabSz="926042">
              <a:defRPr/>
            </a:pPr>
            <a:r>
              <a:rPr lang="en-US" dirty="0">
                <a:solidFill>
                  <a:schemeClr val="tx1">
                    <a:lumMod val="65000"/>
                    <a:lumOff val="35000"/>
                  </a:schemeClr>
                </a:solidFill>
              </a:rPr>
              <a:t>The child is considered to be attending if she is a member of the program. This means there is intentional teaching, either direct or embedded instruction, and promotion of the child’s interaction with children without disabilities. If the child meets this definition, he will be considered as attending a regular early childhood program. </a:t>
            </a:r>
          </a:p>
          <a:p>
            <a:endParaRPr lang="en-US" dirty="0" smtClean="0"/>
          </a:p>
          <a:p>
            <a:r>
              <a:rPr lang="en-US" sz="6100" dirty="0"/>
              <a:t>Let’s look at an example. </a:t>
            </a:r>
          </a:p>
          <a:p>
            <a:pPr marL="0" lvl="1"/>
            <a:r>
              <a:rPr lang="en-US" sz="6100" dirty="0">
                <a:solidFill>
                  <a:srgbClr val="0070C0"/>
                </a:solidFill>
                <a:cs typeface="Times New Roman" panose="02020603050405020304" pitchFamily="18" charset="0"/>
              </a:rPr>
              <a:t>If a child attends a special education classroom for a portion of the week and also attends an after school program and she receives intentional instruction, she is considered to be attending. </a:t>
            </a:r>
          </a:p>
          <a:p>
            <a:endParaRPr lang="en-US" sz="6100" dirty="0"/>
          </a:p>
          <a:p>
            <a:r>
              <a:rPr lang="en-US" sz="6100" dirty="0"/>
              <a:t>Here is a non-example.</a:t>
            </a:r>
          </a:p>
          <a:p>
            <a:r>
              <a:rPr lang="en-US" sz="6100" dirty="0">
                <a:solidFill>
                  <a:srgbClr val="0070C0"/>
                </a:solidFill>
                <a:cs typeface="Times New Roman" panose="02020603050405020304" pitchFamily="18" charset="0"/>
              </a:rPr>
              <a:t>If a child attends a special education classroom and ‘visits’ the regular program on occasion, he is really not attending a regular program, he is visiting. </a:t>
            </a:r>
          </a:p>
          <a:p>
            <a:endParaRPr lang="en-US" sz="6100" dirty="0">
              <a:solidFill>
                <a:srgbClr val="0070C0"/>
              </a:solidFill>
              <a:cs typeface="Times New Roman" panose="02020603050405020304" pitchFamily="18" charset="0"/>
            </a:endParaRPr>
          </a:p>
          <a:p>
            <a:r>
              <a:rPr lang="en-US" sz="6100" dirty="0">
                <a:solidFill>
                  <a:srgbClr val="0070C0"/>
                </a:solidFill>
                <a:cs typeface="Times New Roman" panose="02020603050405020304" pitchFamily="18" charset="0"/>
              </a:rPr>
              <a:t>A child simply being in the same place with a group of children without IEPS does not count as spending time in a regular early childhood program.</a:t>
            </a:r>
          </a:p>
          <a:p>
            <a:endParaRPr lang="en-US" dirty="0"/>
          </a:p>
        </p:txBody>
      </p:sp>
      <p:sp>
        <p:nvSpPr>
          <p:cNvPr id="4" name="Slide Number Placeholder 3"/>
          <p:cNvSpPr>
            <a:spLocks noGrp="1"/>
          </p:cNvSpPr>
          <p:nvPr>
            <p:ph type="sldNum" sz="quarter" idx="10"/>
          </p:nvPr>
        </p:nvSpPr>
        <p:spPr/>
        <p:txBody>
          <a:bodyPr/>
          <a:lstStyle/>
          <a:p>
            <a:fld id="{1473A48D-66ED-4B46-A259-738D411D5A8E}" type="slidenum">
              <a:rPr lang="en-US" smtClean="0"/>
              <a:pPr/>
              <a:t>10</a:t>
            </a:fld>
            <a:endParaRPr lang="en-US"/>
          </a:p>
        </p:txBody>
      </p:sp>
    </p:spTree>
    <p:extLst>
      <p:ext uri="{BB962C8B-B14F-4D97-AF65-F5344CB8AC3E}">
        <p14:creationId xmlns:p14="http://schemas.microsoft.com/office/powerpoint/2010/main" val="2691899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I have mentioned,</a:t>
            </a:r>
            <a:r>
              <a:rPr lang="en-US" baseline="0" dirty="0" smtClean="0"/>
              <a:t> to be considered attending a regular early childhood environment, the child must do so during a</a:t>
            </a:r>
            <a:r>
              <a:rPr lang="en-US" dirty="0" smtClean="0"/>
              <a:t> typical week. A typical week is what the child does consistently across weeks during the school year. This excludes</a:t>
            </a:r>
            <a:r>
              <a:rPr lang="en-US" baseline="0" dirty="0" smtClean="0"/>
              <a:t> weekend time. </a:t>
            </a:r>
            <a:endParaRPr lang="en-US" dirty="0" smtClean="0"/>
          </a:p>
          <a:p>
            <a:endParaRPr lang="en-US" dirty="0" smtClean="0">
              <a:solidFill>
                <a:schemeClr val="tx1">
                  <a:lumMod val="75000"/>
                  <a:lumOff val="25000"/>
                </a:schemeClr>
              </a:solidFill>
            </a:endParaRPr>
          </a:p>
          <a:p>
            <a:r>
              <a:rPr lang="en-US" dirty="0" smtClean="0">
                <a:solidFill>
                  <a:schemeClr val="tx1">
                    <a:lumMod val="75000"/>
                    <a:lumOff val="25000"/>
                  </a:schemeClr>
                </a:solidFill>
              </a:rPr>
              <a:t>Let’s look at an example.</a:t>
            </a:r>
          </a:p>
          <a:p>
            <a:r>
              <a:rPr lang="en-US" dirty="0" smtClean="0">
                <a:solidFill>
                  <a:schemeClr val="tx1">
                    <a:lumMod val="75000"/>
                    <a:lumOff val="25000"/>
                  </a:schemeClr>
                </a:solidFill>
              </a:rPr>
              <a:t>A child may attend a community-based licensed child care every Monday in the afternoon. This is considered typical. </a:t>
            </a:r>
          </a:p>
          <a:p>
            <a:endParaRPr lang="en-US" dirty="0" smtClean="0">
              <a:solidFill>
                <a:schemeClr val="tx1">
                  <a:lumMod val="75000"/>
                  <a:lumOff val="25000"/>
                </a:schemeClr>
              </a:solidFill>
            </a:endParaRPr>
          </a:p>
          <a:p>
            <a:r>
              <a:rPr lang="en-US" dirty="0" smtClean="0">
                <a:solidFill>
                  <a:schemeClr val="tx1">
                    <a:lumMod val="75000"/>
                    <a:lumOff val="25000"/>
                  </a:schemeClr>
                </a:solidFill>
              </a:rPr>
              <a:t>Here</a:t>
            </a:r>
            <a:r>
              <a:rPr lang="en-US" baseline="0" dirty="0" smtClean="0">
                <a:solidFill>
                  <a:schemeClr val="tx1">
                    <a:lumMod val="75000"/>
                    <a:lumOff val="25000"/>
                  </a:schemeClr>
                </a:solidFill>
              </a:rPr>
              <a:t> is a n</a:t>
            </a:r>
            <a:r>
              <a:rPr lang="en-US" dirty="0" smtClean="0">
                <a:solidFill>
                  <a:schemeClr val="tx1">
                    <a:lumMod val="75000"/>
                    <a:lumOff val="25000"/>
                  </a:schemeClr>
                </a:solidFill>
              </a:rPr>
              <a:t>on-example. </a:t>
            </a:r>
          </a:p>
          <a:p>
            <a:r>
              <a:rPr lang="en-US" dirty="0" smtClean="0">
                <a:solidFill>
                  <a:schemeClr val="tx1">
                    <a:lumMod val="75000"/>
                    <a:lumOff val="25000"/>
                  </a:schemeClr>
                </a:solidFill>
              </a:rPr>
              <a:t>The child only occasionally goes to child care when mom works late. This would not count as typical. </a:t>
            </a:r>
          </a:p>
          <a:p>
            <a:endParaRPr lang="en-US" dirty="0" smtClean="0">
              <a:solidFill>
                <a:schemeClr val="tx1">
                  <a:lumMod val="75000"/>
                  <a:lumOff val="25000"/>
                </a:schemeClr>
              </a:solidFill>
            </a:endParaRPr>
          </a:p>
          <a:p>
            <a:r>
              <a:rPr lang="en-US" dirty="0" smtClean="0"/>
              <a:t>A week is considered for preschool children because the child may not have the same schedule each day. For example, a child may attend child care three days a week and not daily. </a:t>
            </a:r>
          </a:p>
          <a:p>
            <a:endParaRPr lang="en-US" dirty="0"/>
          </a:p>
        </p:txBody>
      </p:sp>
      <p:sp>
        <p:nvSpPr>
          <p:cNvPr id="4" name="Slide Number Placeholder 3"/>
          <p:cNvSpPr>
            <a:spLocks noGrp="1"/>
          </p:cNvSpPr>
          <p:nvPr>
            <p:ph type="sldNum" sz="quarter" idx="10"/>
          </p:nvPr>
        </p:nvSpPr>
        <p:spPr/>
        <p:txBody>
          <a:bodyPr/>
          <a:lstStyle/>
          <a:p>
            <a:fld id="{1473A48D-66ED-4B46-A259-738D411D5A8E}" type="slidenum">
              <a:rPr lang="en-US" smtClean="0"/>
              <a:pPr/>
              <a:t>11</a:t>
            </a:fld>
            <a:endParaRPr lang="en-US"/>
          </a:p>
        </p:txBody>
      </p:sp>
    </p:spTree>
    <p:extLst>
      <p:ext uri="{BB962C8B-B14F-4D97-AF65-F5344CB8AC3E}">
        <p14:creationId xmlns:p14="http://schemas.microsoft.com/office/powerpoint/2010/main" val="9214668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pPr defTabSz="926042">
              <a:defRPr/>
            </a:pPr>
            <a:r>
              <a:rPr lang="en-US" dirty="0" smtClean="0"/>
              <a:t>Let’s now look at some examples and determine whethe</a:t>
            </a:r>
            <a:r>
              <a:rPr lang="en-US" baseline="0" dirty="0" smtClean="0"/>
              <a:t>r the examples qualify as attending a regular early childhood program. Answer the question, the example qualifies as a regular early childhood environment, true or false?</a:t>
            </a:r>
            <a:endParaRPr lang="en-US" dirty="0" smtClean="0"/>
          </a:p>
          <a:p>
            <a:endParaRPr lang="en-US" dirty="0" smtClean="0"/>
          </a:p>
          <a:p>
            <a:r>
              <a:rPr lang="en-US" sz="4300" dirty="0"/>
              <a:t>A child spends the first hour each day in the kindergarten class and participates in morning circle and small group instruction.</a:t>
            </a:r>
          </a:p>
          <a:p>
            <a:pPr lvl="1"/>
            <a:r>
              <a:rPr lang="en-US" sz="4300" dirty="0"/>
              <a:t>True</a:t>
            </a:r>
          </a:p>
          <a:p>
            <a:r>
              <a:rPr lang="en-US" sz="4300" dirty="0"/>
              <a:t>A child spends time with grandma after school with her brother who is a year older.</a:t>
            </a:r>
          </a:p>
          <a:p>
            <a:pPr lvl="1"/>
            <a:r>
              <a:rPr lang="en-US" sz="4300" dirty="0"/>
              <a:t>False</a:t>
            </a:r>
          </a:p>
          <a:p>
            <a:r>
              <a:rPr lang="en-US" sz="4300" dirty="0"/>
              <a:t>A child and her preschool class are on the playground with a kindergarten class.</a:t>
            </a:r>
          </a:p>
          <a:p>
            <a:pPr lvl="1"/>
            <a:r>
              <a:rPr lang="en-US" sz="4300" dirty="0"/>
              <a:t>False </a:t>
            </a:r>
          </a:p>
          <a:p>
            <a:r>
              <a:rPr lang="en-US" sz="4300" dirty="0"/>
              <a:t>A child attends a preschool program every Tuesday.</a:t>
            </a:r>
          </a:p>
          <a:p>
            <a:pPr lvl="1"/>
            <a:r>
              <a:rPr lang="en-US" sz="4300" dirty="0"/>
              <a:t>True</a:t>
            </a:r>
          </a:p>
          <a:p>
            <a:r>
              <a:rPr lang="en-US" sz="4300" dirty="0"/>
              <a:t>A child goes to child care after school on occasion when dad has to work late.</a:t>
            </a:r>
          </a:p>
          <a:p>
            <a:pPr lvl="1"/>
            <a:r>
              <a:rPr lang="en-US" sz="4300" dirty="0"/>
              <a:t>False</a:t>
            </a:r>
          </a:p>
        </p:txBody>
      </p:sp>
      <p:sp>
        <p:nvSpPr>
          <p:cNvPr id="4" name="Slide Number Placeholder 3"/>
          <p:cNvSpPr>
            <a:spLocks noGrp="1"/>
          </p:cNvSpPr>
          <p:nvPr>
            <p:ph type="sldNum" sz="quarter" idx="10"/>
          </p:nvPr>
        </p:nvSpPr>
        <p:spPr/>
        <p:txBody>
          <a:bodyPr/>
          <a:lstStyle/>
          <a:p>
            <a:fld id="{1473A48D-66ED-4B46-A259-738D411D5A8E}" type="slidenum">
              <a:rPr lang="en-US" smtClean="0"/>
              <a:pPr/>
              <a:t>12</a:t>
            </a:fld>
            <a:endParaRPr lang="en-US"/>
          </a:p>
        </p:txBody>
      </p:sp>
    </p:spTree>
    <p:extLst>
      <p:ext uri="{BB962C8B-B14F-4D97-AF65-F5344CB8AC3E}">
        <p14:creationId xmlns:p14="http://schemas.microsoft.com/office/powerpoint/2010/main" val="10689915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6042">
              <a:defRPr/>
            </a:pPr>
            <a:r>
              <a:rPr lang="en-US" dirty="0" smtClean="0"/>
              <a:t>Now</a:t>
            </a:r>
            <a:r>
              <a:rPr lang="en-US" baseline="0" dirty="0" smtClean="0"/>
              <a:t> that we have defined a regular early childhood environment, I will now define a</a:t>
            </a:r>
            <a:r>
              <a:rPr lang="en-US" dirty="0" smtClean="0"/>
              <a:t> special education program. A special education program is a program that includes more than 50 percent children with disabilities.</a:t>
            </a:r>
            <a:r>
              <a:rPr lang="en-US" baseline="0" dirty="0" smtClean="0"/>
              <a:t> In other words, </a:t>
            </a:r>
            <a:r>
              <a:rPr lang="en-US" dirty="0" smtClean="0"/>
              <a:t>children with IEPs. </a:t>
            </a:r>
          </a:p>
          <a:p>
            <a:endParaRPr lang="en-US" dirty="0"/>
          </a:p>
        </p:txBody>
      </p:sp>
      <p:sp>
        <p:nvSpPr>
          <p:cNvPr id="4" name="Slide Number Placeholder 3"/>
          <p:cNvSpPr>
            <a:spLocks noGrp="1"/>
          </p:cNvSpPr>
          <p:nvPr>
            <p:ph type="sldNum" sz="quarter" idx="10"/>
          </p:nvPr>
        </p:nvSpPr>
        <p:spPr/>
        <p:txBody>
          <a:bodyPr/>
          <a:lstStyle/>
          <a:p>
            <a:fld id="{1473A48D-66ED-4B46-A259-738D411D5A8E}" type="slidenum">
              <a:rPr lang="en-US" smtClean="0"/>
              <a:pPr/>
              <a:t>13</a:t>
            </a:fld>
            <a:endParaRPr lang="en-US"/>
          </a:p>
        </p:txBody>
      </p:sp>
    </p:spTree>
    <p:extLst>
      <p:ext uri="{BB962C8B-B14F-4D97-AF65-F5344CB8AC3E}">
        <p14:creationId xmlns:p14="http://schemas.microsoft.com/office/powerpoint/2010/main" val="29766885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pPr>
              <a:lnSpc>
                <a:spcPct val="115000"/>
              </a:lnSpc>
            </a:pPr>
            <a:r>
              <a:rPr lang="en-US" dirty="0">
                <a:latin typeface="Times New Roman"/>
                <a:ea typeface="Calibri"/>
                <a:cs typeface="Times New Roman"/>
              </a:rPr>
              <a:t>A special education classroom is defined as having less than </a:t>
            </a:r>
            <a:r>
              <a:rPr lang="en-US" dirty="0" smtClean="0">
                <a:latin typeface="Times New Roman"/>
                <a:ea typeface="Calibri"/>
                <a:cs typeface="Times New Roman"/>
              </a:rPr>
              <a:t>50</a:t>
            </a:r>
            <a:r>
              <a:rPr lang="en-US" dirty="0">
                <a:latin typeface="Times New Roman"/>
                <a:ea typeface="Calibri"/>
                <a:cs typeface="Times New Roman"/>
              </a:rPr>
              <a:t>% children without IEPs. In other words, the majority of the children in the classroom are children with disabilities. It is operated by the local school district and can include, but is not limited to special education classrooms in regular school buildings, trailers or portables outside regular school </a:t>
            </a:r>
            <a:r>
              <a:rPr lang="en-US" dirty="0" smtClean="0">
                <a:latin typeface="Times New Roman"/>
                <a:ea typeface="Calibri"/>
                <a:cs typeface="Times New Roman"/>
              </a:rPr>
              <a:t>building.</a:t>
            </a:r>
            <a:r>
              <a:rPr lang="en-US" baseline="0" dirty="0">
                <a:latin typeface="+mn-lt"/>
                <a:ea typeface="Calibri"/>
                <a:cs typeface="Times New Roman"/>
              </a:rPr>
              <a:t> </a:t>
            </a:r>
            <a:r>
              <a:rPr lang="en-US" baseline="0" dirty="0" smtClean="0">
                <a:latin typeface="+mn-lt"/>
                <a:ea typeface="Calibri"/>
                <a:cs typeface="Times New Roman"/>
              </a:rPr>
              <a:t>It can also include a </a:t>
            </a:r>
            <a:r>
              <a:rPr lang="en-US" dirty="0"/>
              <a:t>hospital setting</a:t>
            </a:r>
            <a:r>
              <a:rPr lang="en-US" sz="1100" dirty="0"/>
              <a:t> or o</a:t>
            </a:r>
            <a:r>
              <a:rPr lang="en-US" dirty="0"/>
              <a:t>ther community-based setting.</a:t>
            </a:r>
            <a:endParaRPr lang="en-US" sz="1100" dirty="0"/>
          </a:p>
          <a:p>
            <a:pPr>
              <a:lnSpc>
                <a:spcPct val="115000"/>
              </a:lnSpc>
              <a:spcBef>
                <a:spcPct val="0"/>
              </a:spcBef>
              <a:spcAft>
                <a:spcPts val="1003"/>
              </a:spcAft>
            </a:pPr>
            <a:endParaRPr lang="en-US" dirty="0" smtClean="0">
              <a:ea typeface="Times New Roman" pitchFamily="18" charset="0"/>
              <a:cs typeface="Calibri" pitchFamily="34" charset="0"/>
            </a:endParaRPr>
          </a:p>
          <a:p>
            <a:pPr>
              <a:lnSpc>
                <a:spcPct val="115000"/>
              </a:lnSpc>
              <a:spcBef>
                <a:spcPct val="0"/>
              </a:spcBef>
              <a:spcAft>
                <a:spcPts val="1003"/>
              </a:spcAft>
            </a:pPr>
            <a:r>
              <a:rPr lang="en-US" dirty="0" smtClean="0">
                <a:ea typeface="Times New Roman" pitchFamily="18" charset="0"/>
                <a:cs typeface="Calibri" pitchFamily="34" charset="0"/>
              </a:rPr>
              <a:t> </a:t>
            </a:r>
          </a:p>
        </p:txBody>
      </p:sp>
      <p:sp>
        <p:nvSpPr>
          <p:cNvPr id="696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B53878F-0D5D-4DAF-9760-687DCC2B9640}" type="slidenum">
              <a:rPr lang="en-US" smtClean="0"/>
              <a:pPr fontAlgn="base">
                <a:spcBef>
                  <a:spcPct val="0"/>
                </a:spcBef>
                <a:spcAft>
                  <a:spcPct val="0"/>
                </a:spcAft>
                <a:defRPr/>
              </a:pPr>
              <a:t>14</a:t>
            </a:fld>
            <a:endParaRPr lang="en-US" smtClean="0"/>
          </a:p>
        </p:txBody>
      </p:sp>
      <p:sp>
        <p:nvSpPr>
          <p:cNvPr id="2" name="Header Placeholder 1"/>
          <p:cNvSpPr>
            <a:spLocks noGrp="1"/>
          </p:cNvSpPr>
          <p:nvPr>
            <p:ph type="hdr" sz="quarter" idx="10"/>
          </p:nvPr>
        </p:nvSpPr>
        <p:spPr/>
        <p:txBody>
          <a:bodyPr/>
          <a:lstStyle/>
          <a:p>
            <a:pPr>
              <a:defRPr/>
            </a:pPr>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6042">
              <a:defRPr/>
            </a:pPr>
            <a:r>
              <a:rPr lang="en-US" dirty="0" smtClean="0"/>
              <a:t>A separate school is a school designed specifically for students with disabilities in either a public or private day school. </a:t>
            </a:r>
          </a:p>
          <a:p>
            <a:endParaRPr lang="en-US" dirty="0"/>
          </a:p>
        </p:txBody>
      </p:sp>
      <p:sp>
        <p:nvSpPr>
          <p:cNvPr id="4" name="Slide Number Placeholder 3"/>
          <p:cNvSpPr>
            <a:spLocks noGrp="1"/>
          </p:cNvSpPr>
          <p:nvPr>
            <p:ph type="sldNum" sz="quarter" idx="10"/>
          </p:nvPr>
        </p:nvSpPr>
        <p:spPr/>
        <p:txBody>
          <a:bodyPr/>
          <a:lstStyle/>
          <a:p>
            <a:fld id="{1473A48D-66ED-4B46-A259-738D411D5A8E}" type="slidenum">
              <a:rPr lang="en-US" smtClean="0"/>
              <a:pPr/>
              <a:t>15</a:t>
            </a:fld>
            <a:endParaRPr lang="en-US"/>
          </a:p>
        </p:txBody>
      </p:sp>
    </p:spTree>
    <p:extLst>
      <p:ext uri="{BB962C8B-B14F-4D97-AF65-F5344CB8AC3E}">
        <p14:creationId xmlns:p14="http://schemas.microsoft.com/office/powerpoint/2010/main" val="23285963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6042">
              <a:defRPr/>
            </a:pPr>
            <a:r>
              <a:rPr lang="en-US" dirty="0" smtClean="0"/>
              <a:t>A residential facility is a program in a public or privately operated residential school or residential medical facility where the student stays on an inpatient basis.</a:t>
            </a:r>
          </a:p>
          <a:p>
            <a:endParaRPr lang="en-US" dirty="0"/>
          </a:p>
        </p:txBody>
      </p:sp>
      <p:sp>
        <p:nvSpPr>
          <p:cNvPr id="4" name="Slide Number Placeholder 3"/>
          <p:cNvSpPr>
            <a:spLocks noGrp="1"/>
          </p:cNvSpPr>
          <p:nvPr>
            <p:ph type="sldNum" sz="quarter" idx="10"/>
          </p:nvPr>
        </p:nvSpPr>
        <p:spPr/>
        <p:txBody>
          <a:bodyPr/>
          <a:lstStyle/>
          <a:p>
            <a:fld id="{1473A48D-66ED-4B46-A259-738D411D5A8E}" type="slidenum">
              <a:rPr lang="en-US" smtClean="0"/>
              <a:pPr/>
              <a:t>16</a:t>
            </a:fld>
            <a:endParaRPr lang="en-US"/>
          </a:p>
        </p:txBody>
      </p:sp>
    </p:spTree>
    <p:extLst>
      <p:ext uri="{BB962C8B-B14F-4D97-AF65-F5344CB8AC3E}">
        <p14:creationId xmlns:p14="http://schemas.microsoft.com/office/powerpoint/2010/main" val="15932422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r>
              <a:rPr lang="x-none"/>
              <a:t>Home is defined as the principal residence</a:t>
            </a:r>
            <a:r>
              <a:rPr lang="x-none" b="1"/>
              <a:t> </a:t>
            </a:r>
            <a:r>
              <a:rPr lang="x-none"/>
              <a:t>of the child’s family or caregivers. The term caregivers includes babysitters.</a:t>
            </a:r>
            <a:r>
              <a:rPr lang="x-none" b="1"/>
              <a:t> </a:t>
            </a:r>
            <a:endParaRPr lang="en-US" b="1" dirty="0"/>
          </a:p>
        </p:txBody>
      </p:sp>
      <p:sp>
        <p:nvSpPr>
          <p:cNvPr id="706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2473955-D903-448A-A328-821FCE9866E9}" type="slidenum">
              <a:rPr lang="en-US" smtClean="0"/>
              <a:pPr fontAlgn="base">
                <a:spcBef>
                  <a:spcPct val="0"/>
                </a:spcBef>
                <a:spcAft>
                  <a:spcPct val="0"/>
                </a:spcAft>
                <a:defRPr/>
              </a:pPr>
              <a:t>17</a:t>
            </a:fld>
            <a:endParaRPr lang="en-US" smtClean="0"/>
          </a:p>
        </p:txBody>
      </p:sp>
      <p:sp>
        <p:nvSpPr>
          <p:cNvPr id="2" name="Header Placeholder 1"/>
          <p:cNvSpPr>
            <a:spLocks noGrp="1"/>
          </p:cNvSpPr>
          <p:nvPr>
            <p:ph type="hdr" sz="quarter" idx="10"/>
          </p:nvPr>
        </p:nvSpPr>
        <p:spPr/>
        <p:txBody>
          <a:bodyPr/>
          <a:lstStyle/>
          <a:p>
            <a:pPr>
              <a:defRPr/>
            </a:pPr>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r>
              <a:rPr lang="x-none">
                <a:latin typeface="Times New Roman"/>
                <a:ea typeface="Times New Roman"/>
              </a:rPr>
              <a:t>Service provider </a:t>
            </a:r>
            <a:r>
              <a:rPr lang="x-none" smtClean="0">
                <a:latin typeface="Times New Roman"/>
                <a:ea typeface="Times New Roman"/>
              </a:rPr>
              <a:t>location</a:t>
            </a:r>
            <a:r>
              <a:rPr lang="en-US" dirty="0" smtClean="0">
                <a:latin typeface="Times New Roman"/>
                <a:ea typeface="Times New Roman"/>
              </a:rPr>
              <a:t> or</a:t>
            </a:r>
            <a:r>
              <a:rPr lang="en-US" baseline="0" dirty="0" smtClean="0">
                <a:latin typeface="Times New Roman"/>
                <a:ea typeface="Times New Roman"/>
              </a:rPr>
              <a:t> other locations not in any other category</a:t>
            </a:r>
            <a:r>
              <a:rPr lang="x-none" smtClean="0">
                <a:latin typeface="Times New Roman"/>
                <a:ea typeface="Times New Roman"/>
              </a:rPr>
              <a:t> </a:t>
            </a:r>
            <a:r>
              <a:rPr lang="en-US" dirty="0" smtClean="0">
                <a:latin typeface="Times New Roman"/>
                <a:ea typeface="Times New Roman"/>
              </a:rPr>
              <a:t>are</a:t>
            </a:r>
            <a:r>
              <a:rPr lang="x-none" smtClean="0">
                <a:latin typeface="Times New Roman"/>
                <a:ea typeface="Times New Roman"/>
              </a:rPr>
              <a:t> </a:t>
            </a:r>
            <a:r>
              <a:rPr lang="x-none">
                <a:latin typeface="Times New Roman"/>
                <a:ea typeface="Times New Roman"/>
              </a:rPr>
              <a:t>defined as receiving special education and/or related </a:t>
            </a:r>
            <a:r>
              <a:rPr lang="x-none" smtClean="0">
                <a:latin typeface="Times New Roman"/>
                <a:ea typeface="Times New Roman"/>
              </a:rPr>
              <a:t>services</a:t>
            </a:r>
            <a:r>
              <a:rPr lang="en-US" dirty="0" smtClean="0">
                <a:latin typeface="Times New Roman"/>
                <a:ea typeface="Times New Roman"/>
              </a:rPr>
              <a:t> in a:</a:t>
            </a:r>
            <a:endParaRPr lang="en-US" dirty="0">
              <a:latin typeface="Times New Roman"/>
              <a:ea typeface="Times New Roman"/>
            </a:endParaRPr>
          </a:p>
          <a:p>
            <a:endParaRPr lang="en-US" b="1" dirty="0">
              <a:latin typeface="Times New Roman"/>
              <a:ea typeface="Times New Roman"/>
            </a:endParaRPr>
          </a:p>
          <a:p>
            <a:pPr marL="343949" indent="-343949">
              <a:buFont typeface="Symbol"/>
              <a:buChar char=""/>
            </a:pPr>
            <a:r>
              <a:rPr lang="x-none">
                <a:latin typeface="Times New Roman"/>
                <a:ea typeface="Times New Roman"/>
              </a:rPr>
              <a:t>Therapist or clinician’s office in a public </a:t>
            </a:r>
            <a:r>
              <a:rPr lang="x-none" smtClean="0">
                <a:latin typeface="Times New Roman"/>
                <a:ea typeface="Times New Roman"/>
              </a:rPr>
              <a:t>school</a:t>
            </a:r>
            <a:r>
              <a:rPr lang="en-US" dirty="0" smtClean="0">
                <a:latin typeface="Times New Roman"/>
                <a:ea typeface="Times New Roman"/>
              </a:rPr>
              <a:t>,</a:t>
            </a:r>
            <a:endParaRPr lang="en-US" b="1" dirty="0">
              <a:latin typeface="Times New Roman"/>
              <a:ea typeface="Times New Roman"/>
            </a:endParaRPr>
          </a:p>
          <a:p>
            <a:pPr marL="343949" indent="-343949">
              <a:buFont typeface="Symbol"/>
              <a:buChar char=""/>
            </a:pPr>
            <a:r>
              <a:rPr lang="x-none">
                <a:latin typeface="Times New Roman"/>
                <a:ea typeface="Times New Roman"/>
              </a:rPr>
              <a:t>Private </a:t>
            </a:r>
            <a:r>
              <a:rPr lang="x-none" b="0">
                <a:latin typeface="Times New Roman"/>
                <a:ea typeface="Times New Roman"/>
              </a:rPr>
              <a:t>therapist or clinician’s </a:t>
            </a:r>
            <a:r>
              <a:rPr lang="x-none" b="0" smtClean="0">
                <a:latin typeface="Times New Roman"/>
                <a:ea typeface="Times New Roman"/>
              </a:rPr>
              <a:t>office</a:t>
            </a:r>
            <a:r>
              <a:rPr lang="en-US" b="0" dirty="0" smtClean="0">
                <a:latin typeface="Times New Roman"/>
                <a:ea typeface="Times New Roman"/>
              </a:rPr>
              <a:t>,</a:t>
            </a:r>
            <a:endParaRPr lang="en-US" b="0" dirty="0">
              <a:latin typeface="Times New Roman"/>
              <a:ea typeface="Times New Roman"/>
            </a:endParaRPr>
          </a:p>
          <a:p>
            <a:pPr marL="343949" indent="-343949">
              <a:buFont typeface="Symbol"/>
              <a:buChar char=""/>
            </a:pPr>
            <a:r>
              <a:rPr lang="x-none" b="0">
                <a:latin typeface="Times New Roman"/>
                <a:ea typeface="Times New Roman"/>
              </a:rPr>
              <a:t>Hospitals facilities in an outpatient </a:t>
            </a:r>
            <a:r>
              <a:rPr lang="x-none" b="0" smtClean="0">
                <a:latin typeface="Times New Roman"/>
                <a:ea typeface="Times New Roman"/>
              </a:rPr>
              <a:t>basis</a:t>
            </a:r>
            <a:r>
              <a:rPr lang="en-US" b="0" dirty="0" smtClean="0">
                <a:latin typeface="Times New Roman"/>
                <a:ea typeface="Times New Roman"/>
              </a:rPr>
              <a:t>,</a:t>
            </a:r>
          </a:p>
          <a:p>
            <a:pPr marL="343949" indent="-343949">
              <a:buFont typeface="Symbol"/>
              <a:buChar char=""/>
            </a:pPr>
            <a:r>
              <a:rPr lang="en-US" b="0" dirty="0" smtClean="0">
                <a:latin typeface="Times New Roman"/>
                <a:ea typeface="Times New Roman"/>
              </a:rPr>
              <a:t>Libraries, and</a:t>
            </a:r>
          </a:p>
          <a:p>
            <a:pPr marL="343949" indent="-343949">
              <a:buFont typeface="Symbol"/>
              <a:buChar char=""/>
            </a:pPr>
            <a:r>
              <a:rPr lang="en-US" b="0" dirty="0" smtClean="0">
                <a:latin typeface="Times New Roman"/>
                <a:ea typeface="Times New Roman"/>
              </a:rPr>
              <a:t>Other</a:t>
            </a:r>
            <a:r>
              <a:rPr lang="en-US" b="0" baseline="0" dirty="0" smtClean="0">
                <a:latin typeface="Times New Roman"/>
                <a:ea typeface="Times New Roman"/>
              </a:rPr>
              <a:t> public locations. </a:t>
            </a:r>
            <a:endParaRPr lang="en-US" b="0" dirty="0">
              <a:latin typeface="Times New Roman"/>
              <a:ea typeface="Times New Roman"/>
            </a:endParaRPr>
          </a:p>
          <a:p>
            <a:r>
              <a:rPr lang="en-US" dirty="0">
                <a:latin typeface="Times New Roman"/>
                <a:ea typeface="Times New Roman"/>
              </a:rPr>
              <a:t> </a:t>
            </a:r>
            <a:endParaRPr lang="en-US" b="1" dirty="0">
              <a:latin typeface="Times New Roman"/>
              <a:ea typeface="Times New Roman"/>
            </a:endParaRPr>
          </a:p>
        </p:txBody>
      </p:sp>
      <p:sp>
        <p:nvSpPr>
          <p:cNvPr id="716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0E004CD-B10C-49D4-98C3-F87C61B6FAF4}" type="slidenum">
              <a:rPr lang="en-US" smtClean="0"/>
              <a:pPr fontAlgn="base">
                <a:spcBef>
                  <a:spcPct val="0"/>
                </a:spcBef>
                <a:spcAft>
                  <a:spcPct val="0"/>
                </a:spcAft>
                <a:defRPr/>
              </a:pPr>
              <a:t>18</a:t>
            </a:fld>
            <a:endParaRPr lang="en-US" smtClean="0"/>
          </a:p>
        </p:txBody>
      </p:sp>
      <p:sp>
        <p:nvSpPr>
          <p:cNvPr id="2" name="Header Placeholder 1"/>
          <p:cNvSpPr>
            <a:spLocks noGrp="1"/>
          </p:cNvSpPr>
          <p:nvPr>
            <p:ph type="hdr" sz="quarter" idx="10"/>
          </p:nvPr>
        </p:nvSpPr>
        <p:spPr/>
        <p:txBody>
          <a:bodyPr/>
          <a:lstStyle/>
          <a:p>
            <a:pPr>
              <a:defRPr/>
            </a:pPr>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concludes</a:t>
            </a:r>
            <a:r>
              <a:rPr lang="en-US" baseline="0" dirty="0" smtClean="0"/>
              <a:t> the second webinar in the series. The terminology for </a:t>
            </a:r>
            <a:r>
              <a:rPr lang="en-US" dirty="0" smtClean="0"/>
              <a:t>Indicator</a:t>
            </a:r>
            <a:r>
              <a:rPr lang="en-US" baseline="0" dirty="0" smtClean="0"/>
              <a:t> 6 is important to understand so data can be reported accurately. </a:t>
            </a:r>
          </a:p>
          <a:p>
            <a:pPr>
              <a:buClr>
                <a:schemeClr val="accent3"/>
              </a:buClr>
              <a:defRPr/>
            </a:pPr>
            <a:endParaRPr lang="en-US" baseline="0" dirty="0" smtClean="0"/>
          </a:p>
          <a:p>
            <a:pPr>
              <a:buClr>
                <a:schemeClr val="accent3"/>
              </a:buClr>
              <a:defRPr/>
            </a:pPr>
            <a:r>
              <a:rPr lang="en-US" baseline="0" dirty="0" smtClean="0"/>
              <a:t>For more information on Indicator 6, please view the other webinars in this series. </a:t>
            </a:r>
            <a:endParaRPr lang="en-US" dirty="0"/>
          </a:p>
        </p:txBody>
      </p:sp>
      <p:sp>
        <p:nvSpPr>
          <p:cNvPr id="4" name="Slide Number Placeholder 3"/>
          <p:cNvSpPr>
            <a:spLocks noGrp="1"/>
          </p:cNvSpPr>
          <p:nvPr>
            <p:ph type="sldNum" sz="quarter" idx="10"/>
          </p:nvPr>
        </p:nvSpPr>
        <p:spPr/>
        <p:txBody>
          <a:bodyPr/>
          <a:lstStyle/>
          <a:p>
            <a:fld id="{1473A48D-66ED-4B46-A259-738D411D5A8E}" type="slidenum">
              <a:rPr lang="en-US" smtClean="0"/>
              <a:pPr/>
              <a:t>19</a:t>
            </a:fld>
            <a:endParaRPr lang="en-US"/>
          </a:p>
        </p:txBody>
      </p:sp>
    </p:spTree>
    <p:extLst>
      <p:ext uri="{BB962C8B-B14F-4D97-AF65-F5344CB8AC3E}">
        <p14:creationId xmlns:p14="http://schemas.microsoft.com/office/powerpoint/2010/main" val="3923828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pPr>
              <a:lnSpc>
                <a:spcPct val="115000"/>
              </a:lnSpc>
            </a:pPr>
            <a:r>
              <a:rPr lang="en-US" dirty="0" smtClean="0">
                <a:solidFill>
                  <a:srgbClr val="000000"/>
                </a:solidFill>
                <a:ea typeface="Times New Roman"/>
                <a:cs typeface="Calibri"/>
              </a:rPr>
              <a:t>Before we begin, let's discuss additional</a:t>
            </a:r>
            <a:r>
              <a:rPr lang="en-US" baseline="0" dirty="0" smtClean="0">
                <a:solidFill>
                  <a:srgbClr val="000000"/>
                </a:solidFill>
                <a:ea typeface="Times New Roman"/>
                <a:cs typeface="Calibri"/>
              </a:rPr>
              <a:t> resources that can help you further understand Indicator 6 and the reporting requirements. These resources are: </a:t>
            </a:r>
            <a:r>
              <a:rPr lang="en-US" dirty="0" smtClean="0">
                <a:latin typeface="Times New Roman"/>
                <a:ea typeface="Times New Roman"/>
                <a:cs typeface="Times New Roman"/>
              </a:rPr>
              <a:t> </a:t>
            </a:r>
            <a:endParaRPr lang="en-US" dirty="0" smtClean="0">
              <a:ea typeface="Times New Roman"/>
              <a:cs typeface="Times New Roman"/>
            </a:endParaRPr>
          </a:p>
          <a:p>
            <a:pPr marL="173633" indent="-173633">
              <a:buClr>
                <a:srgbClr val="04617B"/>
              </a:buClr>
              <a:buFont typeface="Arial" panose="020B0604020202020204" pitchFamily="34" charset="0"/>
              <a:buChar char="•"/>
            </a:pPr>
            <a:r>
              <a:rPr lang="en-US" dirty="0" smtClean="0"/>
              <a:t>Indicator 6 Decision Tree,</a:t>
            </a:r>
          </a:p>
          <a:p>
            <a:pPr marL="173633" indent="-173633">
              <a:buClr>
                <a:srgbClr val="04617B"/>
              </a:buClr>
              <a:buFont typeface="Arial" panose="020B0604020202020204" pitchFamily="34" charset="0"/>
              <a:buChar char="•"/>
            </a:pPr>
            <a:r>
              <a:rPr lang="en-US" dirty="0" smtClean="0"/>
              <a:t>Educational Environments for Children Birth - Five: Instructions,</a:t>
            </a:r>
            <a:r>
              <a:rPr lang="en-US" baseline="0" dirty="0" smtClean="0"/>
              <a:t> and </a:t>
            </a:r>
          </a:p>
          <a:p>
            <a:pPr marL="173633" indent="-173633">
              <a:buClr>
                <a:srgbClr val="04617B"/>
              </a:buClr>
              <a:buFont typeface="Arial" panose="020B0604020202020204" pitchFamily="34" charset="0"/>
              <a:buChar char="•"/>
            </a:pPr>
            <a:r>
              <a:rPr lang="en-US" dirty="0" smtClean="0"/>
              <a:t>Educational Environments for Children Birth - Five: Questions and Answers.</a:t>
            </a:r>
          </a:p>
        </p:txBody>
      </p:sp>
      <p:sp>
        <p:nvSpPr>
          <p:cNvPr id="563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FC0D67E-67D7-40AF-AEB2-814096A5912C}" type="slidenum">
              <a:rPr lang="en-US" smtClean="0"/>
              <a:pPr fontAlgn="base">
                <a:spcBef>
                  <a:spcPct val="0"/>
                </a:spcBef>
                <a:spcAft>
                  <a:spcPct val="0"/>
                </a:spcAft>
                <a:defRPr/>
              </a:pPr>
              <a:t>2</a:t>
            </a:fld>
            <a:endParaRPr lang="en-US" dirty="0" smtClean="0"/>
          </a:p>
        </p:txBody>
      </p:sp>
      <p:sp>
        <p:nvSpPr>
          <p:cNvPr id="2" name="Header Placeholder 1"/>
          <p:cNvSpPr>
            <a:spLocks noGrp="1"/>
          </p:cNvSpPr>
          <p:nvPr>
            <p:ph type="hdr" sz="quarter" idx="10"/>
          </p:nvPr>
        </p:nvSpPr>
        <p:spPr/>
        <p:txBody>
          <a:bodyPr/>
          <a:lstStyle/>
          <a:p>
            <a:pPr>
              <a:defRPr/>
            </a:pP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pPr>
              <a:lnSpc>
                <a:spcPct val="115000"/>
              </a:lnSpc>
              <a:spcBef>
                <a:spcPts val="430"/>
              </a:spcBef>
            </a:pPr>
            <a:r>
              <a:rPr lang="en-US" dirty="0" smtClean="0">
                <a:ea typeface="Times New Roman"/>
                <a:cs typeface="Times New Roman"/>
              </a:rPr>
              <a:t>Upon completion of this webinar</a:t>
            </a:r>
            <a:r>
              <a:rPr lang="en-US" baseline="0" dirty="0" smtClean="0">
                <a:ea typeface="Times New Roman"/>
                <a:cs typeface="Times New Roman"/>
              </a:rPr>
              <a:t>, participants will: </a:t>
            </a:r>
            <a:endParaRPr lang="en-US" dirty="0" smtClean="0">
              <a:ea typeface="Times New Roman"/>
              <a:cs typeface="Times New Roman"/>
            </a:endParaRPr>
          </a:p>
          <a:p>
            <a:pPr marL="277813" indent="-277813">
              <a:buClr>
                <a:srgbClr val="04617B"/>
              </a:buClr>
              <a:buFont typeface="Wingdings 2"/>
              <a:buChar char=""/>
              <a:defRPr/>
            </a:pPr>
            <a:r>
              <a:rPr lang="en-US" dirty="0"/>
              <a:t>Define the terminology associated with Indicator 6 and</a:t>
            </a:r>
          </a:p>
          <a:p>
            <a:pPr marL="277813" indent="-277813">
              <a:buClr>
                <a:srgbClr val="04617B"/>
              </a:buClr>
              <a:buFont typeface="Wingdings 2"/>
              <a:buChar char=""/>
              <a:defRPr/>
            </a:pPr>
            <a:r>
              <a:rPr lang="en-US" dirty="0"/>
              <a:t>Identify resources for additional support.</a:t>
            </a:r>
          </a:p>
          <a:p>
            <a:pPr>
              <a:lnSpc>
                <a:spcPct val="115000"/>
              </a:lnSpc>
              <a:spcBef>
                <a:spcPts val="430"/>
              </a:spcBef>
            </a:pPr>
            <a:endParaRPr lang="en-US" dirty="0">
              <a:ea typeface="Times New Roman"/>
              <a:cs typeface="Times New Roman"/>
            </a:endParaRPr>
          </a:p>
        </p:txBody>
      </p:sp>
      <p:sp>
        <p:nvSpPr>
          <p:cNvPr id="593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5F5815B-2E37-4941-93B4-A783D55AED46}" type="slidenum">
              <a:rPr lang="en-US" smtClean="0"/>
              <a:pPr fontAlgn="base">
                <a:spcBef>
                  <a:spcPct val="0"/>
                </a:spcBef>
                <a:spcAft>
                  <a:spcPct val="0"/>
                </a:spcAft>
                <a:defRPr/>
              </a:pPr>
              <a:t>3</a:t>
            </a:fld>
            <a:endParaRPr lang="en-US" smtClean="0"/>
          </a:p>
        </p:txBody>
      </p:sp>
      <p:sp>
        <p:nvSpPr>
          <p:cNvPr id="2" name="Header Placeholder 1"/>
          <p:cNvSpPr>
            <a:spLocks noGrp="1"/>
          </p:cNvSpPr>
          <p:nvPr>
            <p:ph type="hdr" sz="quarter" idx="10"/>
          </p:nvPr>
        </p:nvSpPr>
        <p:spPr/>
        <p:txBody>
          <a:bodyPr/>
          <a:lstStyle/>
          <a:p>
            <a:pPr>
              <a:defRPr/>
            </a:pP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pPr>
              <a:lnSpc>
                <a:spcPct val="115000"/>
              </a:lnSpc>
            </a:pPr>
            <a:r>
              <a:rPr lang="en-US" dirty="0" smtClean="0">
                <a:solidFill>
                  <a:srgbClr val="000000"/>
                </a:solidFill>
                <a:ea typeface="Times New Roman"/>
                <a:cs typeface="Calibri"/>
              </a:rPr>
              <a:t>Before I discuss the terminology associated</a:t>
            </a:r>
            <a:r>
              <a:rPr lang="en-US" baseline="0" dirty="0" smtClean="0">
                <a:solidFill>
                  <a:srgbClr val="000000"/>
                </a:solidFill>
                <a:ea typeface="Times New Roman"/>
                <a:cs typeface="Calibri"/>
              </a:rPr>
              <a:t> with Indicator 6, </a:t>
            </a:r>
            <a:r>
              <a:rPr lang="en-US" dirty="0" smtClean="0">
                <a:solidFill>
                  <a:srgbClr val="000000"/>
                </a:solidFill>
                <a:ea typeface="Times New Roman"/>
                <a:cs typeface="Calibri"/>
              </a:rPr>
              <a:t>we need to be sure we have a common understanding of the different Early Childhood</a:t>
            </a:r>
            <a:r>
              <a:rPr lang="en-US" baseline="0" dirty="0" smtClean="0">
                <a:solidFill>
                  <a:srgbClr val="000000"/>
                </a:solidFill>
                <a:ea typeface="Times New Roman"/>
                <a:cs typeface="Calibri"/>
              </a:rPr>
              <a:t> </a:t>
            </a:r>
            <a:r>
              <a:rPr lang="en-US" dirty="0" smtClean="0">
                <a:solidFill>
                  <a:srgbClr val="000000"/>
                </a:solidFill>
                <a:ea typeface="Times New Roman"/>
                <a:cs typeface="Calibri"/>
              </a:rPr>
              <a:t>Settings and the continuum of learning environments for preschool</a:t>
            </a:r>
            <a:r>
              <a:rPr lang="en-US" baseline="0" dirty="0" smtClean="0">
                <a:solidFill>
                  <a:srgbClr val="000000"/>
                </a:solidFill>
                <a:ea typeface="Times New Roman"/>
                <a:cs typeface="Calibri"/>
              </a:rPr>
              <a:t> aged children.</a:t>
            </a:r>
            <a:r>
              <a:rPr lang="en-US" dirty="0">
                <a:latin typeface="Times New Roman"/>
                <a:ea typeface="Times New Roman"/>
                <a:cs typeface="Times New Roman"/>
              </a:rPr>
              <a:t> </a:t>
            </a:r>
            <a:endParaRPr lang="en-US" dirty="0">
              <a:ea typeface="Times New Roman"/>
              <a:cs typeface="Times New Roman"/>
            </a:endParaRPr>
          </a:p>
        </p:txBody>
      </p:sp>
      <p:sp>
        <p:nvSpPr>
          <p:cNvPr id="655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EB81020-3EB0-4984-9C85-91C99A3CD410}" type="slidenum">
              <a:rPr lang="en-US" smtClean="0"/>
              <a:pPr fontAlgn="base">
                <a:spcBef>
                  <a:spcPct val="0"/>
                </a:spcBef>
                <a:spcAft>
                  <a:spcPct val="0"/>
                </a:spcAft>
                <a:defRPr/>
              </a:pPr>
              <a:t>4</a:t>
            </a:fld>
            <a:endParaRPr lang="en-US" smtClean="0"/>
          </a:p>
        </p:txBody>
      </p:sp>
      <p:sp>
        <p:nvSpPr>
          <p:cNvPr id="2" name="Header Placeholder 1"/>
          <p:cNvSpPr>
            <a:spLocks noGrp="1"/>
          </p:cNvSpPr>
          <p:nvPr>
            <p:ph type="hdr" sz="quarter" idx="10"/>
          </p:nvPr>
        </p:nvSpPr>
        <p:spPr/>
        <p:txBody>
          <a:bodyPr/>
          <a:lstStyle/>
          <a:p>
            <a:pPr>
              <a:defRPr/>
            </a:pP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pPr>
              <a:lnSpc>
                <a:spcPct val="115000"/>
              </a:lnSpc>
            </a:pPr>
            <a:r>
              <a:rPr lang="en-US" dirty="0">
                <a:solidFill>
                  <a:srgbClr val="000000"/>
                </a:solidFill>
                <a:ea typeface="Times New Roman"/>
                <a:cs typeface="Calibri"/>
              </a:rPr>
              <a:t>People are sometimes confused by the concepts of a setting or environment versus a program.  A setting is the generic </a:t>
            </a:r>
            <a:r>
              <a:rPr lang="en-US" dirty="0" smtClean="0">
                <a:solidFill>
                  <a:srgbClr val="000000"/>
                </a:solidFill>
                <a:ea typeface="Times New Roman"/>
                <a:cs typeface="Calibri"/>
              </a:rPr>
              <a:t>category</a:t>
            </a:r>
            <a:r>
              <a:rPr lang="en-US" baseline="0" dirty="0" smtClean="0">
                <a:solidFill>
                  <a:srgbClr val="000000"/>
                </a:solidFill>
                <a:ea typeface="Times New Roman"/>
                <a:cs typeface="Calibri"/>
              </a:rPr>
              <a:t> or </a:t>
            </a:r>
            <a:r>
              <a:rPr lang="en-US" dirty="0" smtClean="0">
                <a:solidFill>
                  <a:srgbClr val="000000"/>
                </a:solidFill>
                <a:ea typeface="Times New Roman"/>
                <a:cs typeface="Calibri"/>
              </a:rPr>
              <a:t>the </a:t>
            </a:r>
            <a:r>
              <a:rPr lang="en-US" dirty="0">
                <a:solidFill>
                  <a:srgbClr val="000000"/>
                </a:solidFill>
                <a:ea typeface="Times New Roman"/>
                <a:cs typeface="Calibri"/>
              </a:rPr>
              <a:t>type of place.   The program is the </a:t>
            </a:r>
            <a:r>
              <a:rPr lang="en-US" dirty="0" smtClean="0">
                <a:solidFill>
                  <a:srgbClr val="000000"/>
                </a:solidFill>
                <a:ea typeface="Times New Roman"/>
                <a:cs typeface="Calibri"/>
              </a:rPr>
              <a:t>placement; </a:t>
            </a:r>
            <a:r>
              <a:rPr lang="en-US" dirty="0">
                <a:solidFill>
                  <a:srgbClr val="000000"/>
                </a:solidFill>
                <a:ea typeface="Times New Roman"/>
                <a:cs typeface="Calibri"/>
              </a:rPr>
              <a:t>the actual place, with a name and a specific curriculum, staffing, </a:t>
            </a:r>
            <a:r>
              <a:rPr lang="en-US" dirty="0" smtClean="0">
                <a:solidFill>
                  <a:srgbClr val="000000"/>
                </a:solidFill>
                <a:ea typeface="Times New Roman"/>
                <a:cs typeface="Calibri"/>
              </a:rPr>
              <a:t>etcetera.  </a:t>
            </a:r>
            <a:endParaRPr lang="en-US" dirty="0">
              <a:ea typeface="Times New Roman"/>
              <a:cs typeface="Times New Roman"/>
            </a:endParaRPr>
          </a:p>
          <a:p>
            <a:pPr>
              <a:lnSpc>
                <a:spcPct val="115000"/>
              </a:lnSpc>
            </a:pPr>
            <a:r>
              <a:rPr lang="en-US" dirty="0">
                <a:solidFill>
                  <a:srgbClr val="000000"/>
                </a:solidFill>
                <a:ea typeface="Times New Roman"/>
                <a:cs typeface="Calibri"/>
              </a:rPr>
              <a:t> </a:t>
            </a:r>
            <a:endParaRPr lang="en-US" dirty="0">
              <a:ea typeface="Times New Roman"/>
              <a:cs typeface="Times New Roman"/>
            </a:endParaRPr>
          </a:p>
          <a:p>
            <a:pPr>
              <a:lnSpc>
                <a:spcPct val="115000"/>
              </a:lnSpc>
            </a:pPr>
            <a:r>
              <a:rPr lang="en-US" dirty="0">
                <a:solidFill>
                  <a:srgbClr val="000000"/>
                </a:solidFill>
                <a:ea typeface="Times New Roman"/>
                <a:cs typeface="Calibri"/>
              </a:rPr>
              <a:t>Think about it in terms of deciding where to go out to </a:t>
            </a:r>
            <a:r>
              <a:rPr lang="en-US" dirty="0" smtClean="0">
                <a:solidFill>
                  <a:srgbClr val="000000"/>
                </a:solidFill>
                <a:ea typeface="Times New Roman"/>
                <a:cs typeface="Calibri"/>
              </a:rPr>
              <a:t>eat.</a:t>
            </a:r>
            <a:r>
              <a:rPr lang="en-US" baseline="0" dirty="0" smtClean="0">
                <a:solidFill>
                  <a:srgbClr val="000000"/>
                </a:solidFill>
                <a:ea typeface="Times New Roman"/>
                <a:cs typeface="Calibri"/>
              </a:rPr>
              <a:t> If </a:t>
            </a:r>
            <a:r>
              <a:rPr lang="en-US" dirty="0" smtClean="0">
                <a:solidFill>
                  <a:srgbClr val="000000"/>
                </a:solidFill>
                <a:ea typeface="Times New Roman"/>
                <a:cs typeface="Calibri"/>
              </a:rPr>
              <a:t>you </a:t>
            </a:r>
            <a:r>
              <a:rPr lang="en-US" dirty="0">
                <a:solidFill>
                  <a:srgbClr val="000000"/>
                </a:solidFill>
                <a:ea typeface="Times New Roman"/>
                <a:cs typeface="Calibri"/>
              </a:rPr>
              <a:t>want to go out for Mexican </a:t>
            </a:r>
            <a:r>
              <a:rPr lang="en-US" dirty="0" smtClean="0">
                <a:solidFill>
                  <a:srgbClr val="000000"/>
                </a:solidFill>
                <a:ea typeface="Times New Roman"/>
                <a:cs typeface="Calibri"/>
              </a:rPr>
              <a:t>Food,</a:t>
            </a:r>
            <a:r>
              <a:rPr lang="en-US" baseline="0" dirty="0" smtClean="0">
                <a:solidFill>
                  <a:srgbClr val="000000"/>
                </a:solidFill>
                <a:ea typeface="Times New Roman"/>
                <a:cs typeface="Calibri"/>
              </a:rPr>
              <a:t> that is a </a:t>
            </a:r>
            <a:r>
              <a:rPr lang="en-US" dirty="0" smtClean="0">
                <a:solidFill>
                  <a:srgbClr val="000000"/>
                </a:solidFill>
                <a:ea typeface="Times New Roman"/>
                <a:cs typeface="Calibri"/>
              </a:rPr>
              <a:t>setting.</a:t>
            </a:r>
            <a:r>
              <a:rPr lang="en-US" baseline="0" dirty="0" smtClean="0">
                <a:solidFill>
                  <a:srgbClr val="000000"/>
                </a:solidFill>
                <a:ea typeface="Times New Roman"/>
                <a:cs typeface="Calibri"/>
              </a:rPr>
              <a:t> You then </a:t>
            </a:r>
            <a:r>
              <a:rPr lang="en-US" dirty="0" smtClean="0">
                <a:solidFill>
                  <a:srgbClr val="000000"/>
                </a:solidFill>
                <a:ea typeface="Times New Roman"/>
                <a:cs typeface="Calibri"/>
              </a:rPr>
              <a:t>decide </a:t>
            </a:r>
            <a:r>
              <a:rPr lang="en-US" dirty="0">
                <a:solidFill>
                  <a:srgbClr val="000000"/>
                </a:solidFill>
                <a:ea typeface="Times New Roman"/>
                <a:cs typeface="Calibri"/>
              </a:rPr>
              <a:t>between two different </a:t>
            </a:r>
            <a:r>
              <a:rPr lang="en-US" dirty="0" smtClean="0">
                <a:solidFill>
                  <a:srgbClr val="000000"/>
                </a:solidFill>
                <a:ea typeface="Times New Roman"/>
                <a:cs typeface="Calibri"/>
              </a:rPr>
              <a:t>restaurants,</a:t>
            </a:r>
            <a:r>
              <a:rPr lang="en-US" baseline="0" dirty="0" smtClean="0">
                <a:solidFill>
                  <a:srgbClr val="000000"/>
                </a:solidFill>
                <a:ea typeface="Times New Roman"/>
                <a:cs typeface="Calibri"/>
              </a:rPr>
              <a:t> which are </a:t>
            </a:r>
            <a:r>
              <a:rPr lang="en-US" dirty="0" smtClean="0">
                <a:solidFill>
                  <a:srgbClr val="000000"/>
                </a:solidFill>
                <a:ea typeface="Times New Roman"/>
                <a:cs typeface="Calibri"/>
              </a:rPr>
              <a:t>the programs. </a:t>
            </a:r>
            <a:endParaRPr lang="en-US" dirty="0">
              <a:ea typeface="Times New Roman"/>
              <a:cs typeface="Times New Roman"/>
            </a:endParaRPr>
          </a:p>
          <a:p>
            <a:pPr>
              <a:lnSpc>
                <a:spcPct val="115000"/>
              </a:lnSpc>
            </a:pPr>
            <a:r>
              <a:rPr lang="en-US" dirty="0">
                <a:solidFill>
                  <a:srgbClr val="000000"/>
                </a:solidFill>
                <a:ea typeface="Times New Roman"/>
                <a:cs typeface="Calibri"/>
              </a:rPr>
              <a:t> </a:t>
            </a:r>
            <a:r>
              <a:rPr lang="en-US" dirty="0">
                <a:latin typeface="Times New Roman"/>
                <a:ea typeface="Times New Roman"/>
                <a:cs typeface="Times New Roman"/>
              </a:rPr>
              <a:t> </a:t>
            </a:r>
            <a:endParaRPr lang="en-US" dirty="0">
              <a:ea typeface="Times New Roman"/>
              <a:cs typeface="Times New Roman"/>
            </a:endParaRPr>
          </a:p>
          <a:p>
            <a:pPr>
              <a:lnSpc>
                <a:spcPct val="115000"/>
              </a:lnSpc>
            </a:pPr>
            <a:r>
              <a:rPr lang="en-US" dirty="0">
                <a:solidFill>
                  <a:srgbClr val="000000"/>
                </a:solidFill>
                <a:ea typeface="Times New Roman"/>
                <a:cs typeface="Calibri"/>
              </a:rPr>
              <a:t>When we hear the word setting, we frequently jump to placement or the program where the child will be going.  As part of developing the IEP, the IEP Team must first determine the location or “setting” where each special education and related service will be provided.  </a:t>
            </a:r>
            <a:r>
              <a:rPr lang="en-US" dirty="0" smtClean="0">
                <a:solidFill>
                  <a:srgbClr val="000000"/>
                </a:solidFill>
                <a:ea typeface="Times New Roman"/>
                <a:cs typeface="Calibri"/>
              </a:rPr>
              <a:t>The setting determination</a:t>
            </a:r>
            <a:r>
              <a:rPr lang="en-US" baseline="0" dirty="0" smtClean="0">
                <a:solidFill>
                  <a:srgbClr val="000000"/>
                </a:solidFill>
                <a:ea typeface="Times New Roman"/>
                <a:cs typeface="Calibri"/>
              </a:rPr>
              <a:t> then drives the program placement. </a:t>
            </a:r>
            <a:endParaRPr lang="en-US" dirty="0">
              <a:ea typeface="Times New Roman"/>
              <a:cs typeface="Times New Roman"/>
            </a:endParaRPr>
          </a:p>
          <a:p>
            <a:pPr>
              <a:lnSpc>
                <a:spcPct val="115000"/>
              </a:lnSpc>
            </a:pPr>
            <a:r>
              <a:rPr lang="en-US" dirty="0">
                <a:solidFill>
                  <a:srgbClr val="000000"/>
                </a:solidFill>
                <a:ea typeface="Times New Roman"/>
                <a:cs typeface="Calibri"/>
              </a:rPr>
              <a:t> </a:t>
            </a:r>
            <a:endParaRPr lang="en-US" dirty="0">
              <a:ea typeface="Times New Roman"/>
              <a:cs typeface="Times New Roman"/>
            </a:endParaRPr>
          </a:p>
          <a:p>
            <a:pPr>
              <a:lnSpc>
                <a:spcPct val="115000"/>
              </a:lnSpc>
            </a:pPr>
            <a:r>
              <a:rPr lang="en-US" dirty="0">
                <a:solidFill>
                  <a:srgbClr val="000000"/>
                </a:solidFill>
                <a:ea typeface="Times New Roman"/>
                <a:cs typeface="Calibri"/>
              </a:rPr>
              <a:t>In the next </a:t>
            </a:r>
            <a:r>
              <a:rPr lang="en-US" dirty="0" smtClean="0">
                <a:solidFill>
                  <a:srgbClr val="000000"/>
                </a:solidFill>
                <a:ea typeface="Times New Roman"/>
                <a:cs typeface="Calibri"/>
              </a:rPr>
              <a:t>slide, </a:t>
            </a:r>
            <a:r>
              <a:rPr lang="en-US" dirty="0">
                <a:solidFill>
                  <a:srgbClr val="000000"/>
                </a:solidFill>
                <a:ea typeface="Times New Roman"/>
                <a:cs typeface="Calibri"/>
              </a:rPr>
              <a:t>we will be going over the different types of settings as defined by the Office of Special Education </a:t>
            </a:r>
            <a:r>
              <a:rPr lang="en-US" dirty="0" smtClean="0">
                <a:solidFill>
                  <a:srgbClr val="000000"/>
                </a:solidFill>
                <a:ea typeface="Times New Roman"/>
                <a:cs typeface="Calibri"/>
              </a:rPr>
              <a:t>Programs, or OSEP. It is important to understand the settings when</a:t>
            </a:r>
            <a:r>
              <a:rPr lang="en-US" baseline="0" dirty="0" smtClean="0">
                <a:solidFill>
                  <a:srgbClr val="000000"/>
                </a:solidFill>
                <a:ea typeface="Times New Roman"/>
                <a:cs typeface="Calibri"/>
              </a:rPr>
              <a:t> reporting indicator 6 data. </a:t>
            </a:r>
            <a:endParaRPr lang="en-US" dirty="0">
              <a:ea typeface="Times New Roman"/>
              <a:cs typeface="Times New Roman"/>
            </a:endParaRPr>
          </a:p>
          <a:p>
            <a:pPr>
              <a:lnSpc>
                <a:spcPct val="115000"/>
              </a:lnSpc>
            </a:pPr>
            <a:r>
              <a:rPr lang="en-US" dirty="0">
                <a:solidFill>
                  <a:srgbClr val="000000"/>
                </a:solidFill>
                <a:ea typeface="Times New Roman"/>
                <a:cs typeface="Calibri"/>
              </a:rPr>
              <a:t> </a:t>
            </a:r>
            <a:endParaRPr lang="en-US" dirty="0">
              <a:ea typeface="Times New Roman"/>
              <a:cs typeface="Times New Roman"/>
            </a:endParaRPr>
          </a:p>
          <a:p>
            <a:pPr>
              <a:lnSpc>
                <a:spcPct val="115000"/>
              </a:lnSpc>
            </a:pPr>
            <a:r>
              <a:rPr lang="en-US" dirty="0">
                <a:latin typeface="Times New Roman"/>
                <a:ea typeface="Times New Roman"/>
                <a:cs typeface="Times New Roman"/>
              </a:rPr>
              <a:t> </a:t>
            </a:r>
            <a:endParaRPr lang="en-US" dirty="0">
              <a:ea typeface="Times New Roman"/>
              <a:cs typeface="Times New Roman"/>
            </a:endParaRPr>
          </a:p>
          <a:p>
            <a:pPr>
              <a:lnSpc>
                <a:spcPct val="115000"/>
              </a:lnSpc>
              <a:spcAft>
                <a:spcPts val="958"/>
              </a:spcAft>
            </a:pPr>
            <a:r>
              <a:rPr lang="en-US" dirty="0">
                <a:ea typeface="Times New Roman"/>
                <a:cs typeface="Calibri"/>
              </a:rPr>
              <a:t> </a:t>
            </a:r>
            <a:endParaRPr lang="en-US" dirty="0">
              <a:ea typeface="Times New Roman"/>
              <a:cs typeface="Times New Roman"/>
            </a:endParaRPr>
          </a:p>
          <a:p>
            <a:pPr>
              <a:lnSpc>
                <a:spcPct val="115000"/>
              </a:lnSpc>
              <a:spcAft>
                <a:spcPts val="958"/>
              </a:spcAft>
            </a:pPr>
            <a:r>
              <a:rPr lang="en-US" dirty="0">
                <a:ea typeface="Times New Roman"/>
                <a:cs typeface="Calibri"/>
              </a:rPr>
              <a:t> </a:t>
            </a:r>
            <a:endParaRPr lang="en-US" dirty="0">
              <a:ea typeface="Times New Roman"/>
              <a:cs typeface="Times New Roman"/>
            </a:endParaRPr>
          </a:p>
        </p:txBody>
      </p:sp>
      <p:sp>
        <p:nvSpPr>
          <p:cNvPr id="665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5136DF9-9633-4FFA-840B-55EB18E659E6}" type="slidenum">
              <a:rPr lang="en-US" smtClean="0"/>
              <a:pPr fontAlgn="base">
                <a:spcBef>
                  <a:spcPct val="0"/>
                </a:spcBef>
                <a:spcAft>
                  <a:spcPct val="0"/>
                </a:spcAft>
                <a:defRPr/>
              </a:pPr>
              <a:t>5</a:t>
            </a:fld>
            <a:endParaRPr lang="en-US" smtClean="0"/>
          </a:p>
        </p:txBody>
      </p:sp>
      <p:sp>
        <p:nvSpPr>
          <p:cNvPr id="2" name="Header Placeholder 1"/>
          <p:cNvSpPr>
            <a:spLocks noGrp="1"/>
          </p:cNvSpPr>
          <p:nvPr>
            <p:ph type="hdr" sz="quarter" idx="10"/>
          </p:nvPr>
        </p:nvSpPr>
        <p:spPr/>
        <p:txBody>
          <a:bodyPr/>
          <a:lstStyle/>
          <a:p>
            <a:pPr>
              <a:defRPr/>
            </a:pP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bodyPr>
          <a:lstStyle/>
          <a:p>
            <a:pPr>
              <a:lnSpc>
                <a:spcPct val="115000"/>
              </a:lnSpc>
            </a:pPr>
            <a:r>
              <a:rPr lang="en-US" dirty="0">
                <a:solidFill>
                  <a:srgbClr val="000000"/>
                </a:solidFill>
                <a:latin typeface="Times New Roman"/>
                <a:ea typeface="Times New Roman"/>
                <a:cs typeface="Times New Roman"/>
              </a:rPr>
              <a:t>OSEP defines three different types of educational settings for children aged </a:t>
            </a:r>
            <a:r>
              <a:rPr lang="en-US" dirty="0" smtClean="0">
                <a:solidFill>
                  <a:srgbClr val="000000"/>
                </a:solidFill>
                <a:latin typeface="Times New Roman"/>
                <a:ea typeface="Times New Roman"/>
                <a:cs typeface="Times New Roman"/>
              </a:rPr>
              <a:t>3-Five. </a:t>
            </a:r>
          </a:p>
          <a:p>
            <a:pPr>
              <a:lnSpc>
                <a:spcPct val="115000"/>
              </a:lnSpc>
            </a:pPr>
            <a:endParaRPr lang="en-US" dirty="0" smtClean="0">
              <a:solidFill>
                <a:srgbClr val="000000"/>
              </a:solidFill>
              <a:latin typeface="Times New Roman"/>
              <a:ea typeface="Times New Roman"/>
              <a:cs typeface="Times New Roman"/>
            </a:endParaRPr>
          </a:p>
          <a:p>
            <a:pPr>
              <a:lnSpc>
                <a:spcPct val="115000"/>
              </a:lnSpc>
            </a:pPr>
            <a:r>
              <a:rPr lang="en-US" dirty="0" smtClean="0">
                <a:solidFill>
                  <a:srgbClr val="000000"/>
                </a:solidFill>
                <a:latin typeface="Times New Roman"/>
                <a:ea typeface="Times New Roman"/>
                <a:cs typeface="Times New Roman"/>
              </a:rPr>
              <a:t>The first</a:t>
            </a:r>
            <a:r>
              <a:rPr lang="en-US" baseline="0" dirty="0" smtClean="0">
                <a:solidFill>
                  <a:srgbClr val="000000"/>
                </a:solidFill>
                <a:latin typeface="Times New Roman"/>
                <a:ea typeface="Times New Roman"/>
                <a:cs typeface="Times New Roman"/>
              </a:rPr>
              <a:t> category is a</a:t>
            </a:r>
            <a:r>
              <a:rPr lang="en-US" dirty="0" smtClean="0">
                <a:solidFill>
                  <a:srgbClr val="000000"/>
                </a:solidFill>
                <a:latin typeface="Times New Roman"/>
                <a:ea typeface="Times New Roman"/>
                <a:cs typeface="Times New Roman"/>
              </a:rPr>
              <a:t> regular</a:t>
            </a:r>
            <a:r>
              <a:rPr lang="en-US" baseline="0" dirty="0" smtClean="0">
                <a:solidFill>
                  <a:srgbClr val="000000"/>
                </a:solidFill>
                <a:latin typeface="Times New Roman"/>
                <a:ea typeface="Times New Roman"/>
                <a:cs typeface="Times New Roman"/>
              </a:rPr>
              <a:t> early childhood program. This can be a public or private program. </a:t>
            </a:r>
          </a:p>
          <a:p>
            <a:pPr>
              <a:lnSpc>
                <a:spcPct val="115000"/>
              </a:lnSpc>
            </a:pPr>
            <a:endParaRPr lang="en-US" baseline="0" dirty="0" smtClean="0">
              <a:solidFill>
                <a:srgbClr val="000000"/>
              </a:solidFill>
              <a:latin typeface="Times New Roman"/>
              <a:ea typeface="Times New Roman"/>
              <a:cs typeface="Times New Roman"/>
            </a:endParaRPr>
          </a:p>
          <a:p>
            <a:pPr>
              <a:lnSpc>
                <a:spcPct val="115000"/>
              </a:lnSpc>
            </a:pPr>
            <a:r>
              <a:rPr lang="en-US" baseline="0" dirty="0" smtClean="0">
                <a:solidFill>
                  <a:srgbClr val="000000"/>
                </a:solidFill>
                <a:latin typeface="Times New Roman"/>
                <a:ea typeface="Times New Roman"/>
                <a:cs typeface="Times New Roman"/>
              </a:rPr>
              <a:t>The second category is a special education </a:t>
            </a:r>
            <a:r>
              <a:rPr lang="en-US" baseline="0" dirty="0" smtClean="0">
                <a:solidFill>
                  <a:schemeClr val="tx1"/>
                </a:solidFill>
                <a:latin typeface="Times New Roman"/>
                <a:ea typeface="Times New Roman"/>
                <a:cs typeface="Times New Roman"/>
              </a:rPr>
              <a:t>program which includes a special education classroom, separate school, or residential facility. Again, a special education program can be public or private. </a:t>
            </a:r>
          </a:p>
          <a:p>
            <a:pPr>
              <a:lnSpc>
                <a:spcPct val="115000"/>
              </a:lnSpc>
            </a:pPr>
            <a:endParaRPr lang="en-US" baseline="0" dirty="0" smtClean="0">
              <a:solidFill>
                <a:schemeClr val="tx1"/>
              </a:solidFill>
              <a:latin typeface="Times New Roman"/>
              <a:ea typeface="Times New Roman"/>
              <a:cs typeface="Times New Roman"/>
            </a:endParaRPr>
          </a:p>
          <a:p>
            <a:pPr>
              <a:lnSpc>
                <a:spcPct val="115000"/>
              </a:lnSpc>
            </a:pPr>
            <a:r>
              <a:rPr lang="en-US" baseline="0" dirty="0" smtClean="0">
                <a:solidFill>
                  <a:schemeClr val="tx1"/>
                </a:solidFill>
                <a:latin typeface="Times New Roman"/>
                <a:ea typeface="Times New Roman"/>
                <a:cs typeface="Times New Roman"/>
              </a:rPr>
              <a:t>The third category is a caregiver’s home or service provider location. </a:t>
            </a:r>
          </a:p>
          <a:p>
            <a:pPr>
              <a:lnSpc>
                <a:spcPct val="115000"/>
              </a:lnSpc>
            </a:pPr>
            <a:endParaRPr lang="en-US" baseline="0" dirty="0" smtClean="0">
              <a:solidFill>
                <a:schemeClr val="tx1"/>
              </a:solidFill>
              <a:latin typeface="Times New Roman"/>
              <a:ea typeface="Times New Roman"/>
              <a:cs typeface="Times New Roman"/>
            </a:endParaRPr>
          </a:p>
          <a:p>
            <a:pPr>
              <a:lnSpc>
                <a:spcPct val="115000"/>
              </a:lnSpc>
            </a:pPr>
            <a:r>
              <a:rPr lang="en-US" baseline="0" dirty="0" smtClean="0">
                <a:solidFill>
                  <a:schemeClr val="tx1"/>
                </a:solidFill>
                <a:latin typeface="Times New Roman"/>
                <a:ea typeface="Times New Roman"/>
                <a:cs typeface="Times New Roman"/>
              </a:rPr>
              <a:t>These terms will be clearly defined in the upcoming slides. </a:t>
            </a:r>
            <a:endParaRPr lang="en-US" dirty="0">
              <a:ea typeface="Times New Roman"/>
              <a:cs typeface="Times New Roman"/>
            </a:endParaRPr>
          </a:p>
          <a:p>
            <a:pPr>
              <a:lnSpc>
                <a:spcPct val="115000"/>
              </a:lnSpc>
              <a:spcBef>
                <a:spcPts val="426"/>
              </a:spcBef>
            </a:pPr>
            <a:r>
              <a:rPr lang="en-US" dirty="0">
                <a:solidFill>
                  <a:srgbClr val="000000"/>
                </a:solidFill>
                <a:latin typeface="Times New Roman"/>
                <a:ea typeface="Times New Roman"/>
                <a:cs typeface="Times New Roman"/>
              </a:rPr>
              <a:t> </a:t>
            </a:r>
            <a:endParaRPr lang="en-US" dirty="0">
              <a:ea typeface="Times New Roman"/>
              <a:cs typeface="Times New Roman"/>
            </a:endParaRPr>
          </a:p>
          <a:p>
            <a:pPr>
              <a:lnSpc>
                <a:spcPct val="115000"/>
              </a:lnSpc>
              <a:spcBef>
                <a:spcPts val="426"/>
              </a:spcBef>
            </a:pPr>
            <a:r>
              <a:rPr lang="en-US" dirty="0">
                <a:latin typeface="Times New Roman"/>
                <a:ea typeface="Times New Roman"/>
                <a:cs typeface="Times New Roman"/>
              </a:rPr>
              <a:t> </a:t>
            </a:r>
            <a:endParaRPr lang="en-US" dirty="0">
              <a:ea typeface="Times New Roman"/>
              <a:cs typeface="Times New Roman"/>
            </a:endParaRPr>
          </a:p>
          <a:p>
            <a:pPr>
              <a:lnSpc>
                <a:spcPct val="115000"/>
              </a:lnSpc>
              <a:spcAft>
                <a:spcPts val="958"/>
              </a:spcAft>
            </a:pPr>
            <a:r>
              <a:rPr lang="en-US" dirty="0">
                <a:ea typeface="Times New Roman"/>
                <a:cs typeface="Calibri"/>
              </a:rPr>
              <a:t> </a:t>
            </a:r>
            <a:endParaRPr lang="en-US" dirty="0">
              <a:ea typeface="Times New Roman"/>
              <a:cs typeface="Times New Roman"/>
            </a:endParaRPr>
          </a:p>
          <a:p>
            <a:pPr>
              <a:lnSpc>
                <a:spcPct val="115000"/>
              </a:lnSpc>
              <a:spcAft>
                <a:spcPts val="958"/>
              </a:spcAft>
            </a:pPr>
            <a:r>
              <a:rPr lang="en-US" dirty="0">
                <a:ea typeface="Times New Roman"/>
                <a:cs typeface="Calibri"/>
              </a:rPr>
              <a:t> </a:t>
            </a:r>
            <a:endParaRPr lang="en-US" dirty="0">
              <a:ea typeface="Times New Roman"/>
              <a:cs typeface="Times New Roman"/>
            </a:endParaRPr>
          </a:p>
        </p:txBody>
      </p:sp>
      <p:sp>
        <p:nvSpPr>
          <p:cNvPr id="4" name="Slide Number Placeholder 3"/>
          <p:cNvSpPr>
            <a:spLocks noGrp="1"/>
          </p:cNvSpPr>
          <p:nvPr>
            <p:ph type="sldNum" sz="quarter" idx="5"/>
          </p:nvPr>
        </p:nvSpPr>
        <p:spPr/>
        <p:txBody>
          <a:bodyPr/>
          <a:lstStyle/>
          <a:p>
            <a:pPr>
              <a:defRPr/>
            </a:pPr>
            <a:fld id="{847B88AD-4BB0-4CF9-BEAA-C95AD3EA0DEF}" type="slidenum">
              <a:rPr lang="en-US" smtClean="0"/>
              <a:pPr>
                <a:defRPr/>
              </a:pPr>
              <a:t>6</a:t>
            </a:fld>
            <a:endParaRPr lang="en-US"/>
          </a:p>
        </p:txBody>
      </p:sp>
      <p:sp>
        <p:nvSpPr>
          <p:cNvPr id="2" name="Header Placeholder 1"/>
          <p:cNvSpPr>
            <a:spLocks noGrp="1"/>
          </p:cNvSpPr>
          <p:nvPr>
            <p:ph type="hdr" sz="quarter" idx="10"/>
          </p:nvPr>
        </p:nvSpPr>
        <p:spPr/>
        <p:txBody>
          <a:bodyPr/>
          <a:lstStyle/>
          <a:p>
            <a:pPr>
              <a:defRPr/>
            </a:pP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custDataLst>
              <p:tags r:id="rId1"/>
            </p:custDataLst>
          </p:nvPr>
        </p:nvSpPr>
        <p:spPr bwMode="auto">
          <a:noFill/>
        </p:spPr>
        <p:txBody>
          <a:bodyPr wrap="square" numCol="1" anchor="t" anchorCtr="0" compatLnSpc="1">
            <a:prstTxWarp prst="textNoShape">
              <a:avLst/>
            </a:prstTxWarp>
            <a:normAutofit fontScale="77500" lnSpcReduction="20000"/>
          </a:bodyPr>
          <a:lstStyle/>
          <a:p>
            <a:pPr>
              <a:lnSpc>
                <a:spcPct val="115000"/>
              </a:lnSpc>
              <a:spcAft>
                <a:spcPts val="1003"/>
              </a:spcAft>
            </a:pPr>
            <a:r>
              <a:rPr lang="en-US" dirty="0">
                <a:solidFill>
                  <a:srgbClr val="000000"/>
                </a:solidFill>
                <a:latin typeface="Times New Roman"/>
                <a:ea typeface="Calibri"/>
                <a:cs typeface="Times New Roman"/>
              </a:rPr>
              <a:t>Let’s talk about each of these settings in a little more detail.  </a:t>
            </a:r>
            <a:endParaRPr lang="en-US" dirty="0" smtClean="0">
              <a:solidFill>
                <a:srgbClr val="000000"/>
              </a:solidFill>
              <a:latin typeface="Times New Roman"/>
              <a:ea typeface="Calibri"/>
              <a:cs typeface="Times New Roman"/>
            </a:endParaRPr>
          </a:p>
          <a:p>
            <a:pPr>
              <a:lnSpc>
                <a:spcPct val="115000"/>
              </a:lnSpc>
              <a:spcAft>
                <a:spcPts val="1003"/>
              </a:spcAft>
            </a:pPr>
            <a:endParaRPr lang="en-US" dirty="0" smtClean="0">
              <a:solidFill>
                <a:srgbClr val="000000"/>
              </a:solidFill>
              <a:latin typeface="Times New Roman"/>
              <a:ea typeface="Calibri"/>
              <a:cs typeface="Times New Roman"/>
            </a:endParaRPr>
          </a:p>
          <a:p>
            <a:pPr>
              <a:lnSpc>
                <a:spcPct val="115000"/>
              </a:lnSpc>
              <a:spcAft>
                <a:spcPts val="1003"/>
              </a:spcAft>
            </a:pPr>
            <a:r>
              <a:rPr lang="en-US" dirty="0" smtClean="0">
                <a:solidFill>
                  <a:srgbClr val="000000"/>
                </a:solidFill>
                <a:latin typeface="Times New Roman"/>
                <a:ea typeface="Calibri"/>
                <a:cs typeface="Times New Roman"/>
              </a:rPr>
              <a:t>The </a:t>
            </a:r>
            <a:r>
              <a:rPr lang="en-US" dirty="0">
                <a:solidFill>
                  <a:srgbClr val="000000"/>
                </a:solidFill>
                <a:latin typeface="Times New Roman"/>
                <a:ea typeface="Calibri"/>
                <a:cs typeface="Times New Roman"/>
              </a:rPr>
              <a:t>setting referred to as </a:t>
            </a:r>
            <a:r>
              <a:rPr lang="en-US" dirty="0" smtClean="0">
                <a:solidFill>
                  <a:srgbClr val="000000"/>
                </a:solidFill>
                <a:latin typeface="Times New Roman"/>
                <a:ea typeface="Calibri"/>
                <a:cs typeface="Times New Roman"/>
              </a:rPr>
              <a:t>a</a:t>
            </a:r>
            <a:r>
              <a:rPr lang="en-US" baseline="0" dirty="0" smtClean="0">
                <a:solidFill>
                  <a:srgbClr val="000000"/>
                </a:solidFill>
                <a:latin typeface="Times New Roman"/>
                <a:ea typeface="Calibri"/>
                <a:cs typeface="Times New Roman"/>
              </a:rPr>
              <a:t> </a:t>
            </a:r>
            <a:r>
              <a:rPr lang="en-US" i="1" baseline="0" dirty="0" smtClean="0">
                <a:solidFill>
                  <a:srgbClr val="000000"/>
                </a:solidFill>
                <a:latin typeface="Times New Roman"/>
                <a:ea typeface="Calibri"/>
                <a:cs typeface="Times New Roman"/>
              </a:rPr>
              <a:t>regular </a:t>
            </a:r>
            <a:r>
              <a:rPr lang="en-US" i="1" dirty="0" smtClean="0">
                <a:solidFill>
                  <a:srgbClr val="000000"/>
                </a:solidFill>
                <a:latin typeface="Times New Roman"/>
                <a:ea typeface="Calibri"/>
                <a:cs typeface="Times New Roman"/>
              </a:rPr>
              <a:t>early </a:t>
            </a:r>
            <a:r>
              <a:rPr lang="en-US" i="1" dirty="0">
                <a:solidFill>
                  <a:srgbClr val="000000"/>
                </a:solidFill>
                <a:latin typeface="Times New Roman"/>
                <a:ea typeface="Calibri"/>
                <a:cs typeface="Times New Roman"/>
              </a:rPr>
              <a:t>childhood program </a:t>
            </a:r>
            <a:r>
              <a:rPr lang="en-US" dirty="0">
                <a:solidFill>
                  <a:srgbClr val="000000"/>
                </a:solidFill>
                <a:latin typeface="Times New Roman"/>
                <a:ea typeface="Calibri"/>
                <a:cs typeface="Times New Roman"/>
              </a:rPr>
              <a:t>is defined as having at least </a:t>
            </a:r>
            <a:r>
              <a:rPr lang="en-US" dirty="0" smtClean="0">
                <a:solidFill>
                  <a:srgbClr val="000000"/>
                </a:solidFill>
                <a:latin typeface="Times New Roman"/>
                <a:ea typeface="Calibri"/>
                <a:cs typeface="Times New Roman"/>
              </a:rPr>
              <a:t>50</a:t>
            </a:r>
            <a:r>
              <a:rPr lang="en-US" dirty="0">
                <a:solidFill>
                  <a:srgbClr val="000000"/>
                </a:solidFill>
                <a:latin typeface="Times New Roman"/>
                <a:ea typeface="Calibri"/>
                <a:cs typeface="Times New Roman"/>
              </a:rPr>
              <a:t>% of children without IEPs.  In other words, the class will always have at least half of the children be children who are not identified for special education.  Programs associated with this setting include but are not limited to programs in these </a:t>
            </a:r>
            <a:r>
              <a:rPr lang="en-US" dirty="0" smtClean="0">
                <a:solidFill>
                  <a:srgbClr val="000000"/>
                </a:solidFill>
                <a:latin typeface="Times New Roman"/>
                <a:ea typeface="Calibri"/>
                <a:cs typeface="Times New Roman"/>
              </a:rPr>
              <a:t>categories:</a:t>
            </a:r>
          </a:p>
          <a:p>
            <a:pPr marL="173633" indent="-173633">
              <a:lnSpc>
                <a:spcPct val="115000"/>
              </a:lnSpc>
              <a:spcAft>
                <a:spcPts val="1003"/>
              </a:spcAft>
              <a:buFont typeface="Arial" panose="020B0604020202020204" pitchFamily="34" charset="0"/>
              <a:buChar char="•"/>
            </a:pPr>
            <a:r>
              <a:rPr lang="en-US" dirty="0"/>
              <a:t>Virginia Preschool Initiative (VPI/VPI+);</a:t>
            </a:r>
            <a:endParaRPr lang="en-US" sz="1100" dirty="0"/>
          </a:p>
          <a:p>
            <a:pPr marL="173633" indent="-173633">
              <a:lnSpc>
                <a:spcPct val="115000"/>
              </a:lnSpc>
              <a:spcAft>
                <a:spcPts val="1003"/>
              </a:spcAft>
              <a:buFont typeface="Arial" panose="020B0604020202020204" pitchFamily="34" charset="0"/>
              <a:buChar char="•"/>
            </a:pPr>
            <a:r>
              <a:rPr lang="en-US" dirty="0"/>
              <a:t>Head Start;</a:t>
            </a:r>
            <a:endParaRPr lang="en-US" sz="1100" dirty="0"/>
          </a:p>
          <a:p>
            <a:pPr marL="173633" indent="-173633">
              <a:lnSpc>
                <a:spcPct val="115000"/>
              </a:lnSpc>
              <a:spcAft>
                <a:spcPts val="1003"/>
              </a:spcAft>
              <a:buFont typeface="Arial" panose="020B0604020202020204" pitchFamily="34" charset="0"/>
              <a:buChar char="•"/>
            </a:pPr>
            <a:r>
              <a:rPr lang="en-US" dirty="0"/>
              <a:t>Kindergarten, both public and private;</a:t>
            </a:r>
            <a:endParaRPr lang="en-US" sz="1100" dirty="0"/>
          </a:p>
          <a:p>
            <a:pPr marL="173633" indent="-173633">
              <a:lnSpc>
                <a:spcPct val="115000"/>
              </a:lnSpc>
              <a:spcAft>
                <a:spcPts val="1003"/>
              </a:spcAft>
              <a:buFont typeface="Arial" panose="020B0604020202020204" pitchFamily="34" charset="0"/>
              <a:buChar char="•"/>
            </a:pPr>
            <a:r>
              <a:rPr lang="en-US" dirty="0"/>
              <a:t>Reverse mainstreaming classrooms;</a:t>
            </a:r>
            <a:endParaRPr lang="en-US" sz="1100" dirty="0"/>
          </a:p>
          <a:p>
            <a:pPr marL="173633" indent="-173633">
              <a:lnSpc>
                <a:spcPct val="115000"/>
              </a:lnSpc>
              <a:spcAft>
                <a:spcPts val="1003"/>
              </a:spcAft>
              <a:buFont typeface="Arial" panose="020B0604020202020204" pitchFamily="34" charset="0"/>
              <a:buChar char="•"/>
            </a:pPr>
            <a:r>
              <a:rPr lang="en-US" dirty="0"/>
              <a:t>Preschool classes, both public and private;</a:t>
            </a:r>
            <a:endParaRPr lang="en-US" sz="1100" dirty="0"/>
          </a:p>
          <a:p>
            <a:pPr marL="173633" indent="-173633">
              <a:lnSpc>
                <a:spcPct val="115000"/>
              </a:lnSpc>
              <a:spcAft>
                <a:spcPts val="1003"/>
              </a:spcAft>
              <a:buFont typeface="Arial" panose="020B0604020202020204" pitchFamily="34" charset="0"/>
              <a:buChar char="•"/>
            </a:pPr>
            <a:r>
              <a:rPr lang="en-US" dirty="0"/>
              <a:t>Group child development center or child care; and</a:t>
            </a:r>
            <a:endParaRPr lang="en-US" sz="1100" dirty="0"/>
          </a:p>
          <a:p>
            <a:pPr marL="173633" indent="-173633">
              <a:lnSpc>
                <a:spcPct val="115000"/>
              </a:lnSpc>
              <a:spcAft>
                <a:spcPts val="1003"/>
              </a:spcAft>
              <a:buFont typeface="Arial" panose="020B0604020202020204" pitchFamily="34" charset="0"/>
              <a:buChar char="•"/>
            </a:pPr>
            <a:r>
              <a:rPr lang="en-US" dirty="0"/>
              <a:t>Community based play groups.</a:t>
            </a:r>
            <a:endParaRPr lang="en-US" sz="1100" dirty="0"/>
          </a:p>
          <a:p>
            <a:pPr>
              <a:lnSpc>
                <a:spcPct val="115000"/>
              </a:lnSpc>
              <a:spcAft>
                <a:spcPts val="1003"/>
              </a:spcAft>
            </a:pPr>
            <a:r>
              <a:rPr lang="en-US" dirty="0">
                <a:solidFill>
                  <a:srgbClr val="000000"/>
                </a:solidFill>
                <a:latin typeface="Times New Roman"/>
                <a:ea typeface="Calibri"/>
                <a:cs typeface="Times New Roman"/>
              </a:rPr>
              <a:t> </a:t>
            </a:r>
            <a:endParaRPr lang="en-US" dirty="0">
              <a:ea typeface="Calibri"/>
              <a:cs typeface="Times New Roman"/>
            </a:endParaRPr>
          </a:p>
          <a:p>
            <a:r>
              <a:rPr lang="en-US" dirty="0" smtClean="0"/>
              <a:t>For Indicator 6 purposes, the definitions of a regular early childhood program and a special education program</a:t>
            </a:r>
            <a:r>
              <a:rPr lang="en-US" baseline="0" dirty="0" smtClean="0"/>
              <a:t> </a:t>
            </a:r>
            <a:r>
              <a:rPr lang="en-US" dirty="0" smtClean="0"/>
              <a:t>are independent of any label put on the classroom itself for funding purposes, classroom certification, or anything else. If a preschool classroom has 50 percent or more children </a:t>
            </a:r>
            <a:r>
              <a:rPr lang="en-US" u="sng" dirty="0" smtClean="0"/>
              <a:t>without</a:t>
            </a:r>
            <a:r>
              <a:rPr lang="en-US" dirty="0" smtClean="0"/>
              <a:t> IEPs, it is considered a regular early childhood program. If a classroom has more than 50 percent children </a:t>
            </a:r>
            <a:r>
              <a:rPr lang="en-US" u="sng" dirty="0" smtClean="0"/>
              <a:t>with</a:t>
            </a:r>
            <a:r>
              <a:rPr lang="en-US" dirty="0" smtClean="0"/>
              <a:t> IEPs, it is considered a special education classroom.</a:t>
            </a:r>
            <a:endParaRPr lang="en-US" dirty="0"/>
          </a:p>
        </p:txBody>
      </p:sp>
      <p:sp>
        <p:nvSpPr>
          <p:cNvPr id="686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62ECE2E-4CFF-4321-84EF-69908F2157EE}" type="slidenum">
              <a:rPr lang="en-US" smtClean="0"/>
              <a:pPr fontAlgn="base">
                <a:spcBef>
                  <a:spcPct val="0"/>
                </a:spcBef>
                <a:spcAft>
                  <a:spcPct val="0"/>
                </a:spcAft>
                <a:defRPr/>
              </a:pPr>
              <a:t>7</a:t>
            </a:fld>
            <a:endParaRPr lang="en-US" smtClean="0"/>
          </a:p>
        </p:txBody>
      </p:sp>
      <p:sp>
        <p:nvSpPr>
          <p:cNvPr id="2" name="Header Placeholder 1"/>
          <p:cNvSpPr>
            <a:spLocks noGrp="1"/>
          </p:cNvSpPr>
          <p:nvPr>
            <p:ph type="hdr" sz="quarter" idx="10"/>
          </p:nvPr>
        </p:nvSpPr>
        <p:spPr/>
        <p:txBody>
          <a:bodyPr/>
          <a:lstStyle/>
          <a:p>
            <a:pPr>
              <a:defRPr/>
            </a:pP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regular early childhood environment includes </a:t>
            </a:r>
            <a:r>
              <a:rPr lang="en-US" dirty="0" smtClean="0"/>
              <a:t>BOTH the hours per week the child is in a regular early childhood program placement</a:t>
            </a:r>
            <a:r>
              <a:rPr lang="en-US" baseline="0" dirty="0" smtClean="0"/>
              <a:t> </a:t>
            </a:r>
            <a:r>
              <a:rPr lang="en-US" dirty="0" smtClean="0"/>
              <a:t>as determined by the IEP Team AND the hours per week that the parent has enrolled their child in a regular early childhood program.  </a:t>
            </a:r>
          </a:p>
          <a:p>
            <a:endParaRPr lang="en-US" dirty="0" smtClean="0"/>
          </a:p>
          <a:p>
            <a:r>
              <a:rPr lang="en-US" dirty="0" smtClean="0"/>
              <a:t>Additionally, the</a:t>
            </a:r>
            <a:r>
              <a:rPr lang="en-US" baseline="0" dirty="0" smtClean="0"/>
              <a:t> </a:t>
            </a:r>
            <a:r>
              <a:rPr lang="en-US" dirty="0" smtClean="0"/>
              <a:t>program is to be a part of the child’s typical week for the child to be considered a participant in the regular early</a:t>
            </a:r>
            <a:r>
              <a:rPr lang="en-US" baseline="0" dirty="0" smtClean="0"/>
              <a:t> childhood </a:t>
            </a:r>
            <a:r>
              <a:rPr lang="en-US" dirty="0" smtClean="0"/>
              <a:t>environment for Indicator 6 purposes.</a:t>
            </a:r>
            <a:r>
              <a:rPr lang="en-US" baseline="0" dirty="0" smtClean="0"/>
              <a:t> </a:t>
            </a:r>
            <a:r>
              <a:rPr lang="en-US" dirty="0" smtClean="0"/>
              <a:t>A typical week is what the child does consistently across weeks during the school year. </a:t>
            </a:r>
            <a:r>
              <a:rPr lang="en-US" dirty="0"/>
              <a:t>This does not include weekend time. </a:t>
            </a:r>
            <a:r>
              <a:rPr lang="en-US" dirty="0" smtClean="0"/>
              <a:t> </a:t>
            </a:r>
          </a:p>
          <a:p>
            <a:endParaRPr lang="en-US" dirty="0" smtClean="0"/>
          </a:p>
          <a:p>
            <a:r>
              <a:rPr lang="en-US" dirty="0" smtClean="0"/>
              <a:t>I</a:t>
            </a:r>
            <a:r>
              <a:rPr lang="en-US" baseline="0" dirty="0" smtClean="0"/>
              <a:t> will further define a typical week later in this webinar. </a:t>
            </a:r>
            <a:endParaRPr lang="en-US" dirty="0"/>
          </a:p>
        </p:txBody>
      </p:sp>
      <p:sp>
        <p:nvSpPr>
          <p:cNvPr id="4" name="Slide Number Placeholder 3"/>
          <p:cNvSpPr>
            <a:spLocks noGrp="1"/>
          </p:cNvSpPr>
          <p:nvPr>
            <p:ph type="sldNum" sz="quarter" idx="10"/>
          </p:nvPr>
        </p:nvSpPr>
        <p:spPr/>
        <p:txBody>
          <a:bodyPr/>
          <a:lstStyle/>
          <a:p>
            <a:fld id="{1473A48D-66ED-4B46-A259-738D411D5A8E}" type="slidenum">
              <a:rPr lang="en-US" smtClean="0"/>
              <a:pPr/>
              <a:t>8</a:t>
            </a:fld>
            <a:endParaRPr lang="en-US"/>
          </a:p>
        </p:txBody>
      </p:sp>
    </p:spTree>
    <p:extLst>
      <p:ext uri="{BB962C8B-B14F-4D97-AF65-F5344CB8AC3E}">
        <p14:creationId xmlns:p14="http://schemas.microsoft.com/office/powerpoint/2010/main" val="30701299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r>
              <a:rPr lang="en-US" dirty="0" smtClean="0"/>
              <a:t>To determine</a:t>
            </a:r>
            <a:r>
              <a:rPr lang="en-US" baseline="0" dirty="0" smtClean="0"/>
              <a:t> if the child attends a regular early childhood environment, first a</a:t>
            </a:r>
            <a:r>
              <a:rPr lang="en-US" dirty="0" smtClean="0"/>
              <a:t>sk the family to list and describe programs the child attends outside of school. </a:t>
            </a:r>
            <a:r>
              <a:rPr lang="en-US" dirty="0"/>
              <a:t>When considering whether or not the child attends a regular early childhood program, you must also count time the child spends in selected settings </a:t>
            </a:r>
            <a:r>
              <a:rPr lang="en-US" b="1" i="1" dirty="0"/>
              <a:t>outside</a:t>
            </a:r>
            <a:r>
              <a:rPr lang="en-US" dirty="0"/>
              <a:t> of his/her school day. </a:t>
            </a:r>
            <a:r>
              <a:rPr lang="en-US" dirty="0" smtClean="0"/>
              <a:t>Environments</a:t>
            </a:r>
            <a:r>
              <a:rPr lang="en-US" baseline="0" dirty="0" smtClean="0"/>
              <a:t> can include: </a:t>
            </a:r>
          </a:p>
          <a:p>
            <a:pPr marL="578776" indent="-578776">
              <a:buFont typeface="Arial" panose="020B0604020202020204" pitchFamily="34" charset="0"/>
              <a:buChar char="•"/>
            </a:pPr>
            <a:r>
              <a:rPr lang="en-US" sz="4400" dirty="0">
                <a:solidFill>
                  <a:srgbClr val="0070C0"/>
                </a:solidFill>
                <a:latin typeface="Times New Roman" panose="02020603050405020304" pitchFamily="18" charset="0"/>
                <a:cs typeface="Times New Roman" panose="02020603050405020304" pitchFamily="18" charset="0"/>
              </a:rPr>
              <a:t>Public or private preschool classes,</a:t>
            </a:r>
          </a:p>
          <a:p>
            <a:pPr marL="578776" indent="-578776">
              <a:buFont typeface="Arial" panose="020B0604020202020204" pitchFamily="34" charset="0"/>
              <a:buChar char="•"/>
            </a:pPr>
            <a:r>
              <a:rPr lang="en-US" sz="4400" dirty="0">
                <a:solidFill>
                  <a:srgbClr val="0070C0"/>
                </a:solidFill>
                <a:latin typeface="Times New Roman" panose="02020603050405020304" pitchFamily="18" charset="0"/>
                <a:cs typeface="Times New Roman" panose="02020603050405020304" pitchFamily="18" charset="0"/>
              </a:rPr>
              <a:t>Public or private kindergarten,</a:t>
            </a:r>
          </a:p>
          <a:p>
            <a:pPr marL="578776" indent="-578776">
              <a:buFont typeface="Arial" panose="020B0604020202020204" pitchFamily="34" charset="0"/>
              <a:buChar char="•"/>
            </a:pPr>
            <a:r>
              <a:rPr lang="en-US" sz="4400" dirty="0">
                <a:solidFill>
                  <a:srgbClr val="0070C0"/>
                </a:solidFill>
                <a:latin typeface="Times New Roman" panose="02020603050405020304" pitchFamily="18" charset="0"/>
                <a:cs typeface="Times New Roman" panose="02020603050405020304" pitchFamily="18" charset="0"/>
              </a:rPr>
              <a:t>Licensed child care centers,</a:t>
            </a:r>
          </a:p>
          <a:p>
            <a:pPr marL="578776" indent="-578776">
              <a:buFont typeface="Arial" panose="020B0604020202020204" pitchFamily="34" charset="0"/>
              <a:buChar char="•"/>
            </a:pPr>
            <a:r>
              <a:rPr lang="en-US" sz="4400" dirty="0">
                <a:solidFill>
                  <a:srgbClr val="0070C0"/>
                </a:solidFill>
                <a:latin typeface="Times New Roman" panose="02020603050405020304" pitchFamily="18" charset="0"/>
                <a:cs typeface="Times New Roman" panose="02020603050405020304" pitchFamily="18" charset="0"/>
              </a:rPr>
              <a:t>VPI or VPI+,</a:t>
            </a:r>
          </a:p>
          <a:p>
            <a:pPr marL="578776" indent="-578776">
              <a:buFont typeface="Arial" panose="020B0604020202020204" pitchFamily="34" charset="0"/>
              <a:buChar char="•"/>
            </a:pPr>
            <a:r>
              <a:rPr lang="en-US" sz="4400" dirty="0">
                <a:solidFill>
                  <a:srgbClr val="0070C0"/>
                </a:solidFill>
                <a:latin typeface="Times New Roman" panose="02020603050405020304" pitchFamily="18" charset="0"/>
                <a:cs typeface="Times New Roman" panose="02020603050405020304" pitchFamily="18" charset="0"/>
              </a:rPr>
              <a:t>Head Start, and </a:t>
            </a:r>
          </a:p>
          <a:p>
            <a:pPr marL="578776" indent="-578776">
              <a:buFont typeface="Arial" panose="020B0604020202020204" pitchFamily="34" charset="0"/>
              <a:buChar char="•"/>
            </a:pPr>
            <a:r>
              <a:rPr lang="en-US" sz="4400" dirty="0">
                <a:solidFill>
                  <a:srgbClr val="0070C0"/>
                </a:solidFill>
                <a:latin typeface="Times New Roman" panose="02020603050405020304" pitchFamily="18" charset="0"/>
                <a:cs typeface="Times New Roman" panose="02020603050405020304" pitchFamily="18" charset="0"/>
              </a:rPr>
              <a:t>Before and after school programs.</a:t>
            </a:r>
          </a:p>
          <a:p>
            <a:pPr marL="463021" lvl="1"/>
            <a:endParaRPr lang="en-US" sz="4400" b="1" dirty="0">
              <a:solidFill>
                <a:srgbClr val="0070C0"/>
              </a:solidFill>
              <a:latin typeface="Times New Roman" panose="02020603050405020304" pitchFamily="18" charset="0"/>
              <a:cs typeface="Times New Roman" panose="02020603050405020304" pitchFamily="18" charset="0"/>
            </a:endParaRPr>
          </a:p>
          <a:p>
            <a:r>
              <a:rPr lang="en-US" sz="4100" dirty="0"/>
              <a:t>Exclude time spent with babysitters, neighbors, relatives, or at home. </a:t>
            </a:r>
          </a:p>
          <a:p>
            <a:endParaRPr lang="en-US" sz="4100" dirty="0"/>
          </a:p>
          <a:p>
            <a:r>
              <a:rPr lang="en-US" dirty="0"/>
              <a:t>Here is an example. If the child attends a special education classroom at the local elementary school in the morning and attends a licensed day care in the afternoon, that time in the licensed day care may count as time in a regular early childhood program, as long as 50 percent or more of the children in the licensed day care program do not have disabilities</a:t>
            </a:r>
            <a:endParaRPr lang="en-US" sz="4100" dirty="0"/>
          </a:p>
          <a:p>
            <a:endParaRPr lang="en-US" sz="4100" dirty="0"/>
          </a:p>
          <a:p>
            <a:pPr defTabSz="926042">
              <a:defRPr/>
            </a:pPr>
            <a:r>
              <a:rPr lang="en-US" sz="4100" dirty="0"/>
              <a:t>Next, </a:t>
            </a:r>
            <a:r>
              <a:rPr lang="en-US" dirty="0"/>
              <a:t>identify programs where the child attends provided by the LEA.</a:t>
            </a:r>
          </a:p>
          <a:p>
            <a:endParaRPr lang="en-US" sz="4100" dirty="0"/>
          </a:p>
          <a:p>
            <a:r>
              <a:rPr lang="en-US" sz="4100" dirty="0"/>
              <a:t>It is important to note, to be considered a participant in the regular early childhood environment, the child must be attending. I will define the word attending on the next slide. </a:t>
            </a:r>
            <a:endParaRPr lang="en-US" sz="4100" i="1" u="sng" dirty="0"/>
          </a:p>
          <a:p>
            <a:endParaRPr lang="en-US" dirty="0"/>
          </a:p>
        </p:txBody>
      </p:sp>
      <p:sp>
        <p:nvSpPr>
          <p:cNvPr id="4" name="Slide Number Placeholder 3"/>
          <p:cNvSpPr>
            <a:spLocks noGrp="1"/>
          </p:cNvSpPr>
          <p:nvPr>
            <p:ph type="sldNum" sz="quarter" idx="10"/>
          </p:nvPr>
        </p:nvSpPr>
        <p:spPr/>
        <p:txBody>
          <a:bodyPr/>
          <a:lstStyle/>
          <a:p>
            <a:fld id="{1473A48D-66ED-4B46-A259-738D411D5A8E}" type="slidenum">
              <a:rPr lang="en-US" smtClean="0"/>
              <a:pPr/>
              <a:t>9</a:t>
            </a:fld>
            <a:endParaRPr lang="en-US"/>
          </a:p>
        </p:txBody>
      </p:sp>
    </p:spTree>
    <p:extLst>
      <p:ext uri="{BB962C8B-B14F-4D97-AF65-F5344CB8AC3E}">
        <p14:creationId xmlns:p14="http://schemas.microsoft.com/office/powerpoint/2010/main" val="715649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133600"/>
            <a:ext cx="7924800" cy="1470025"/>
          </a:xfrm>
        </p:spPr>
        <p:txBody>
          <a:bodyPr>
            <a:normAutofit/>
          </a:bodyPr>
          <a:lstStyle>
            <a:lvl1pPr>
              <a:defRPr sz="4400"/>
            </a:lvl1pPr>
          </a:lstStyle>
          <a:p>
            <a:r>
              <a:rPr lang="en-US" dirty="0" smtClean="0"/>
              <a:t>Click to edit Master title style</a:t>
            </a:r>
            <a:endParaRPr lang="en-US" dirty="0"/>
          </a:p>
        </p:txBody>
      </p:sp>
      <p:sp>
        <p:nvSpPr>
          <p:cNvPr id="3" name="Subtitle 2"/>
          <p:cNvSpPr>
            <a:spLocks noGrp="1"/>
          </p:cNvSpPr>
          <p:nvPr>
            <p:ph type="subTitle" idx="1"/>
          </p:nvPr>
        </p:nvSpPr>
        <p:spPr>
          <a:xfrm>
            <a:off x="9144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lvl1pPr>
              <a:defRPr b="1">
                <a:solidFill>
                  <a:schemeClr val="bg1"/>
                </a:solidFill>
                <a:latin typeface="Calibri" pitchFamily="34" charset="0"/>
              </a:defRPr>
            </a:lvl1pPr>
          </a:lstStyle>
          <a:p>
            <a:fld id="{0E35F3BA-FE8B-4E36-87EF-206F94BD42E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Slide Number Placeholder 6"/>
          <p:cNvSpPr>
            <a:spLocks noGrp="1"/>
          </p:cNvSpPr>
          <p:nvPr>
            <p:ph type="sldNum" sz="quarter" idx="12"/>
          </p:nvPr>
        </p:nvSpPr>
        <p:spPr/>
        <p:txBody>
          <a:bodyPr/>
          <a:lstStyle/>
          <a:p>
            <a:fld id="{0E35F3BA-FE8B-4E36-87EF-206F94BD42E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0C0"/>
                </a:solidFill>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8305800" y="6340475"/>
            <a:ext cx="381000" cy="365125"/>
          </a:xfrm>
        </p:spPr>
        <p:txBody>
          <a:bodyPr/>
          <a:lstStyle>
            <a:lvl1pPr>
              <a:defRPr b="1">
                <a:solidFill>
                  <a:schemeClr val="bg1"/>
                </a:solidFill>
                <a:latin typeface="Calibri" pitchFamily="34" charset="0"/>
              </a:defRPr>
            </a:lvl1pPr>
          </a:lstStyle>
          <a:p>
            <a:fld id="{0E35F3BA-FE8B-4E36-87EF-206F94BD42E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Slide Number Placeholder 4"/>
          <p:cNvSpPr>
            <a:spLocks noGrp="1"/>
          </p:cNvSpPr>
          <p:nvPr>
            <p:ph type="sldNum" sz="quarter" idx="12"/>
          </p:nvPr>
        </p:nvSpPr>
        <p:spPr/>
        <p:txBody>
          <a:bodyPr/>
          <a:lstStyle/>
          <a:p>
            <a:fld id="{0E35F3BA-FE8B-4E36-87EF-206F94BD42E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7"/>
          <p:cNvSpPr/>
          <p:nvPr userDrawn="1"/>
        </p:nvSpPr>
        <p:spPr>
          <a:xfrm>
            <a:off x="0" y="0"/>
            <a:ext cx="8382000" cy="685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ardrop 8"/>
          <p:cNvSpPr/>
          <p:nvPr userDrawn="1"/>
        </p:nvSpPr>
        <p:spPr>
          <a:xfrm>
            <a:off x="990600" y="1371600"/>
            <a:ext cx="7391400" cy="4343400"/>
          </a:xfrm>
          <a:prstGeom prst="teardrop">
            <a:avLst/>
          </a:prstGeom>
          <a:solidFill>
            <a:schemeClr val="bg1"/>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2" name="Rectangle 11"/>
          <p:cNvSpPr/>
          <p:nvPr userDrawn="1"/>
        </p:nvSpPr>
        <p:spPr>
          <a:xfrm>
            <a:off x="990600" y="3657600"/>
            <a:ext cx="7391400" cy="32004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1" name="Rectangle 10"/>
          <p:cNvSpPr/>
          <p:nvPr userDrawn="1"/>
        </p:nvSpPr>
        <p:spPr>
          <a:xfrm>
            <a:off x="1524000" y="4419600"/>
            <a:ext cx="6248400" cy="152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Calibri" pitchFamily="34" charset="0"/>
                <a:ea typeface="+mn-ea"/>
                <a:cs typeface="+mn-cs"/>
              </a:rPr>
              <a:t/>
            </a:r>
            <a:br>
              <a:rPr lang="en-US" dirty="0" smtClean="0">
                <a:solidFill>
                  <a:schemeClr val="tx1"/>
                </a:solidFill>
                <a:latin typeface="Calibri" pitchFamily="34" charset="0"/>
                <a:ea typeface="+mn-ea"/>
                <a:cs typeface="+mn-cs"/>
              </a:rPr>
            </a:br>
            <a:endParaRPr lang="en-US" dirty="0">
              <a:solidFill>
                <a:schemeClr val="tx1"/>
              </a:solidFill>
              <a:latin typeface="Calibri" pitchFamily="34" charset="0"/>
            </a:endParaRPr>
          </a:p>
        </p:txBody>
      </p:sp>
      <p:sp>
        <p:nvSpPr>
          <p:cNvPr id="6" name="Slide Number Placeholder 5"/>
          <p:cNvSpPr>
            <a:spLocks noGrp="1"/>
          </p:cNvSpPr>
          <p:nvPr>
            <p:ph type="sldNum" sz="quarter" idx="12"/>
          </p:nvPr>
        </p:nvSpPr>
        <p:spPr>
          <a:xfrm>
            <a:off x="8305800" y="6356351"/>
            <a:ext cx="381000" cy="349250"/>
          </a:xfrm>
        </p:spPr>
        <p:txBody>
          <a:bodyPr/>
          <a:lstStyle>
            <a:lvl1pPr>
              <a:defRPr b="1">
                <a:latin typeface="Calibri" pitchFamily="34" charset="0"/>
              </a:defRPr>
            </a:lvl1pPr>
          </a:lstStyle>
          <a:p>
            <a:fld id="{0E35F3BA-FE8B-4E36-87EF-206F94BD42EB}" type="slidenum">
              <a:rPr lang="en-US" smtClean="0"/>
              <a:pPr/>
              <a:t>‹#›</a:t>
            </a:fld>
            <a:endParaRPr lang="en-US" dirty="0"/>
          </a:p>
        </p:txBody>
      </p:sp>
      <p:pic>
        <p:nvPicPr>
          <p:cNvPr id="13" name="Picture 12" descr="VDOE-h-color sm.png"/>
          <p:cNvPicPr>
            <a:picLocks noChangeAspect="1"/>
          </p:cNvPicPr>
          <p:nvPr userDrawn="1"/>
        </p:nvPicPr>
        <p:blipFill>
          <a:blip r:embed="rId2" cstate="print"/>
          <a:stretch>
            <a:fillRect/>
          </a:stretch>
        </p:blipFill>
        <p:spPr>
          <a:xfrm>
            <a:off x="6019800" y="6324600"/>
            <a:ext cx="2252477" cy="377953"/>
          </a:xfrm>
          <a:prstGeom prst="rect">
            <a:avLst/>
          </a:prstGeom>
        </p:spPr>
      </p:pic>
      <p:sp>
        <p:nvSpPr>
          <p:cNvPr id="14" name="Title 1"/>
          <p:cNvSpPr>
            <a:spLocks noGrp="1"/>
          </p:cNvSpPr>
          <p:nvPr>
            <p:ph type="ctrTitle"/>
          </p:nvPr>
        </p:nvSpPr>
        <p:spPr>
          <a:xfrm>
            <a:off x="1981200" y="2073275"/>
            <a:ext cx="6400800" cy="1470025"/>
          </a:xfrm>
        </p:spPr>
        <p:txBody>
          <a:bodyPr>
            <a:normAutofit/>
          </a:bodyPr>
          <a:lstStyle>
            <a:lvl1pPr>
              <a:defRPr sz="4400"/>
            </a:lvl1pPr>
          </a:lstStyle>
          <a:p>
            <a:r>
              <a:rPr lang="en-US" dirty="0" smtClean="0"/>
              <a:t>Click to edit Master title style</a:t>
            </a:r>
            <a:endParaRPr lang="en-US" dirty="0"/>
          </a:p>
        </p:txBody>
      </p:sp>
      <p:sp>
        <p:nvSpPr>
          <p:cNvPr id="15" name="Subtitle 2"/>
          <p:cNvSpPr>
            <a:spLocks noGrp="1"/>
          </p:cNvSpPr>
          <p:nvPr>
            <p:ph type="subTitle" idx="1"/>
          </p:nvPr>
        </p:nvSpPr>
        <p:spPr>
          <a:xfrm>
            <a:off x="2297722" y="3825875"/>
            <a:ext cx="5169877"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16" name="Picture 1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8600" y="152400"/>
            <a:ext cx="2121788" cy="6858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8" name="Rectangle 7"/>
          <p:cNvSpPr/>
          <p:nvPr userDrawn="1"/>
        </p:nvSpPr>
        <p:spPr>
          <a:xfrm>
            <a:off x="0" y="0"/>
            <a:ext cx="8382000" cy="62484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ardrop 8"/>
          <p:cNvSpPr/>
          <p:nvPr userDrawn="1"/>
        </p:nvSpPr>
        <p:spPr>
          <a:xfrm>
            <a:off x="990600" y="1371600"/>
            <a:ext cx="7391400" cy="4953000"/>
          </a:xfrm>
          <a:prstGeom prst="teardrop">
            <a:avLst/>
          </a:prstGeom>
          <a:solidFill>
            <a:schemeClr val="bg1"/>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p:cNvSpPr>
            <a:spLocks noGrp="1"/>
          </p:cNvSpPr>
          <p:nvPr>
            <p:ph type="title" hasCustomPrompt="1"/>
          </p:nvPr>
        </p:nvSpPr>
        <p:spPr>
          <a:xfrm>
            <a:off x="1524000" y="3124201"/>
            <a:ext cx="6248400" cy="1295400"/>
          </a:xfrm>
        </p:spPr>
        <p:txBody>
          <a:bodyPr anchor="t">
            <a:normAutofit/>
          </a:bodyPr>
          <a:lstStyle>
            <a:lvl1pPr algn="ctr" eaLnBrk="1" fontAlgn="auto" hangingPunct="1">
              <a:spcAft>
                <a:spcPts val="0"/>
              </a:spcAft>
              <a:defRPr lang="en-US" sz="3600" baseline="0">
                <a:solidFill>
                  <a:schemeClr val="tx1">
                    <a:lumMod val="50000"/>
                    <a:lumOff val="50000"/>
                  </a:schemeClr>
                </a:solidFill>
              </a:defRPr>
            </a:lvl1pPr>
          </a:lstStyle>
          <a:p>
            <a:pPr eaLnBrk="1" fontAlgn="auto" hangingPunct="1">
              <a:spcAft>
                <a:spcPts val="0"/>
              </a:spcAft>
              <a:defRPr/>
            </a:pPr>
            <a:r>
              <a:rPr lang="en-US" dirty="0" smtClean="0">
                <a:ea typeface="ＭＳ Ｐゴシック" pitchFamily="34" charset="-128"/>
              </a:rPr>
              <a:t>Sub Section Slide</a:t>
            </a:r>
            <a:endParaRPr lang="en-US" dirty="0"/>
          </a:p>
        </p:txBody>
      </p:sp>
      <p:sp>
        <p:nvSpPr>
          <p:cNvPr id="6" name="Slide Number Placeholder 5"/>
          <p:cNvSpPr>
            <a:spLocks noGrp="1"/>
          </p:cNvSpPr>
          <p:nvPr>
            <p:ph type="sldNum" sz="quarter" idx="12"/>
          </p:nvPr>
        </p:nvSpPr>
        <p:spPr/>
        <p:txBody>
          <a:bodyPr/>
          <a:lstStyle/>
          <a:p>
            <a:fld id="{0E35F3BA-FE8B-4E36-87EF-206F94BD42E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0E35F3BA-FE8B-4E36-87EF-206F94BD42E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E35F3BA-FE8B-4E36-87EF-206F94BD42E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Blank 2</a:t>
            </a:r>
            <a:endParaRPr lang="en-US" dirty="0"/>
          </a:p>
        </p:txBody>
      </p:sp>
      <p:sp>
        <p:nvSpPr>
          <p:cNvPr id="3" name="Date Placeholder 2"/>
          <p:cNvSpPr>
            <a:spLocks noGrp="1"/>
          </p:cNvSpPr>
          <p:nvPr>
            <p:ph type="dt" sz="half" idx="10"/>
          </p:nvPr>
        </p:nvSpPr>
        <p:spPr>
          <a:xfrm>
            <a:off x="5105400" y="6553201"/>
            <a:ext cx="838200" cy="152400"/>
          </a:xfrm>
          <a:prstGeom prst="rect">
            <a:avLst/>
          </a:prstGeom>
        </p:spPr>
        <p:txBody>
          <a:bodyPr/>
          <a:lstStyle/>
          <a:p>
            <a:endParaRPr lang="en-US" dirty="0"/>
          </a:p>
        </p:txBody>
      </p:sp>
      <p:sp>
        <p:nvSpPr>
          <p:cNvPr id="6" name="Rectangle 5"/>
          <p:cNvSpPr/>
          <p:nvPr userDrawn="1"/>
        </p:nvSpPr>
        <p:spPr>
          <a:xfrm>
            <a:off x="4953000" y="6248400"/>
            <a:ext cx="3352800" cy="609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6768687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noAutofit/>
          </a:bodyPr>
          <a:lstStyle>
            <a:lvl1pPr algn="l">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Slide Number Placeholder 6"/>
          <p:cNvSpPr>
            <a:spLocks noGrp="1"/>
          </p:cNvSpPr>
          <p:nvPr>
            <p:ph type="sldNum" sz="quarter" idx="12"/>
          </p:nvPr>
        </p:nvSpPr>
        <p:spPr/>
        <p:txBody>
          <a:bodyPr/>
          <a:lstStyle/>
          <a:p>
            <a:fld id="{0E35F3BA-FE8B-4E36-87EF-206F94BD42E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a:xfrm rot="16200000" flipH="1">
            <a:off x="5410200" y="2971800"/>
            <a:ext cx="6858000" cy="914400"/>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70C0"/>
              </a:solidFill>
            </a:endParaRPr>
          </a:p>
        </p:txBody>
      </p:sp>
      <p:sp>
        <p:nvSpPr>
          <p:cNvPr id="2" name="Title Placeholder 1"/>
          <p:cNvSpPr>
            <a:spLocks noGrp="1"/>
          </p:cNvSpPr>
          <p:nvPr>
            <p:ph type="title"/>
          </p:nvPr>
        </p:nvSpPr>
        <p:spPr>
          <a:xfrm>
            <a:off x="457200" y="274638"/>
            <a:ext cx="75438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75438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382000" y="6356351"/>
            <a:ext cx="381000" cy="349250"/>
          </a:xfrm>
          <a:prstGeom prst="rect">
            <a:avLst/>
          </a:prstGeom>
        </p:spPr>
        <p:txBody>
          <a:bodyPr vert="horz" lIns="91440" tIns="45720" rIns="91440" bIns="45720" rtlCol="0" anchor="ctr"/>
          <a:lstStyle>
            <a:lvl1pPr algn="r">
              <a:defRPr sz="1200">
                <a:solidFill>
                  <a:schemeClr val="bg1"/>
                </a:solidFill>
              </a:defRPr>
            </a:lvl1pPr>
          </a:lstStyle>
          <a:p>
            <a:fld id="{0E35F3BA-FE8B-4E36-87EF-206F94BD42EB}" type="slidenum">
              <a:rPr lang="en-US" smtClean="0"/>
              <a:pPr/>
              <a:t>‹#›</a:t>
            </a:fld>
            <a:endParaRPr lang="en-US" dirty="0"/>
          </a:p>
        </p:txBody>
      </p:sp>
      <p:pic>
        <p:nvPicPr>
          <p:cNvPr id="7" name="Picture 6" descr="VDOE-h-color sm.png"/>
          <p:cNvPicPr>
            <a:picLocks noChangeAspect="1"/>
          </p:cNvPicPr>
          <p:nvPr/>
        </p:nvPicPr>
        <p:blipFill>
          <a:blip r:embed="rId12" cstate="print"/>
          <a:stretch>
            <a:fillRect/>
          </a:stretch>
        </p:blipFill>
        <p:spPr>
          <a:xfrm>
            <a:off x="6019800" y="6324600"/>
            <a:ext cx="2252477" cy="377953"/>
          </a:xfrm>
          <a:prstGeom prst="rect">
            <a:avLst/>
          </a:prstGeom>
        </p:spPr>
      </p:pic>
    </p:spTree>
  </p:cSld>
  <p:clrMap bg1="lt1" tx1="dk1" bg2="lt2" tx2="dk2" accent1="accent1" accent2="accent2" accent3="accent3" accent4="accent4" accent5="accent5" accent6="accent6" hlink="hlink" folHlink="folHlink"/>
  <p:sldLayoutIdLst>
    <p:sldLayoutId id="2147483739" r:id="rId1"/>
    <p:sldLayoutId id="2147483740" r:id="rId2"/>
    <p:sldLayoutId id="2147483762" r:id="rId3"/>
    <p:sldLayoutId id="2147483741" r:id="rId4"/>
    <p:sldLayoutId id="2147483748" r:id="rId5"/>
    <p:sldLayoutId id="2147483742" r:id="rId6"/>
    <p:sldLayoutId id="2147483745" r:id="rId7"/>
    <p:sldLayoutId id="2147483763" r:id="rId8"/>
    <p:sldLayoutId id="2147483746" r:id="rId9"/>
    <p:sldLayoutId id="2147483747" r:id="rId10"/>
  </p:sldLayoutIdLst>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hf hdr="0" ftr="0" dt="0"/>
  <p:txStyles>
    <p:titleStyle>
      <a:lvl1pPr algn="ctr" defTabSz="914400" rtl="0" eaLnBrk="1" latinLnBrk="0" hangingPunct="1">
        <a:spcBef>
          <a:spcPct val="0"/>
        </a:spcBef>
        <a:buNone/>
        <a:defRPr lang="en-US" sz="4000" b="1" kern="1200" dirty="0">
          <a:solidFill>
            <a:srgbClr val="0070C0"/>
          </a:solidFill>
          <a:latin typeface="Times New Roman" panose="02020603050405020304" pitchFamily="18" charset="0"/>
          <a:ea typeface="+mj-ea"/>
          <a:cs typeface="Times New Roman" panose="02020603050405020304" pitchFamily="18" charset="0"/>
        </a:defRPr>
      </a:lvl1pPr>
    </p:titleStyle>
    <p:bodyStyle>
      <a:lvl1pPr marL="342900" indent="-342900" algn="l" defTabSz="914400" rtl="0" eaLnBrk="1" latinLnBrk="0" hangingPunct="1">
        <a:spcBef>
          <a:spcPct val="20000"/>
        </a:spcBef>
        <a:buFont typeface="Arial" pitchFamily="34" charset="0"/>
        <a:buChar char="•"/>
        <a:defRPr sz="3600" b="1" kern="1200">
          <a:solidFill>
            <a:schemeClr val="tx1"/>
          </a:solidFill>
          <a:latin typeface="Times New Roman" panose="02020603050405020304" pitchFamily="18" charset="0"/>
          <a:ea typeface="+mn-ea"/>
          <a:cs typeface="Lucida Bright" pitchFamily="18" charset="0"/>
        </a:defRPr>
      </a:lvl1pPr>
      <a:lvl2pPr marL="742950" indent="-285750" algn="l" defTabSz="914400" rtl="0" eaLnBrk="1" latinLnBrk="0" hangingPunct="1">
        <a:spcBef>
          <a:spcPct val="20000"/>
        </a:spcBef>
        <a:buFont typeface="Arial" pitchFamily="34" charset="0"/>
        <a:buChar char="•"/>
        <a:defRPr sz="3200" kern="1200">
          <a:solidFill>
            <a:schemeClr val="tx1">
              <a:lumMod val="50000"/>
              <a:lumOff val="50000"/>
            </a:schemeClr>
          </a:solidFill>
          <a:latin typeface="Times New Roman" panose="02020603050405020304" pitchFamily="18" charset="0"/>
          <a:ea typeface="+mn-ea"/>
          <a:cs typeface="Lucida Bright" pitchFamily="18" charset="0"/>
        </a:defRPr>
      </a:lvl2pPr>
      <a:lvl3pPr marL="1143000" indent="-228600" algn="l" defTabSz="914400" rtl="0" eaLnBrk="1" latinLnBrk="0" hangingPunct="1">
        <a:spcBef>
          <a:spcPct val="20000"/>
        </a:spcBef>
        <a:buFont typeface="Arial" pitchFamily="34" charset="0"/>
        <a:buChar char="•"/>
        <a:defRPr sz="2800" kern="1200">
          <a:solidFill>
            <a:schemeClr val="tx1">
              <a:lumMod val="50000"/>
              <a:lumOff val="50000"/>
            </a:schemeClr>
          </a:solidFill>
          <a:latin typeface="Times New Roman" panose="02020603050405020304" pitchFamily="18" charset="0"/>
          <a:ea typeface="+mn-ea"/>
          <a:cs typeface="Lucida Bright" pitchFamily="18" charset="0"/>
        </a:defRPr>
      </a:lvl3pPr>
      <a:lvl4pPr marL="1600200" indent="-228600" algn="l" defTabSz="914400" rtl="0" eaLnBrk="1" latinLnBrk="0" hangingPunct="1">
        <a:spcBef>
          <a:spcPct val="20000"/>
        </a:spcBef>
        <a:buFont typeface="Arial" pitchFamily="34" charset="0"/>
        <a:buChar char="–"/>
        <a:defRPr sz="2400" kern="1200">
          <a:solidFill>
            <a:schemeClr val="tx1">
              <a:lumMod val="50000"/>
              <a:lumOff val="50000"/>
            </a:schemeClr>
          </a:solidFill>
          <a:latin typeface="Times New Roman" panose="02020603050405020304" pitchFamily="18" charset="0"/>
          <a:ea typeface="+mn-ea"/>
          <a:cs typeface="Lucida Bright" pitchFamily="18" charset="0"/>
        </a:defRPr>
      </a:lvl4pPr>
      <a:lvl5pPr marL="2057400" indent="-228600" algn="l" defTabSz="914400" rtl="0" eaLnBrk="1" latinLnBrk="0" hangingPunct="1">
        <a:spcBef>
          <a:spcPct val="20000"/>
        </a:spcBef>
        <a:buFont typeface="Arial" pitchFamily="34" charset="0"/>
        <a:buChar char="»"/>
        <a:defRPr sz="2000" kern="1200">
          <a:solidFill>
            <a:schemeClr val="tx1">
              <a:lumMod val="50000"/>
              <a:lumOff val="50000"/>
            </a:schemeClr>
          </a:solidFill>
          <a:latin typeface="Times New Roman" panose="02020603050405020304" pitchFamily="18" charset="0"/>
          <a:ea typeface="+mn-ea"/>
          <a:cs typeface="Lucida Bright"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676400" y="3352800"/>
            <a:ext cx="6248400" cy="1295400"/>
          </a:xfrm>
        </p:spPr>
        <p:txBody>
          <a:bodyPr>
            <a:normAutofit fontScale="90000"/>
          </a:bodyPr>
          <a:lstStyle/>
          <a:p>
            <a:r>
              <a:rPr lang="en-US" dirty="0" smtClean="0">
                <a:solidFill>
                  <a:schemeClr val="tx1"/>
                </a:solidFill>
              </a:rPr>
              <a:t>Understanding the Indicator 6 Terminology: Early Childhood Special </a:t>
            </a:r>
            <a:r>
              <a:rPr lang="en-US" dirty="0">
                <a:solidFill>
                  <a:schemeClr val="tx1"/>
                </a:solidFill>
              </a:rPr>
              <a:t>Education </a:t>
            </a:r>
            <a:r>
              <a:rPr lang="en-US" dirty="0" smtClean="0">
                <a:solidFill>
                  <a:schemeClr val="tx1"/>
                </a:solidFill>
              </a:rPr>
              <a:t>Settings</a:t>
            </a:r>
            <a:r>
              <a:rPr lang="en-US" dirty="0">
                <a:solidFill>
                  <a:schemeClr val="tx1"/>
                </a:solidFill>
              </a:rPr>
              <a:t> </a:t>
            </a:r>
            <a:r>
              <a:rPr lang="en-US" dirty="0" smtClean="0">
                <a:solidFill>
                  <a:schemeClr val="tx1"/>
                </a:solidFill>
              </a:rPr>
              <a:t>for Children Ages Birth-Five</a:t>
            </a:r>
            <a:r>
              <a:rPr lang="en-US" dirty="0">
                <a:solidFill>
                  <a:schemeClr val="tx1"/>
                </a:solidFill>
              </a:rPr>
              <a:t/>
            </a:r>
            <a:br>
              <a:rPr lang="en-US" dirty="0">
                <a:solidFill>
                  <a:schemeClr val="tx1"/>
                </a:solidFill>
              </a:rPr>
            </a:br>
            <a:endParaRPr lang="en-US" dirty="0"/>
          </a:p>
        </p:txBody>
      </p:sp>
    </p:spTree>
    <p:extLst>
      <p:ext uri="{BB962C8B-B14F-4D97-AF65-F5344CB8AC3E}">
        <p14:creationId xmlns:p14="http://schemas.microsoft.com/office/powerpoint/2010/main" val="182490446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Attending</a:t>
            </a:r>
          </a:p>
        </p:txBody>
      </p:sp>
      <p:sp>
        <p:nvSpPr>
          <p:cNvPr id="3" name="Content Placeholder 2"/>
          <p:cNvSpPr>
            <a:spLocks noGrp="1"/>
          </p:cNvSpPr>
          <p:nvPr>
            <p:ph idx="1"/>
          </p:nvPr>
        </p:nvSpPr>
        <p:spPr>
          <a:xfrm>
            <a:off x="3575050" y="273050"/>
            <a:ext cx="4883150" cy="5853113"/>
          </a:xfrm>
        </p:spPr>
        <p:txBody>
          <a:bodyPr>
            <a:normAutofit fontScale="32500" lnSpcReduction="20000"/>
          </a:bodyPr>
          <a:lstStyle/>
          <a:p>
            <a:pPr marL="0" indent="0">
              <a:buNone/>
            </a:pPr>
            <a:endParaRPr lang="en-US" sz="6000" dirty="0" smtClean="0">
              <a:latin typeface="+mn-lt"/>
            </a:endParaRPr>
          </a:p>
          <a:p>
            <a:pPr marL="0" indent="0">
              <a:buNone/>
            </a:pPr>
            <a:endParaRPr lang="en-US" sz="6000" dirty="0">
              <a:latin typeface="+mn-lt"/>
            </a:endParaRPr>
          </a:p>
          <a:p>
            <a:pPr marL="0" indent="0">
              <a:buNone/>
            </a:pPr>
            <a:r>
              <a:rPr lang="en-US" sz="6000" dirty="0" smtClean="0">
                <a:latin typeface="+mn-lt"/>
              </a:rPr>
              <a:t>Example:</a:t>
            </a:r>
          </a:p>
          <a:p>
            <a:pPr marL="0" lvl="1" indent="0">
              <a:buNone/>
            </a:pPr>
            <a:r>
              <a:rPr lang="en-US" sz="6000" b="1" dirty="0">
                <a:solidFill>
                  <a:srgbClr val="0070C0"/>
                </a:solidFill>
                <a:latin typeface="+mn-lt"/>
                <a:cs typeface="Times New Roman" panose="02020603050405020304" pitchFamily="18" charset="0"/>
              </a:rPr>
              <a:t>If a child attends a special education classroom for a portion of the week and also attends </a:t>
            </a:r>
            <a:r>
              <a:rPr lang="en-US" sz="6000" b="1" dirty="0" smtClean="0">
                <a:solidFill>
                  <a:srgbClr val="0070C0"/>
                </a:solidFill>
                <a:latin typeface="+mn-lt"/>
                <a:cs typeface="Times New Roman" panose="02020603050405020304" pitchFamily="18" charset="0"/>
              </a:rPr>
              <a:t>an after school program where she </a:t>
            </a:r>
            <a:r>
              <a:rPr lang="en-US" sz="6000" b="1" dirty="0">
                <a:solidFill>
                  <a:srgbClr val="0070C0"/>
                </a:solidFill>
                <a:latin typeface="+mn-lt"/>
                <a:cs typeface="Times New Roman" panose="02020603050405020304" pitchFamily="18" charset="0"/>
              </a:rPr>
              <a:t>receives intentional </a:t>
            </a:r>
            <a:r>
              <a:rPr lang="en-US" sz="6000" b="1" dirty="0" smtClean="0">
                <a:solidFill>
                  <a:srgbClr val="0070C0"/>
                </a:solidFill>
                <a:latin typeface="+mn-lt"/>
                <a:cs typeface="Times New Roman" panose="02020603050405020304" pitchFamily="18" charset="0"/>
              </a:rPr>
              <a:t>instruction, she </a:t>
            </a:r>
            <a:r>
              <a:rPr lang="en-US" sz="6000" b="1" dirty="0">
                <a:solidFill>
                  <a:srgbClr val="0070C0"/>
                </a:solidFill>
                <a:latin typeface="+mn-lt"/>
                <a:cs typeface="Times New Roman" panose="02020603050405020304" pitchFamily="18" charset="0"/>
              </a:rPr>
              <a:t>is considered to be attending. </a:t>
            </a:r>
          </a:p>
          <a:p>
            <a:pPr marL="0" indent="0">
              <a:buNone/>
            </a:pPr>
            <a:endParaRPr lang="en-US" sz="6000" dirty="0" smtClean="0">
              <a:latin typeface="+mn-lt"/>
            </a:endParaRPr>
          </a:p>
          <a:p>
            <a:pPr marL="0" indent="0">
              <a:buNone/>
            </a:pPr>
            <a:endParaRPr lang="en-US" sz="6000" dirty="0" smtClean="0">
              <a:latin typeface="+mn-lt"/>
            </a:endParaRPr>
          </a:p>
          <a:p>
            <a:pPr marL="0" indent="0">
              <a:buNone/>
            </a:pPr>
            <a:r>
              <a:rPr lang="en-US" sz="6000" dirty="0" smtClean="0">
                <a:latin typeface="+mn-lt"/>
              </a:rPr>
              <a:t>Non-examples:</a:t>
            </a:r>
          </a:p>
          <a:p>
            <a:pPr marL="0" indent="0">
              <a:buNone/>
            </a:pPr>
            <a:r>
              <a:rPr lang="en-US" sz="6000" b="1" dirty="0" smtClean="0">
                <a:solidFill>
                  <a:srgbClr val="0070C0"/>
                </a:solidFill>
                <a:latin typeface="+mn-lt"/>
                <a:cs typeface="Times New Roman" panose="02020603050405020304" pitchFamily="18" charset="0"/>
              </a:rPr>
              <a:t>If </a:t>
            </a:r>
            <a:r>
              <a:rPr lang="en-US" sz="6000" b="1" dirty="0">
                <a:solidFill>
                  <a:srgbClr val="0070C0"/>
                </a:solidFill>
                <a:latin typeface="+mn-lt"/>
                <a:cs typeface="Times New Roman" panose="02020603050405020304" pitchFamily="18" charset="0"/>
              </a:rPr>
              <a:t>a child attends a special education classroom and ‘visits’ the regular program on occasion, </a:t>
            </a:r>
            <a:r>
              <a:rPr lang="en-US" sz="6000" b="1" dirty="0" smtClean="0">
                <a:solidFill>
                  <a:srgbClr val="0070C0"/>
                </a:solidFill>
                <a:latin typeface="+mn-lt"/>
                <a:cs typeface="Times New Roman" panose="02020603050405020304" pitchFamily="18" charset="0"/>
              </a:rPr>
              <a:t>he </a:t>
            </a:r>
            <a:r>
              <a:rPr lang="en-US" sz="6000" b="1" dirty="0">
                <a:solidFill>
                  <a:srgbClr val="0070C0"/>
                </a:solidFill>
                <a:latin typeface="+mn-lt"/>
                <a:cs typeface="Times New Roman" panose="02020603050405020304" pitchFamily="18" charset="0"/>
              </a:rPr>
              <a:t>is really not attending a regular program, </a:t>
            </a:r>
            <a:r>
              <a:rPr lang="en-US" sz="6000" b="1" dirty="0" smtClean="0">
                <a:solidFill>
                  <a:srgbClr val="0070C0"/>
                </a:solidFill>
                <a:latin typeface="+mn-lt"/>
                <a:cs typeface="Times New Roman" panose="02020603050405020304" pitchFamily="18" charset="0"/>
              </a:rPr>
              <a:t>he </a:t>
            </a:r>
            <a:r>
              <a:rPr lang="en-US" sz="6000" b="1" dirty="0">
                <a:solidFill>
                  <a:srgbClr val="0070C0"/>
                </a:solidFill>
                <a:latin typeface="+mn-lt"/>
                <a:cs typeface="Times New Roman" panose="02020603050405020304" pitchFamily="18" charset="0"/>
              </a:rPr>
              <a:t>is visiting. </a:t>
            </a:r>
            <a:endParaRPr lang="en-US" sz="6000" b="1" dirty="0" smtClean="0">
              <a:solidFill>
                <a:srgbClr val="0070C0"/>
              </a:solidFill>
              <a:latin typeface="+mn-lt"/>
              <a:cs typeface="Times New Roman" panose="02020603050405020304" pitchFamily="18" charset="0"/>
            </a:endParaRPr>
          </a:p>
          <a:p>
            <a:pPr marL="0" indent="0">
              <a:buNone/>
            </a:pPr>
            <a:endParaRPr lang="en-US" sz="6000" dirty="0">
              <a:solidFill>
                <a:srgbClr val="0070C0"/>
              </a:solidFill>
              <a:latin typeface="+mn-lt"/>
              <a:cs typeface="Times New Roman" panose="02020603050405020304" pitchFamily="18" charset="0"/>
            </a:endParaRPr>
          </a:p>
          <a:p>
            <a:pPr marL="0" indent="0">
              <a:buNone/>
            </a:pPr>
            <a:r>
              <a:rPr lang="en-US" sz="6000" b="1" dirty="0" smtClean="0">
                <a:solidFill>
                  <a:srgbClr val="0070C0"/>
                </a:solidFill>
                <a:latin typeface="+mn-lt"/>
                <a:cs typeface="Times New Roman" panose="02020603050405020304" pitchFamily="18" charset="0"/>
              </a:rPr>
              <a:t>A </a:t>
            </a:r>
            <a:r>
              <a:rPr lang="en-US" sz="6000" b="1" dirty="0">
                <a:solidFill>
                  <a:srgbClr val="0070C0"/>
                </a:solidFill>
                <a:latin typeface="+mn-lt"/>
                <a:cs typeface="Times New Roman" panose="02020603050405020304" pitchFamily="18" charset="0"/>
              </a:rPr>
              <a:t>child simply being in the same place with a group of children without </a:t>
            </a:r>
            <a:r>
              <a:rPr lang="en-US" sz="6000" b="1" dirty="0" smtClean="0">
                <a:solidFill>
                  <a:srgbClr val="0070C0"/>
                </a:solidFill>
                <a:latin typeface="+mn-lt"/>
                <a:cs typeface="Times New Roman" panose="02020603050405020304" pitchFamily="18" charset="0"/>
              </a:rPr>
              <a:t>IEPs </a:t>
            </a:r>
            <a:r>
              <a:rPr lang="en-US" sz="6000" b="1" dirty="0">
                <a:solidFill>
                  <a:srgbClr val="0070C0"/>
                </a:solidFill>
                <a:latin typeface="+mn-lt"/>
                <a:cs typeface="Times New Roman" panose="02020603050405020304" pitchFamily="18" charset="0"/>
              </a:rPr>
              <a:t>does not count as spending time in a regular early childhood program.</a:t>
            </a:r>
          </a:p>
          <a:p>
            <a:pPr marL="0" indent="0">
              <a:buNone/>
            </a:pPr>
            <a:endParaRPr lang="en-US" dirty="0"/>
          </a:p>
          <a:p>
            <a:pPr marL="0" indent="0">
              <a:buNone/>
            </a:pPr>
            <a:endParaRPr lang="en-US" dirty="0"/>
          </a:p>
        </p:txBody>
      </p:sp>
      <p:sp>
        <p:nvSpPr>
          <p:cNvPr id="4" name="Text Placeholder 3"/>
          <p:cNvSpPr>
            <a:spLocks noGrp="1"/>
          </p:cNvSpPr>
          <p:nvPr>
            <p:ph type="body" sz="half" idx="2"/>
          </p:nvPr>
        </p:nvSpPr>
        <p:spPr/>
        <p:txBody>
          <a:bodyPr>
            <a:normAutofit/>
          </a:bodyPr>
          <a:lstStyle/>
          <a:p>
            <a:pPr lvl="0"/>
            <a:r>
              <a:rPr lang="en-US" sz="2000" dirty="0">
                <a:solidFill>
                  <a:schemeClr val="tx1">
                    <a:lumMod val="65000"/>
                    <a:lumOff val="35000"/>
                  </a:schemeClr>
                </a:solidFill>
              </a:rPr>
              <a:t>The child is considered to be attending if he or she is a member of the program. If there is intentional teaching (either direct or embedded instruction) and promotion of the child’s interaction with children without disabilities, the time may be counted as time attending a regular early childhood program. </a:t>
            </a:r>
          </a:p>
        </p:txBody>
      </p:sp>
      <p:sp>
        <p:nvSpPr>
          <p:cNvPr id="5" name="Slide Number Placeholder 4"/>
          <p:cNvSpPr>
            <a:spLocks noGrp="1"/>
          </p:cNvSpPr>
          <p:nvPr>
            <p:ph type="sldNum" sz="quarter" idx="12"/>
          </p:nvPr>
        </p:nvSpPr>
        <p:spPr/>
        <p:txBody>
          <a:bodyPr/>
          <a:lstStyle/>
          <a:p>
            <a:fld id="{0E35F3BA-FE8B-4E36-87EF-206F94BD42EB}" type="slidenum">
              <a:rPr lang="en-US" smtClean="0"/>
              <a:pPr/>
              <a:t>10</a:t>
            </a:fld>
            <a:endParaRPr lang="en-US" dirty="0"/>
          </a:p>
        </p:txBody>
      </p:sp>
    </p:spTree>
    <p:extLst>
      <p:ext uri="{BB962C8B-B14F-4D97-AF65-F5344CB8AC3E}">
        <p14:creationId xmlns:p14="http://schemas.microsoft.com/office/powerpoint/2010/main" val="422717265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543800" cy="1143000"/>
          </a:xfrm>
        </p:spPr>
        <p:txBody>
          <a:bodyPr/>
          <a:lstStyle/>
          <a:p>
            <a:r>
              <a:rPr lang="en-US" dirty="0" smtClean="0"/>
              <a:t>Typical Week</a:t>
            </a:r>
            <a:endParaRPr lang="en-US" dirty="0"/>
          </a:p>
        </p:txBody>
      </p:sp>
      <p:sp>
        <p:nvSpPr>
          <p:cNvPr id="3" name="Content Placeholder 2"/>
          <p:cNvSpPr>
            <a:spLocks noGrp="1"/>
          </p:cNvSpPr>
          <p:nvPr>
            <p:ph idx="1"/>
          </p:nvPr>
        </p:nvSpPr>
        <p:spPr/>
        <p:txBody>
          <a:bodyPr>
            <a:normAutofit fontScale="70000" lnSpcReduction="20000"/>
          </a:bodyPr>
          <a:lstStyle/>
          <a:p>
            <a:r>
              <a:rPr lang="en-US" dirty="0"/>
              <a:t>A typical week is what the child does consistently across weeks during the school year. </a:t>
            </a:r>
            <a:endParaRPr lang="en-US" dirty="0" smtClean="0"/>
          </a:p>
          <a:p>
            <a:pPr lvl="1"/>
            <a:r>
              <a:rPr lang="en-US" dirty="0" smtClean="0">
                <a:solidFill>
                  <a:schemeClr val="tx1">
                    <a:lumMod val="75000"/>
                    <a:lumOff val="25000"/>
                  </a:schemeClr>
                </a:solidFill>
              </a:rPr>
              <a:t>Example:  A </a:t>
            </a:r>
            <a:r>
              <a:rPr lang="en-US" dirty="0">
                <a:solidFill>
                  <a:schemeClr val="tx1">
                    <a:lumMod val="75000"/>
                    <a:lumOff val="25000"/>
                  </a:schemeClr>
                </a:solidFill>
              </a:rPr>
              <a:t>child may attend a community-based licensed child care every Monday in the afternoon. This is considered typical. </a:t>
            </a:r>
            <a:endParaRPr lang="en-US" dirty="0" smtClean="0">
              <a:solidFill>
                <a:schemeClr val="tx1">
                  <a:lumMod val="75000"/>
                  <a:lumOff val="25000"/>
                </a:schemeClr>
              </a:solidFill>
            </a:endParaRPr>
          </a:p>
          <a:p>
            <a:pPr lvl="1"/>
            <a:r>
              <a:rPr lang="en-US" dirty="0" smtClean="0">
                <a:solidFill>
                  <a:schemeClr val="tx1">
                    <a:lumMod val="75000"/>
                    <a:lumOff val="25000"/>
                  </a:schemeClr>
                </a:solidFill>
              </a:rPr>
              <a:t>Non-example: The </a:t>
            </a:r>
            <a:r>
              <a:rPr lang="en-US" dirty="0">
                <a:solidFill>
                  <a:schemeClr val="tx1">
                    <a:lumMod val="75000"/>
                    <a:lumOff val="25000"/>
                  </a:schemeClr>
                </a:solidFill>
              </a:rPr>
              <a:t>child only occasionally goes to child </a:t>
            </a:r>
            <a:r>
              <a:rPr lang="en-US" dirty="0" smtClean="0">
                <a:solidFill>
                  <a:schemeClr val="tx1">
                    <a:lumMod val="75000"/>
                    <a:lumOff val="25000"/>
                  </a:schemeClr>
                </a:solidFill>
              </a:rPr>
              <a:t>care when mom works late. </a:t>
            </a:r>
            <a:r>
              <a:rPr lang="en-US" dirty="0">
                <a:solidFill>
                  <a:schemeClr val="tx1">
                    <a:lumMod val="75000"/>
                    <a:lumOff val="25000"/>
                  </a:schemeClr>
                </a:solidFill>
              </a:rPr>
              <a:t>T</a:t>
            </a:r>
            <a:r>
              <a:rPr lang="en-US" dirty="0" smtClean="0">
                <a:solidFill>
                  <a:schemeClr val="tx1">
                    <a:lumMod val="75000"/>
                    <a:lumOff val="25000"/>
                  </a:schemeClr>
                </a:solidFill>
              </a:rPr>
              <a:t>his </a:t>
            </a:r>
            <a:r>
              <a:rPr lang="en-US" dirty="0">
                <a:solidFill>
                  <a:schemeClr val="tx1">
                    <a:lumMod val="75000"/>
                    <a:lumOff val="25000"/>
                  </a:schemeClr>
                </a:solidFill>
              </a:rPr>
              <a:t>would not count as typical. </a:t>
            </a:r>
            <a:endParaRPr lang="en-US" dirty="0" smtClean="0">
              <a:solidFill>
                <a:schemeClr val="tx1">
                  <a:lumMod val="75000"/>
                  <a:lumOff val="25000"/>
                </a:schemeClr>
              </a:solidFill>
            </a:endParaRPr>
          </a:p>
          <a:p>
            <a:r>
              <a:rPr lang="en-US" dirty="0" smtClean="0"/>
              <a:t>A </a:t>
            </a:r>
            <a:r>
              <a:rPr lang="en-US" dirty="0"/>
              <a:t>week is considered for preschool children because the child may not have the same schedule each day. For example, a child may attend child care three days a week and not daily. </a:t>
            </a:r>
          </a:p>
        </p:txBody>
      </p:sp>
      <p:sp>
        <p:nvSpPr>
          <p:cNvPr id="4" name="Slide Number Placeholder 3"/>
          <p:cNvSpPr>
            <a:spLocks noGrp="1"/>
          </p:cNvSpPr>
          <p:nvPr>
            <p:ph type="sldNum" sz="quarter" idx="12"/>
          </p:nvPr>
        </p:nvSpPr>
        <p:spPr/>
        <p:txBody>
          <a:bodyPr/>
          <a:lstStyle/>
          <a:p>
            <a:fld id="{0E35F3BA-FE8B-4E36-87EF-206F94BD42EB}" type="slidenum">
              <a:rPr lang="en-US" smtClean="0"/>
              <a:pPr/>
              <a:t>11</a:t>
            </a:fld>
            <a:endParaRPr lang="en-US" dirty="0"/>
          </a:p>
        </p:txBody>
      </p:sp>
    </p:spTree>
    <p:extLst>
      <p:ext uri="{BB962C8B-B14F-4D97-AF65-F5344CB8AC3E}">
        <p14:creationId xmlns:p14="http://schemas.microsoft.com/office/powerpoint/2010/main" val="20772582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True or False</a:t>
            </a:r>
            <a:endParaRPr lang="en-US" dirty="0"/>
          </a:p>
        </p:txBody>
      </p:sp>
      <p:sp>
        <p:nvSpPr>
          <p:cNvPr id="6" name="Content Placeholder 5"/>
          <p:cNvSpPr>
            <a:spLocks noGrp="1"/>
          </p:cNvSpPr>
          <p:nvPr>
            <p:ph idx="1"/>
          </p:nvPr>
        </p:nvSpPr>
        <p:spPr/>
        <p:txBody>
          <a:bodyPr>
            <a:normAutofit fontScale="47500" lnSpcReduction="20000"/>
          </a:bodyPr>
          <a:lstStyle/>
          <a:p>
            <a:r>
              <a:rPr lang="en-US" sz="4200" dirty="0" smtClean="0"/>
              <a:t>Child spends the first hour each day in the kindergarten class and participates in morning circle and small group instruction</a:t>
            </a:r>
          </a:p>
          <a:p>
            <a:pPr lvl="1"/>
            <a:r>
              <a:rPr lang="en-US" sz="4200" dirty="0" smtClean="0"/>
              <a:t>True</a:t>
            </a:r>
          </a:p>
          <a:p>
            <a:r>
              <a:rPr lang="en-US" sz="4200" dirty="0" smtClean="0"/>
              <a:t>Child spends time with grandma after school with her brother who is a year older</a:t>
            </a:r>
          </a:p>
          <a:p>
            <a:pPr lvl="1"/>
            <a:r>
              <a:rPr lang="en-US" sz="4200" dirty="0" smtClean="0"/>
              <a:t>False</a:t>
            </a:r>
          </a:p>
          <a:p>
            <a:r>
              <a:rPr lang="en-US" sz="4200" dirty="0"/>
              <a:t>C</a:t>
            </a:r>
            <a:r>
              <a:rPr lang="en-US" sz="4200" dirty="0" smtClean="0"/>
              <a:t>hild and her preschool class are on the playground with a kindergarten class</a:t>
            </a:r>
          </a:p>
          <a:p>
            <a:pPr lvl="1"/>
            <a:r>
              <a:rPr lang="en-US" sz="4200" dirty="0" smtClean="0"/>
              <a:t>False </a:t>
            </a:r>
          </a:p>
          <a:p>
            <a:r>
              <a:rPr lang="en-US" sz="4200" dirty="0" smtClean="0"/>
              <a:t>Child attends a preschool program </a:t>
            </a:r>
            <a:r>
              <a:rPr lang="en-US" sz="4200" dirty="0"/>
              <a:t>every </a:t>
            </a:r>
            <a:r>
              <a:rPr lang="en-US" sz="4200" dirty="0" smtClean="0"/>
              <a:t>Tuesday</a:t>
            </a:r>
          </a:p>
          <a:p>
            <a:pPr lvl="1"/>
            <a:r>
              <a:rPr lang="en-US" sz="4200" dirty="0" smtClean="0"/>
              <a:t>True</a:t>
            </a:r>
          </a:p>
          <a:p>
            <a:r>
              <a:rPr lang="en-US" sz="4200" dirty="0" smtClean="0"/>
              <a:t>Child goes to child care after school on occasion when mom has to work late </a:t>
            </a:r>
          </a:p>
          <a:p>
            <a:pPr lvl="1"/>
            <a:r>
              <a:rPr lang="en-US" sz="4200" dirty="0" smtClean="0"/>
              <a:t>False</a:t>
            </a:r>
          </a:p>
          <a:p>
            <a:endParaRPr lang="en-US" dirty="0"/>
          </a:p>
        </p:txBody>
      </p:sp>
      <p:sp>
        <p:nvSpPr>
          <p:cNvPr id="8" name="Title 1"/>
          <p:cNvSpPr txBox="1">
            <a:spLocks/>
          </p:cNvSpPr>
          <p:nvPr/>
        </p:nvSpPr>
        <p:spPr>
          <a:xfrm>
            <a:off x="609600" y="228600"/>
            <a:ext cx="7543800" cy="1143000"/>
          </a:xfrm>
          <a:prstGeom prst="rect">
            <a:avLst/>
          </a:prstGeom>
        </p:spPr>
        <p:style>
          <a:lnRef idx="1">
            <a:schemeClr val="dk1"/>
          </a:lnRef>
          <a:fillRef idx="2">
            <a:schemeClr val="dk1"/>
          </a:fillRef>
          <a:effectRef idx="1">
            <a:schemeClr val="dk1"/>
          </a:effectRef>
          <a:fontRef idx="minor">
            <a:schemeClr val="dk1"/>
          </a:fontRef>
        </p:style>
        <p:txBody>
          <a:bodyPr vert="horz" lIns="91440" tIns="45720" rIns="91440" bIns="45720" rtlCol="0" anchor="ctr">
            <a:normAutofit fontScale="55000" lnSpcReduction="20000"/>
          </a:bodyPr>
          <a:lstStyle>
            <a:lvl1pPr algn="ctr" defTabSz="914400" rtl="0" eaLnBrk="1" latinLnBrk="0" hangingPunct="1">
              <a:spcBef>
                <a:spcPct val="0"/>
              </a:spcBef>
              <a:buNone/>
              <a:defRPr lang="en-US" sz="4000" b="1" kern="1200">
                <a:solidFill>
                  <a:srgbClr val="0070C0"/>
                </a:solidFill>
                <a:latin typeface="Times New Roman" panose="02020603050405020304" pitchFamily="18" charset="0"/>
                <a:ea typeface="+mn-ea"/>
                <a:cs typeface="Times New Roman" panose="02020603050405020304" pitchFamily="18" charset="0"/>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4800" dirty="0" smtClean="0"/>
              <a:t>True or False</a:t>
            </a:r>
          </a:p>
          <a:p>
            <a:r>
              <a:rPr lang="en-US" sz="4800" dirty="0" smtClean="0"/>
              <a:t>Does the Child Attend a </a:t>
            </a:r>
          </a:p>
          <a:p>
            <a:r>
              <a:rPr lang="en-US" sz="4800" dirty="0" smtClean="0"/>
              <a:t>Regular Early Childhood Environment?</a:t>
            </a:r>
            <a:endParaRPr lang="en-US" sz="4800" dirty="0"/>
          </a:p>
        </p:txBody>
      </p:sp>
      <p:sp>
        <p:nvSpPr>
          <p:cNvPr id="2" name="Slide Number Placeholder 1"/>
          <p:cNvSpPr>
            <a:spLocks noGrp="1"/>
          </p:cNvSpPr>
          <p:nvPr>
            <p:ph type="sldNum" sz="quarter" idx="12"/>
          </p:nvPr>
        </p:nvSpPr>
        <p:spPr/>
        <p:txBody>
          <a:bodyPr/>
          <a:lstStyle/>
          <a:p>
            <a:fld id="{0E35F3BA-FE8B-4E36-87EF-206F94BD42EB}" type="slidenum">
              <a:rPr lang="en-US" smtClean="0"/>
              <a:pPr/>
              <a:t>12</a:t>
            </a:fld>
            <a:endParaRPr lang="en-US" dirty="0"/>
          </a:p>
        </p:txBody>
      </p:sp>
    </p:spTree>
    <p:extLst>
      <p:ext uri="{BB962C8B-B14F-4D97-AF65-F5344CB8AC3E}">
        <p14:creationId xmlns:p14="http://schemas.microsoft.com/office/powerpoint/2010/main" val="173130846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animEffect transition="in" filter="fade">
                                      <p:cBhvr>
                                        <p:cTn id="16" dur="500"/>
                                        <p:tgtEl>
                                          <p:spTgt spid="6">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Effect transition="in" filter="fade">
                                      <p:cBhvr>
                                        <p:cTn id="25" dur="500"/>
                                        <p:tgtEl>
                                          <p:spTgt spid="6">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6">
                                            <p:txEl>
                                              <p:pRg st="6" end="6"/>
                                            </p:txEl>
                                          </p:spTgt>
                                        </p:tgtEl>
                                        <p:attrNameLst>
                                          <p:attrName>style.visibility</p:attrName>
                                        </p:attrNameLst>
                                      </p:cBhvr>
                                      <p:to>
                                        <p:strVal val="visible"/>
                                      </p:to>
                                    </p:set>
                                    <p:animEffect transition="in" filter="fade">
                                      <p:cBhvr>
                                        <p:cTn id="34" dur="500"/>
                                        <p:tgtEl>
                                          <p:spTgt spid="6">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6">
                                            <p:txEl>
                                              <p:pRg st="8" end="8"/>
                                            </p:txEl>
                                          </p:spTgt>
                                        </p:tgtEl>
                                        <p:attrNameLst>
                                          <p:attrName>style.visibility</p:attrName>
                                        </p:attrNameLst>
                                      </p:cBhvr>
                                      <p:to>
                                        <p:strVal val="visible"/>
                                      </p:to>
                                    </p:set>
                                    <p:animEffect transition="in" filter="fade">
                                      <p:cBhvr>
                                        <p:cTn id="43" dur="500"/>
                                        <p:tgtEl>
                                          <p:spTgt spid="6">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Education Program </a:t>
            </a:r>
            <a:endParaRPr lang="en-US" dirty="0"/>
          </a:p>
        </p:txBody>
      </p:sp>
      <p:sp>
        <p:nvSpPr>
          <p:cNvPr id="3" name="Content Placeholder 2"/>
          <p:cNvSpPr>
            <a:spLocks noGrp="1"/>
          </p:cNvSpPr>
          <p:nvPr>
            <p:ph idx="1"/>
          </p:nvPr>
        </p:nvSpPr>
        <p:spPr/>
        <p:txBody>
          <a:bodyPr/>
          <a:lstStyle/>
          <a:p>
            <a:pPr lvl="0"/>
            <a:r>
              <a:rPr lang="en-US" dirty="0"/>
              <a:t>A special education program is a program that includes more than </a:t>
            </a:r>
            <a:r>
              <a:rPr lang="en-US" dirty="0" smtClean="0"/>
              <a:t>50 percent </a:t>
            </a:r>
            <a:r>
              <a:rPr lang="en-US" dirty="0"/>
              <a:t>children with disabilities (i.e., children with IEPs). </a:t>
            </a:r>
          </a:p>
          <a:p>
            <a:pPr marL="0" indent="0">
              <a:buNone/>
            </a:pPr>
            <a:endParaRPr lang="en-US" dirty="0"/>
          </a:p>
        </p:txBody>
      </p:sp>
      <p:sp>
        <p:nvSpPr>
          <p:cNvPr id="4" name="Slide Number Placeholder 3"/>
          <p:cNvSpPr>
            <a:spLocks noGrp="1"/>
          </p:cNvSpPr>
          <p:nvPr>
            <p:ph type="sldNum" sz="quarter" idx="12"/>
          </p:nvPr>
        </p:nvSpPr>
        <p:spPr/>
        <p:txBody>
          <a:bodyPr/>
          <a:lstStyle/>
          <a:p>
            <a:fld id="{0E35F3BA-FE8B-4E36-87EF-206F94BD42EB}" type="slidenum">
              <a:rPr lang="en-US" smtClean="0"/>
              <a:pPr/>
              <a:t>13</a:t>
            </a:fld>
            <a:endParaRPr lang="en-US" dirty="0"/>
          </a:p>
        </p:txBody>
      </p:sp>
    </p:spTree>
    <p:extLst>
      <p:ext uri="{BB962C8B-B14F-4D97-AF65-F5344CB8AC3E}">
        <p14:creationId xmlns:p14="http://schemas.microsoft.com/office/powerpoint/2010/main" val="318079516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685800"/>
            <a:ext cx="8229600" cy="838200"/>
          </a:xfrm>
        </p:spPr>
        <p:txBody>
          <a:bodyPr/>
          <a:lstStyle/>
          <a:p>
            <a:pPr eaLnBrk="1" hangingPunct="1"/>
            <a:r>
              <a:rPr lang="en-US" smtClean="0"/>
              <a:t>Special Education Classroom</a:t>
            </a:r>
          </a:p>
        </p:txBody>
      </p:sp>
      <p:sp>
        <p:nvSpPr>
          <p:cNvPr id="19459" name="Content Placeholder 2"/>
          <p:cNvSpPr>
            <a:spLocks noGrp="1"/>
          </p:cNvSpPr>
          <p:nvPr>
            <p:ph idx="1"/>
          </p:nvPr>
        </p:nvSpPr>
        <p:spPr>
          <a:xfrm>
            <a:off x="457200" y="1828800"/>
            <a:ext cx="8229600" cy="4800600"/>
          </a:xfrm>
        </p:spPr>
        <p:txBody>
          <a:bodyPr/>
          <a:lstStyle/>
          <a:p>
            <a:pPr eaLnBrk="1" hangingPunct="1">
              <a:buClr>
                <a:srgbClr val="04617B"/>
              </a:buClr>
              <a:defRPr/>
            </a:pPr>
            <a:r>
              <a:rPr lang="en-US" sz="2800" dirty="0" smtClean="0"/>
              <a:t>Less than 50 percent children without IEPs</a:t>
            </a:r>
            <a:endParaRPr lang="en-US" sz="2800" dirty="0"/>
          </a:p>
          <a:p>
            <a:pPr lvl="0"/>
            <a:r>
              <a:rPr lang="en-US" sz="2800" dirty="0"/>
              <a:t>Classrooms may be in: </a:t>
            </a:r>
          </a:p>
          <a:p>
            <a:pPr lvl="1"/>
            <a:r>
              <a:rPr lang="en-US" sz="2800" b="1" dirty="0">
                <a:solidFill>
                  <a:srgbClr val="0070C0"/>
                </a:solidFill>
                <a:latin typeface="Times New Roman" panose="02020603050405020304" pitchFamily="18" charset="0"/>
                <a:ea typeface="+mj-ea"/>
                <a:cs typeface="Times New Roman" panose="02020603050405020304" pitchFamily="18" charset="0"/>
              </a:rPr>
              <a:t>Regular school buildings</a:t>
            </a:r>
          </a:p>
          <a:p>
            <a:pPr lvl="1"/>
            <a:r>
              <a:rPr lang="en-US" sz="2800" b="1" dirty="0">
                <a:solidFill>
                  <a:srgbClr val="0070C0"/>
                </a:solidFill>
                <a:latin typeface="Times New Roman" panose="02020603050405020304" pitchFamily="18" charset="0"/>
                <a:ea typeface="+mj-ea"/>
                <a:cs typeface="Times New Roman" panose="02020603050405020304" pitchFamily="18" charset="0"/>
              </a:rPr>
              <a:t>Trailers, portables</a:t>
            </a:r>
          </a:p>
          <a:p>
            <a:pPr lvl="1"/>
            <a:r>
              <a:rPr lang="en-US" sz="2800" b="1" dirty="0" smtClean="0">
                <a:solidFill>
                  <a:srgbClr val="0070C0"/>
                </a:solidFill>
                <a:latin typeface="Times New Roman" panose="02020603050405020304" pitchFamily="18" charset="0"/>
                <a:ea typeface="+mj-ea"/>
                <a:cs typeface="Times New Roman" panose="02020603050405020304" pitchFamily="18" charset="0"/>
              </a:rPr>
              <a:t>Hospital</a:t>
            </a:r>
          </a:p>
          <a:p>
            <a:pPr lvl="1"/>
            <a:r>
              <a:rPr lang="en-US" sz="2800" b="1" dirty="0" smtClean="0">
                <a:solidFill>
                  <a:srgbClr val="0070C0"/>
                </a:solidFill>
                <a:latin typeface="Times New Roman" panose="02020603050405020304" pitchFamily="18" charset="0"/>
                <a:ea typeface="+mj-ea"/>
                <a:cs typeface="Times New Roman" panose="02020603050405020304" pitchFamily="18" charset="0"/>
              </a:rPr>
              <a:t>Other </a:t>
            </a:r>
            <a:r>
              <a:rPr lang="en-US" sz="2800" b="1" dirty="0">
                <a:solidFill>
                  <a:srgbClr val="0070C0"/>
                </a:solidFill>
                <a:latin typeface="Times New Roman" panose="02020603050405020304" pitchFamily="18" charset="0"/>
                <a:ea typeface="+mj-ea"/>
                <a:cs typeface="Times New Roman" panose="02020603050405020304" pitchFamily="18" charset="0"/>
              </a:rPr>
              <a:t>community-based settings</a:t>
            </a:r>
          </a:p>
          <a:p>
            <a:pPr marL="0" indent="0" eaLnBrk="1" hangingPunct="1">
              <a:buClr>
                <a:srgbClr val="04617B"/>
              </a:buClr>
              <a:buFont typeface="Wingdings 2" pitchFamily="18" charset="2"/>
              <a:buNone/>
              <a:defRPr/>
            </a:pPr>
            <a:endParaRPr lang="en-US" sz="2800" dirty="0" smtClean="0"/>
          </a:p>
        </p:txBody>
      </p:sp>
      <p:sp>
        <p:nvSpPr>
          <p:cNvPr id="2" name="Slide Number Placeholder 1"/>
          <p:cNvSpPr>
            <a:spLocks noGrp="1"/>
          </p:cNvSpPr>
          <p:nvPr>
            <p:ph type="sldNum" sz="quarter" idx="12"/>
          </p:nvPr>
        </p:nvSpPr>
        <p:spPr/>
        <p:txBody>
          <a:bodyPr/>
          <a:lstStyle/>
          <a:p>
            <a:fld id="{0E35F3BA-FE8B-4E36-87EF-206F94BD42EB}" type="slidenum">
              <a:rPr lang="en-US" smtClean="0"/>
              <a:pPr/>
              <a:t>14</a:t>
            </a:fld>
            <a:endParaRPr lang="en-US" dirty="0"/>
          </a:p>
        </p:txBody>
      </p:sp>
    </p:spTree>
    <p:custDataLst>
      <p:tags r:id="rId1"/>
    </p:custDataLst>
    <p:extLst>
      <p:ext uri="{BB962C8B-B14F-4D97-AF65-F5344CB8AC3E}">
        <p14:creationId xmlns:p14="http://schemas.microsoft.com/office/powerpoint/2010/main" val="182817178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438400" y="304800"/>
            <a:ext cx="3733800" cy="1143000"/>
          </a:xfrm>
        </p:spPr>
        <p:txBody>
          <a:bodyPr>
            <a:normAutofit/>
          </a:bodyPr>
          <a:lstStyle/>
          <a:p>
            <a:r>
              <a:rPr lang="en-US" dirty="0" smtClean="0"/>
              <a:t>Separate School </a:t>
            </a:r>
            <a:endParaRPr lang="en-US" dirty="0"/>
          </a:p>
        </p:txBody>
      </p:sp>
      <p:sp>
        <p:nvSpPr>
          <p:cNvPr id="3" name="Content Placeholder 2"/>
          <p:cNvSpPr>
            <a:spLocks noGrp="1"/>
          </p:cNvSpPr>
          <p:nvPr>
            <p:ph sz="half" idx="1"/>
          </p:nvPr>
        </p:nvSpPr>
        <p:spPr>
          <a:xfrm>
            <a:off x="304800" y="1905000"/>
            <a:ext cx="7848600" cy="4221163"/>
          </a:xfrm>
        </p:spPr>
        <p:txBody>
          <a:bodyPr>
            <a:normAutofit/>
          </a:bodyPr>
          <a:lstStyle/>
          <a:p>
            <a:pPr lvl="0"/>
            <a:r>
              <a:rPr lang="en-US" dirty="0" smtClean="0"/>
              <a:t>A </a:t>
            </a:r>
            <a:r>
              <a:rPr lang="en-US" dirty="0"/>
              <a:t>separate school is a school designed specifically for students with disabilities in either a public or private day school. </a:t>
            </a:r>
          </a:p>
          <a:p>
            <a:pPr marL="0" indent="0">
              <a:buNone/>
            </a:pPr>
            <a:r>
              <a:rPr lang="en-US" dirty="0"/>
              <a:t> </a:t>
            </a:r>
          </a:p>
        </p:txBody>
      </p:sp>
      <p:sp>
        <p:nvSpPr>
          <p:cNvPr id="2" name="Slide Number Placeholder 1"/>
          <p:cNvSpPr>
            <a:spLocks noGrp="1"/>
          </p:cNvSpPr>
          <p:nvPr>
            <p:ph type="sldNum" sz="quarter" idx="12"/>
          </p:nvPr>
        </p:nvSpPr>
        <p:spPr/>
        <p:txBody>
          <a:bodyPr/>
          <a:lstStyle/>
          <a:p>
            <a:fld id="{0E35F3BA-FE8B-4E36-87EF-206F94BD42EB}" type="slidenum">
              <a:rPr lang="en-US" smtClean="0"/>
              <a:pPr/>
              <a:t>15</a:t>
            </a:fld>
            <a:endParaRPr lang="en-US" dirty="0"/>
          </a:p>
        </p:txBody>
      </p:sp>
    </p:spTree>
    <p:extLst>
      <p:ext uri="{BB962C8B-B14F-4D97-AF65-F5344CB8AC3E}">
        <p14:creationId xmlns:p14="http://schemas.microsoft.com/office/powerpoint/2010/main" val="46898587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a:xfrm>
            <a:off x="533400" y="1905000"/>
            <a:ext cx="7772400" cy="4221163"/>
          </a:xfrm>
        </p:spPr>
        <p:txBody>
          <a:bodyPr>
            <a:normAutofit/>
          </a:bodyPr>
          <a:lstStyle/>
          <a:p>
            <a:pPr lvl="0"/>
            <a:r>
              <a:rPr lang="en-US" dirty="0"/>
              <a:t>A residential facility is a program in a public or privately operated residential school or residential medical facility where the student stays on an inpatient basis.</a:t>
            </a:r>
          </a:p>
          <a:p>
            <a:endParaRPr lang="en-US" dirty="0"/>
          </a:p>
        </p:txBody>
      </p:sp>
      <p:sp>
        <p:nvSpPr>
          <p:cNvPr id="7" name="Title 4"/>
          <p:cNvSpPr txBox="1">
            <a:spLocks/>
          </p:cNvSpPr>
          <p:nvPr/>
        </p:nvSpPr>
        <p:spPr>
          <a:xfrm>
            <a:off x="533400" y="228600"/>
            <a:ext cx="7620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lang="en-US" sz="4000" b="1" kern="1200" dirty="0">
                <a:solidFill>
                  <a:srgbClr val="0070C0"/>
                </a:solidFill>
                <a:latin typeface="Times New Roman" panose="02020603050405020304" pitchFamily="18" charset="0"/>
                <a:ea typeface="+mj-ea"/>
                <a:cs typeface="Times New Roman" panose="02020603050405020304" pitchFamily="18" charset="0"/>
              </a:defRPr>
            </a:lvl1pPr>
          </a:lstStyle>
          <a:p>
            <a:r>
              <a:rPr lang="en-US" dirty="0"/>
              <a:t>Residential Facility</a:t>
            </a:r>
          </a:p>
        </p:txBody>
      </p:sp>
      <p:sp>
        <p:nvSpPr>
          <p:cNvPr id="2" name="Slide Number Placeholder 1"/>
          <p:cNvSpPr>
            <a:spLocks noGrp="1"/>
          </p:cNvSpPr>
          <p:nvPr>
            <p:ph type="sldNum" sz="quarter" idx="12"/>
          </p:nvPr>
        </p:nvSpPr>
        <p:spPr/>
        <p:txBody>
          <a:bodyPr/>
          <a:lstStyle/>
          <a:p>
            <a:fld id="{0E35F3BA-FE8B-4E36-87EF-206F94BD42EB}" type="slidenum">
              <a:rPr lang="en-US" smtClean="0"/>
              <a:pPr/>
              <a:t>16</a:t>
            </a:fld>
            <a:endParaRPr lang="en-US" dirty="0"/>
          </a:p>
        </p:txBody>
      </p:sp>
    </p:spTree>
    <p:extLst>
      <p:ext uri="{BB962C8B-B14F-4D97-AF65-F5344CB8AC3E}">
        <p14:creationId xmlns:p14="http://schemas.microsoft.com/office/powerpoint/2010/main" val="320519749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0" y="457200"/>
            <a:ext cx="8229600" cy="1143000"/>
          </a:xfrm>
        </p:spPr>
        <p:txBody>
          <a:bodyPr/>
          <a:lstStyle/>
          <a:p>
            <a:pPr eaLnBrk="1" hangingPunct="1"/>
            <a:r>
              <a:rPr lang="en-US" dirty="0" smtClean="0"/>
              <a:t>Home</a:t>
            </a:r>
          </a:p>
        </p:txBody>
      </p:sp>
      <p:sp>
        <p:nvSpPr>
          <p:cNvPr id="18435" name="Content Placeholder 2"/>
          <p:cNvSpPr>
            <a:spLocks noGrp="1"/>
          </p:cNvSpPr>
          <p:nvPr>
            <p:ph idx="1"/>
          </p:nvPr>
        </p:nvSpPr>
        <p:spPr>
          <a:xfrm>
            <a:off x="457200" y="1935163"/>
            <a:ext cx="8458200" cy="4389437"/>
          </a:xfrm>
        </p:spPr>
        <p:txBody>
          <a:bodyPr/>
          <a:lstStyle/>
          <a:p>
            <a:pPr eaLnBrk="1" hangingPunct="1">
              <a:buClr>
                <a:srgbClr val="04617B"/>
              </a:buClr>
            </a:pPr>
            <a:r>
              <a:rPr lang="en-US" sz="2800" dirty="0" smtClean="0"/>
              <a:t>Principal residence of the child’s family or caregivers</a:t>
            </a:r>
          </a:p>
          <a:p>
            <a:pPr eaLnBrk="1" hangingPunct="1">
              <a:buClr>
                <a:srgbClr val="04617B"/>
              </a:buClr>
            </a:pPr>
            <a:endParaRPr lang="en-US" sz="2800" dirty="0" smtClean="0"/>
          </a:p>
          <a:p>
            <a:pPr eaLnBrk="1" hangingPunct="1">
              <a:buClr>
                <a:srgbClr val="04617B"/>
              </a:buClr>
            </a:pPr>
            <a:r>
              <a:rPr lang="en-US" sz="2800" dirty="0" smtClean="0"/>
              <a:t>Caregivers includes babysitters</a:t>
            </a:r>
          </a:p>
        </p:txBody>
      </p:sp>
      <p:sp>
        <p:nvSpPr>
          <p:cNvPr id="2" name="Slide Number Placeholder 1"/>
          <p:cNvSpPr>
            <a:spLocks noGrp="1"/>
          </p:cNvSpPr>
          <p:nvPr>
            <p:ph type="sldNum" sz="quarter" idx="12"/>
          </p:nvPr>
        </p:nvSpPr>
        <p:spPr/>
        <p:txBody>
          <a:bodyPr/>
          <a:lstStyle/>
          <a:p>
            <a:fld id="{0E35F3BA-FE8B-4E36-87EF-206F94BD42EB}" type="slidenum">
              <a:rPr lang="en-US" smtClean="0"/>
              <a:pPr/>
              <a:t>17</a:t>
            </a:fld>
            <a:endParaRPr lang="en-US" dirty="0"/>
          </a:p>
        </p:txBody>
      </p:sp>
    </p:spTree>
    <p:custDataLst>
      <p:tags r:id="rId1"/>
    </p:custDataLst>
    <p:extLst>
      <p:ext uri="{BB962C8B-B14F-4D97-AF65-F5344CB8AC3E}">
        <p14:creationId xmlns:p14="http://schemas.microsoft.com/office/powerpoint/2010/main" val="93558832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04800" y="457200"/>
            <a:ext cx="8229600" cy="1143000"/>
          </a:xfrm>
        </p:spPr>
        <p:txBody>
          <a:bodyPr>
            <a:normAutofit fontScale="90000"/>
          </a:bodyPr>
          <a:lstStyle/>
          <a:p>
            <a:r>
              <a:rPr lang="en-US" dirty="0" smtClean="0"/>
              <a:t>Service Provider </a:t>
            </a:r>
            <a:r>
              <a:rPr lang="en-US" dirty="0"/>
              <a:t>Location or </a:t>
            </a:r>
            <a:r>
              <a:rPr lang="en-US" dirty="0" smtClean="0"/>
              <a:t>Other Locations Not </a:t>
            </a:r>
            <a:r>
              <a:rPr lang="en-US" dirty="0"/>
              <a:t>in </a:t>
            </a:r>
            <a:r>
              <a:rPr lang="en-US" dirty="0" smtClean="0"/>
              <a:t>Any Other Category </a:t>
            </a:r>
          </a:p>
        </p:txBody>
      </p:sp>
      <p:sp>
        <p:nvSpPr>
          <p:cNvPr id="20483" name="Content Placeholder 2"/>
          <p:cNvSpPr>
            <a:spLocks noGrp="1"/>
          </p:cNvSpPr>
          <p:nvPr>
            <p:ph idx="1"/>
          </p:nvPr>
        </p:nvSpPr>
        <p:spPr>
          <a:xfrm>
            <a:off x="457200" y="1722437"/>
            <a:ext cx="7543800" cy="4525963"/>
          </a:xfrm>
        </p:spPr>
        <p:txBody>
          <a:bodyPr>
            <a:normAutofit/>
          </a:bodyPr>
          <a:lstStyle/>
          <a:p>
            <a:pPr lvl="0"/>
            <a:r>
              <a:rPr lang="en-US" sz="2800" dirty="0"/>
              <a:t>A service provider location or other locations not in any other category include a private clinician’s office, clinician offices located in a school building, hospital facilities on </a:t>
            </a:r>
            <a:r>
              <a:rPr lang="en-US" sz="2800" dirty="0" smtClean="0"/>
              <a:t>an out-patient </a:t>
            </a:r>
            <a:r>
              <a:rPr lang="en-US" sz="2800" dirty="0"/>
              <a:t>basis, libraries, and other public </a:t>
            </a:r>
            <a:r>
              <a:rPr lang="en-US" sz="2800" dirty="0" smtClean="0"/>
              <a:t>locations.</a:t>
            </a:r>
          </a:p>
          <a:p>
            <a:pPr lvl="0"/>
            <a:r>
              <a:rPr lang="en-US" sz="2800" dirty="0" smtClean="0"/>
              <a:t>These </a:t>
            </a:r>
            <a:r>
              <a:rPr lang="en-US" sz="2800" dirty="0"/>
              <a:t>children do not attend any regular early childhood program, special education classroom, separate school, or residential facility. </a:t>
            </a:r>
          </a:p>
        </p:txBody>
      </p:sp>
      <p:sp>
        <p:nvSpPr>
          <p:cNvPr id="2" name="Slide Number Placeholder 1"/>
          <p:cNvSpPr>
            <a:spLocks noGrp="1"/>
          </p:cNvSpPr>
          <p:nvPr>
            <p:ph type="sldNum" sz="quarter" idx="12"/>
          </p:nvPr>
        </p:nvSpPr>
        <p:spPr/>
        <p:txBody>
          <a:bodyPr/>
          <a:lstStyle/>
          <a:p>
            <a:fld id="{0E35F3BA-FE8B-4E36-87EF-206F94BD42EB}" type="slidenum">
              <a:rPr lang="en-US" smtClean="0"/>
              <a:pPr/>
              <a:t>18</a:t>
            </a:fld>
            <a:endParaRPr lang="en-US" dirty="0"/>
          </a:p>
        </p:txBody>
      </p:sp>
    </p:spTree>
    <p:custDataLst>
      <p:tags r:id="rId1"/>
    </p:custDataLst>
    <p:extLst>
      <p:ext uri="{BB962C8B-B14F-4D97-AF65-F5344CB8AC3E}">
        <p14:creationId xmlns:p14="http://schemas.microsoft.com/office/powerpoint/2010/main" val="329493619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47800" y="2438400"/>
            <a:ext cx="6248400" cy="1295400"/>
          </a:xfrm>
        </p:spPr>
        <p:txBody>
          <a:bodyPr>
            <a:normAutofit fontScale="90000"/>
          </a:bodyPr>
          <a:lstStyle/>
          <a:p>
            <a:r>
              <a:rPr lang="en-US" dirty="0" smtClean="0">
                <a:solidFill>
                  <a:schemeClr val="tx1"/>
                </a:solidFill>
              </a:rPr>
              <a:t>Conclusion</a:t>
            </a:r>
            <a:br>
              <a:rPr lang="en-US" dirty="0" smtClean="0">
                <a:solidFill>
                  <a:schemeClr val="tx1"/>
                </a:solidFill>
              </a:rPr>
            </a:br>
            <a:r>
              <a:rPr lang="en-US" dirty="0">
                <a:solidFill>
                  <a:schemeClr val="tx1"/>
                </a:solidFill>
              </a:rPr>
              <a:t/>
            </a:r>
            <a:br>
              <a:rPr lang="en-US" dirty="0">
                <a:solidFill>
                  <a:schemeClr val="tx1"/>
                </a:solidFill>
              </a:rPr>
            </a:br>
            <a:r>
              <a:rPr lang="en-US" dirty="0">
                <a:solidFill>
                  <a:schemeClr val="tx1"/>
                </a:solidFill>
              </a:rPr>
              <a:t>Indicator </a:t>
            </a:r>
            <a:r>
              <a:rPr lang="en-US" dirty="0" smtClean="0">
                <a:solidFill>
                  <a:schemeClr val="tx1"/>
                </a:solidFill>
              </a:rPr>
              <a:t>6 Terminology: </a:t>
            </a:r>
            <a:r>
              <a:rPr lang="en-US" dirty="0">
                <a:solidFill>
                  <a:schemeClr val="tx1"/>
                </a:solidFill>
              </a:rPr>
              <a:t>Early Childhood Special Education Settings</a:t>
            </a:r>
            <a:r>
              <a:rPr lang="en-US" dirty="0" smtClean="0"/>
              <a:t> </a:t>
            </a:r>
            <a:endParaRPr lang="en-US" dirty="0"/>
          </a:p>
        </p:txBody>
      </p:sp>
      <p:sp>
        <p:nvSpPr>
          <p:cNvPr id="2" name="Slide Number Placeholder 1"/>
          <p:cNvSpPr>
            <a:spLocks noGrp="1"/>
          </p:cNvSpPr>
          <p:nvPr>
            <p:ph type="sldNum" sz="quarter" idx="12"/>
          </p:nvPr>
        </p:nvSpPr>
        <p:spPr/>
        <p:txBody>
          <a:bodyPr/>
          <a:lstStyle/>
          <a:p>
            <a:fld id="{0E35F3BA-FE8B-4E36-87EF-206F94BD42EB}" type="slidenum">
              <a:rPr lang="en-US" smtClean="0"/>
              <a:pPr/>
              <a:t>19</a:t>
            </a:fld>
            <a:endParaRPr lang="en-US" dirty="0"/>
          </a:p>
        </p:txBody>
      </p:sp>
    </p:spTree>
    <p:extLst>
      <p:ext uri="{BB962C8B-B14F-4D97-AF65-F5344CB8AC3E}">
        <p14:creationId xmlns:p14="http://schemas.microsoft.com/office/powerpoint/2010/main" val="315557464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304800"/>
            <a:ext cx="8229600" cy="1143000"/>
          </a:xfrm>
        </p:spPr>
        <p:txBody>
          <a:bodyPr/>
          <a:lstStyle/>
          <a:p>
            <a:pPr eaLnBrk="1" hangingPunct="1"/>
            <a:r>
              <a:rPr lang="en-US" dirty="0" smtClean="0"/>
              <a:t>Resources </a:t>
            </a:r>
          </a:p>
        </p:txBody>
      </p:sp>
      <p:sp>
        <p:nvSpPr>
          <p:cNvPr id="6147" name="Content Placeholder 2"/>
          <p:cNvSpPr>
            <a:spLocks noGrp="1"/>
          </p:cNvSpPr>
          <p:nvPr>
            <p:ph idx="1"/>
          </p:nvPr>
        </p:nvSpPr>
        <p:spPr>
          <a:xfrm>
            <a:off x="457200" y="1524000"/>
            <a:ext cx="8229600" cy="4389437"/>
          </a:xfrm>
        </p:spPr>
        <p:txBody>
          <a:bodyPr>
            <a:normAutofit/>
          </a:bodyPr>
          <a:lstStyle/>
          <a:p>
            <a:pPr eaLnBrk="1" hangingPunct="1">
              <a:buClr>
                <a:srgbClr val="04617B"/>
              </a:buClr>
            </a:pPr>
            <a:r>
              <a:rPr lang="en-US" dirty="0" smtClean="0"/>
              <a:t>Indicator 6 Decision Tree</a:t>
            </a:r>
            <a:endParaRPr lang="en-US" dirty="0"/>
          </a:p>
          <a:p>
            <a:pPr>
              <a:buClr>
                <a:srgbClr val="04617B"/>
              </a:buClr>
            </a:pPr>
            <a:r>
              <a:rPr lang="en-US" dirty="0"/>
              <a:t>Educational Environments for Children </a:t>
            </a:r>
            <a:r>
              <a:rPr lang="en-US" dirty="0" smtClean="0"/>
              <a:t>Birth - </a:t>
            </a:r>
            <a:r>
              <a:rPr lang="en-US" dirty="0"/>
              <a:t>Five: </a:t>
            </a:r>
            <a:r>
              <a:rPr lang="en-US" dirty="0" smtClean="0"/>
              <a:t>Instructions</a:t>
            </a:r>
          </a:p>
          <a:p>
            <a:pPr>
              <a:buClr>
                <a:srgbClr val="04617B"/>
              </a:buClr>
            </a:pPr>
            <a:r>
              <a:rPr lang="en-US" dirty="0" smtClean="0"/>
              <a:t>Educational </a:t>
            </a:r>
            <a:r>
              <a:rPr lang="en-US" dirty="0"/>
              <a:t>Environments for Children </a:t>
            </a:r>
            <a:r>
              <a:rPr lang="en-US" dirty="0" smtClean="0"/>
              <a:t>Birth - </a:t>
            </a:r>
            <a:r>
              <a:rPr lang="en-US" dirty="0"/>
              <a:t>Five: Questions and </a:t>
            </a:r>
            <a:r>
              <a:rPr lang="en-US" dirty="0" smtClean="0"/>
              <a:t>Answers </a:t>
            </a:r>
          </a:p>
        </p:txBody>
      </p:sp>
      <p:sp>
        <p:nvSpPr>
          <p:cNvPr id="2" name="Slide Number Placeholder 1"/>
          <p:cNvSpPr>
            <a:spLocks noGrp="1"/>
          </p:cNvSpPr>
          <p:nvPr>
            <p:ph type="sldNum" sz="quarter" idx="12"/>
          </p:nvPr>
        </p:nvSpPr>
        <p:spPr/>
        <p:txBody>
          <a:bodyPr/>
          <a:lstStyle/>
          <a:p>
            <a:fld id="{0E35F3BA-FE8B-4E36-87EF-206F94BD42EB}" type="slidenum">
              <a:rPr lang="en-US" smtClean="0"/>
              <a:pPr/>
              <a:t>2</a:t>
            </a:fld>
            <a:endParaRPr lang="en-US" dirty="0"/>
          </a:p>
        </p:txBody>
      </p:sp>
    </p:spTree>
    <p:custDataLst>
      <p:tags r:id="rId1"/>
    </p:custDataLst>
    <p:extLst>
      <p:ext uri="{BB962C8B-B14F-4D97-AF65-F5344CB8AC3E}">
        <p14:creationId xmlns:p14="http://schemas.microsoft.com/office/powerpoint/2010/main" val="315579565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457200"/>
            <a:ext cx="7924800" cy="914400"/>
          </a:xfrm>
        </p:spPr>
        <p:txBody>
          <a:bodyPr/>
          <a:lstStyle/>
          <a:p>
            <a:pPr algn="ctr" eaLnBrk="1" hangingPunct="1"/>
            <a:r>
              <a:rPr lang="en-US" sz="4400" dirty="0" smtClean="0"/>
              <a:t>Module Objectives</a:t>
            </a:r>
          </a:p>
        </p:txBody>
      </p:sp>
      <p:sp>
        <p:nvSpPr>
          <p:cNvPr id="9219" name="Content Placeholder 2"/>
          <p:cNvSpPr>
            <a:spLocks noGrp="1"/>
          </p:cNvSpPr>
          <p:nvPr>
            <p:ph idx="1"/>
          </p:nvPr>
        </p:nvSpPr>
        <p:spPr>
          <a:xfrm>
            <a:off x="457200" y="2133600"/>
            <a:ext cx="7924800" cy="5029200"/>
          </a:xfrm>
        </p:spPr>
        <p:txBody>
          <a:bodyPr>
            <a:normAutofit/>
          </a:bodyPr>
          <a:lstStyle/>
          <a:p>
            <a:pPr marL="274320" indent="-274320">
              <a:buClr>
                <a:srgbClr val="04617B"/>
              </a:buClr>
              <a:buFont typeface="Wingdings 2"/>
              <a:buChar char=""/>
              <a:defRPr/>
            </a:pPr>
            <a:r>
              <a:rPr lang="en-US" sz="3500" dirty="0" smtClean="0"/>
              <a:t>Define </a:t>
            </a:r>
            <a:r>
              <a:rPr lang="en-US" sz="3500" dirty="0"/>
              <a:t>the </a:t>
            </a:r>
            <a:r>
              <a:rPr lang="en-US" sz="3500" dirty="0" smtClean="0"/>
              <a:t>terminology associated </a:t>
            </a:r>
            <a:r>
              <a:rPr lang="en-US" sz="3500" dirty="0"/>
              <a:t>with Indicator 6</a:t>
            </a:r>
          </a:p>
          <a:p>
            <a:pPr marL="274320" indent="-274320" eaLnBrk="1" fontAlgn="auto" hangingPunct="1">
              <a:spcAft>
                <a:spcPts val="0"/>
              </a:spcAft>
              <a:buClr>
                <a:srgbClr val="04617B"/>
              </a:buClr>
              <a:buFont typeface="Wingdings 2"/>
              <a:buChar char=""/>
              <a:defRPr/>
            </a:pPr>
            <a:r>
              <a:rPr lang="en-US" sz="3500" dirty="0" smtClean="0"/>
              <a:t>Identify resources for additional support</a:t>
            </a:r>
          </a:p>
          <a:p>
            <a:pPr marL="274320" indent="-274320" eaLnBrk="1" fontAlgn="auto" hangingPunct="1">
              <a:spcAft>
                <a:spcPts val="0"/>
              </a:spcAft>
              <a:buClr>
                <a:schemeClr val="accent3"/>
              </a:buClr>
              <a:buFontTx/>
              <a:buNone/>
              <a:defRPr/>
            </a:pPr>
            <a:r>
              <a:rPr lang="en-US" sz="2800" dirty="0" smtClean="0"/>
              <a:t> </a:t>
            </a:r>
            <a:endParaRPr lang="en-US" sz="1800" dirty="0" smtClean="0"/>
          </a:p>
        </p:txBody>
      </p:sp>
      <p:sp>
        <p:nvSpPr>
          <p:cNvPr id="2" name="Slide Number Placeholder 1"/>
          <p:cNvSpPr>
            <a:spLocks noGrp="1"/>
          </p:cNvSpPr>
          <p:nvPr>
            <p:ph type="sldNum" sz="quarter" idx="12"/>
          </p:nvPr>
        </p:nvSpPr>
        <p:spPr/>
        <p:txBody>
          <a:bodyPr/>
          <a:lstStyle/>
          <a:p>
            <a:fld id="{0E35F3BA-FE8B-4E36-87EF-206F94BD42EB}" type="slidenum">
              <a:rPr lang="en-US" smtClean="0"/>
              <a:pPr/>
              <a:t>3</a:t>
            </a:fld>
            <a:endParaRPr lang="en-US" dirty="0"/>
          </a:p>
        </p:txBody>
      </p:sp>
    </p:spTree>
    <p:custDataLst>
      <p:tags r:id="rId1"/>
    </p:custDataLst>
    <p:extLst>
      <p:ext uri="{BB962C8B-B14F-4D97-AF65-F5344CB8AC3E}">
        <p14:creationId xmlns:p14="http://schemas.microsoft.com/office/powerpoint/2010/main" val="56448729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304800" y="1066800"/>
            <a:ext cx="8001000" cy="4389438"/>
          </a:xfrm>
        </p:spPr>
        <p:txBody>
          <a:bodyPr/>
          <a:lstStyle/>
          <a:p>
            <a:pPr algn="ctr" eaLnBrk="1" hangingPunct="1">
              <a:buFont typeface="Wingdings 2" pitchFamily="18" charset="2"/>
              <a:buNone/>
            </a:pPr>
            <a:endParaRPr lang="en-US" sz="4400" dirty="0" smtClean="0"/>
          </a:p>
          <a:p>
            <a:pPr algn="ctr" eaLnBrk="1" hangingPunct="1">
              <a:buFont typeface="Wingdings 2" pitchFamily="18" charset="2"/>
              <a:buNone/>
            </a:pPr>
            <a:r>
              <a:rPr lang="en-US" sz="4800" dirty="0">
                <a:solidFill>
                  <a:srgbClr val="0070C0"/>
                </a:solidFill>
                <a:latin typeface="Times New Roman" panose="02020603050405020304" pitchFamily="18" charset="0"/>
                <a:ea typeface="+mj-ea"/>
                <a:cs typeface="Times New Roman" panose="02020603050405020304" pitchFamily="18" charset="0"/>
              </a:rPr>
              <a:t>What are </a:t>
            </a:r>
            <a:r>
              <a:rPr lang="en-US" sz="4800" dirty="0" smtClean="0">
                <a:solidFill>
                  <a:srgbClr val="0070C0"/>
                </a:solidFill>
                <a:latin typeface="Times New Roman" panose="02020603050405020304" pitchFamily="18" charset="0"/>
                <a:ea typeface="+mj-ea"/>
                <a:cs typeface="Times New Roman" panose="02020603050405020304" pitchFamily="18" charset="0"/>
              </a:rPr>
              <a:t>Early Childhood Special </a:t>
            </a:r>
            <a:r>
              <a:rPr lang="en-US" sz="4800" dirty="0">
                <a:solidFill>
                  <a:srgbClr val="0070C0"/>
                </a:solidFill>
                <a:latin typeface="Times New Roman" panose="02020603050405020304" pitchFamily="18" charset="0"/>
                <a:ea typeface="+mj-ea"/>
                <a:cs typeface="Times New Roman" panose="02020603050405020304" pitchFamily="18" charset="0"/>
              </a:rPr>
              <a:t>Education Settings? </a:t>
            </a:r>
          </a:p>
        </p:txBody>
      </p:sp>
      <p:sp>
        <p:nvSpPr>
          <p:cNvPr id="2" name="Slide Number Placeholder 1"/>
          <p:cNvSpPr>
            <a:spLocks noGrp="1"/>
          </p:cNvSpPr>
          <p:nvPr>
            <p:ph type="sldNum" sz="quarter" idx="12"/>
          </p:nvPr>
        </p:nvSpPr>
        <p:spPr/>
        <p:txBody>
          <a:bodyPr/>
          <a:lstStyle/>
          <a:p>
            <a:fld id="{0E35F3BA-FE8B-4E36-87EF-206F94BD42EB}" type="slidenum">
              <a:rPr lang="en-US" smtClean="0"/>
              <a:pPr/>
              <a:t>4</a:t>
            </a:fld>
            <a:endParaRPr lang="en-US" dirty="0"/>
          </a:p>
        </p:txBody>
      </p:sp>
    </p:spTree>
    <p:custDataLst>
      <p:tags r:id="rId1"/>
    </p:custDataLst>
    <p:extLst>
      <p:ext uri="{BB962C8B-B14F-4D97-AF65-F5344CB8AC3E}">
        <p14:creationId xmlns:p14="http://schemas.microsoft.com/office/powerpoint/2010/main" val="180477219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8600" y="457200"/>
            <a:ext cx="8229600" cy="1143000"/>
          </a:xfrm>
        </p:spPr>
        <p:txBody>
          <a:bodyPr/>
          <a:lstStyle/>
          <a:p>
            <a:pPr eaLnBrk="1" hangingPunct="1"/>
            <a:r>
              <a:rPr lang="en-US" dirty="0" smtClean="0"/>
              <a:t>Setting vs. Program </a:t>
            </a:r>
          </a:p>
        </p:txBody>
      </p:sp>
      <p:sp>
        <p:nvSpPr>
          <p:cNvPr id="13315" name="Content Placeholder 4"/>
          <p:cNvSpPr>
            <a:spLocks noGrp="1"/>
          </p:cNvSpPr>
          <p:nvPr>
            <p:ph idx="1"/>
          </p:nvPr>
        </p:nvSpPr>
        <p:spPr>
          <a:xfrm>
            <a:off x="457200" y="1752600"/>
            <a:ext cx="7543800" cy="4373563"/>
          </a:xfrm>
        </p:spPr>
        <p:txBody>
          <a:bodyPr>
            <a:normAutofit/>
          </a:bodyPr>
          <a:lstStyle/>
          <a:p>
            <a:pPr eaLnBrk="1" hangingPunct="1">
              <a:buClr>
                <a:srgbClr val="04617B"/>
              </a:buClr>
            </a:pPr>
            <a:r>
              <a:rPr lang="en-US" dirty="0" smtClean="0"/>
              <a:t>Setting is a generic category - type of place</a:t>
            </a:r>
          </a:p>
          <a:p>
            <a:pPr eaLnBrk="1" hangingPunct="1">
              <a:buClr>
                <a:srgbClr val="04617B"/>
              </a:buClr>
            </a:pPr>
            <a:r>
              <a:rPr lang="en-US" dirty="0" smtClean="0"/>
              <a:t>Program is the actual place - name of the place</a:t>
            </a:r>
          </a:p>
          <a:p>
            <a:pPr marL="0" indent="0" eaLnBrk="1" hangingPunct="1">
              <a:buClr>
                <a:srgbClr val="04617B"/>
              </a:buClr>
              <a:buNone/>
            </a:pPr>
            <a:endParaRPr lang="en-US" dirty="0" smtClean="0"/>
          </a:p>
          <a:p>
            <a:pPr lvl="1">
              <a:buClr>
                <a:srgbClr val="04617B"/>
              </a:buClr>
            </a:pPr>
            <a:r>
              <a:rPr lang="en-US" dirty="0" smtClean="0">
                <a:solidFill>
                  <a:schemeClr val="tx1">
                    <a:lumMod val="75000"/>
                    <a:lumOff val="25000"/>
                  </a:schemeClr>
                </a:solidFill>
              </a:rPr>
              <a:t>Setting determination drives the program placement</a:t>
            </a:r>
          </a:p>
          <a:p>
            <a:pPr eaLnBrk="1" hangingPunct="1">
              <a:buClr>
                <a:srgbClr val="04617B"/>
              </a:buClr>
            </a:pPr>
            <a:endParaRPr lang="en-US" dirty="0" smtClean="0"/>
          </a:p>
        </p:txBody>
      </p:sp>
      <p:sp>
        <p:nvSpPr>
          <p:cNvPr id="2" name="Slide Number Placeholder 1"/>
          <p:cNvSpPr>
            <a:spLocks noGrp="1"/>
          </p:cNvSpPr>
          <p:nvPr>
            <p:ph type="sldNum" sz="quarter" idx="12"/>
          </p:nvPr>
        </p:nvSpPr>
        <p:spPr/>
        <p:txBody>
          <a:bodyPr/>
          <a:lstStyle/>
          <a:p>
            <a:fld id="{0E35F3BA-FE8B-4E36-87EF-206F94BD42EB}" type="slidenum">
              <a:rPr lang="en-US" smtClean="0"/>
              <a:pPr/>
              <a:t>5</a:t>
            </a:fld>
            <a:endParaRPr lang="en-US" dirty="0"/>
          </a:p>
        </p:txBody>
      </p:sp>
    </p:spTree>
    <p:custDataLst>
      <p:tags r:id="rId1"/>
    </p:custDataLst>
    <p:extLst>
      <p:ext uri="{BB962C8B-B14F-4D97-AF65-F5344CB8AC3E}">
        <p14:creationId xmlns:p14="http://schemas.microsoft.com/office/powerpoint/2010/main" val="243533604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41301360"/>
              </p:ext>
            </p:extLst>
          </p:nvPr>
        </p:nvGraphicFramePr>
        <p:xfrm>
          <a:off x="1447800" y="1676400"/>
          <a:ext cx="6019800" cy="4505731"/>
        </p:xfrm>
        <a:graphic>
          <a:graphicData uri="http://schemas.openxmlformats.org/drawingml/2006/table">
            <a:tbl>
              <a:tblPr firstRow="1" bandRow="1">
                <a:tableStyleId>{5C22544A-7EE6-4342-B048-85BDC9FD1C3A}</a:tableStyleId>
              </a:tblPr>
              <a:tblGrid>
                <a:gridCol w="6019800"/>
              </a:tblGrid>
              <a:tr h="1064114">
                <a:tc>
                  <a:txBody>
                    <a:bodyPr/>
                    <a:lstStyle/>
                    <a:p>
                      <a:pPr algn="ctr"/>
                      <a:r>
                        <a:rPr lang="en-US" sz="2800" dirty="0" smtClean="0"/>
                        <a:t>OSEP </a:t>
                      </a:r>
                    </a:p>
                    <a:p>
                      <a:pPr algn="ctr"/>
                      <a:r>
                        <a:rPr lang="en-US" sz="2800" dirty="0" smtClean="0"/>
                        <a:t>Settings</a:t>
                      </a:r>
                      <a:endParaRPr lang="en-US" sz="2800" dirty="0"/>
                    </a:p>
                  </a:txBody>
                  <a:tcPr marT="45709" marB="45709"/>
                </a:tc>
              </a:tr>
              <a:tr h="695255">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1800" dirty="0" smtClean="0"/>
                        <a:t>Regular Early Childhood Program</a:t>
                      </a:r>
                    </a:p>
                    <a:p>
                      <a:pPr marL="0" marR="0" lvl="1"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p>
                      <a:pPr marL="0" marR="0" lvl="1" indent="0" algn="ctr" defTabSz="914400" rtl="0" eaLnBrk="1" fontAlgn="auto" latinLnBrk="0" hangingPunct="1">
                        <a:lnSpc>
                          <a:spcPct val="100000"/>
                        </a:lnSpc>
                        <a:spcBef>
                          <a:spcPts val="0"/>
                        </a:spcBef>
                        <a:spcAft>
                          <a:spcPts val="0"/>
                        </a:spcAft>
                        <a:buClrTx/>
                        <a:buSzTx/>
                        <a:buFontTx/>
                        <a:buNone/>
                        <a:tabLst/>
                        <a:defRPr/>
                      </a:pPr>
                      <a:r>
                        <a:rPr lang="en-US" sz="1800" i="1" dirty="0" smtClean="0"/>
                        <a:t>-Public and Private</a:t>
                      </a:r>
                    </a:p>
                  </a:txBody>
                  <a:tcPr marT="45709" marB="45709"/>
                </a:tc>
              </a:tr>
              <a:tr h="1291209">
                <a:tc>
                  <a:txBody>
                    <a:bodyPr/>
                    <a:lstStyle/>
                    <a:p>
                      <a:pPr marL="0" lvl="1" algn="ctr" eaLnBrk="1" hangingPunct="1">
                        <a:buClr>
                          <a:srgbClr val="04617B"/>
                        </a:buClr>
                      </a:pPr>
                      <a:r>
                        <a:rPr lang="en-US" sz="1800" baseline="0" dirty="0" smtClean="0"/>
                        <a:t>Special Education Classroom </a:t>
                      </a:r>
                    </a:p>
                    <a:p>
                      <a:pPr marL="0" lvl="1" algn="ctr" eaLnBrk="1" hangingPunct="1">
                        <a:buClr>
                          <a:srgbClr val="04617B"/>
                        </a:buClr>
                      </a:pPr>
                      <a:r>
                        <a:rPr lang="en-US" sz="1800" baseline="0" dirty="0" smtClean="0"/>
                        <a:t>Separate School</a:t>
                      </a:r>
                    </a:p>
                    <a:p>
                      <a:pPr marL="0" lvl="1" algn="ctr" eaLnBrk="1" hangingPunct="1">
                        <a:buClr>
                          <a:srgbClr val="04617B"/>
                        </a:buClr>
                      </a:pPr>
                      <a:r>
                        <a:rPr lang="en-US" sz="1800" dirty="0" smtClean="0"/>
                        <a:t>Residential Facility</a:t>
                      </a:r>
                    </a:p>
                    <a:p>
                      <a:pPr marL="0" lvl="1" algn="ctr" eaLnBrk="1" hangingPunct="1">
                        <a:buClr>
                          <a:srgbClr val="04617B"/>
                        </a:buClr>
                      </a:pPr>
                      <a:endParaRPr lang="en-US" sz="1800" dirty="0" smtClean="0"/>
                    </a:p>
                    <a:p>
                      <a:pPr marL="0" lvl="1" algn="ctr" eaLnBrk="1" hangingPunct="1">
                        <a:buClr>
                          <a:srgbClr val="04617B"/>
                        </a:buClr>
                      </a:pPr>
                      <a:r>
                        <a:rPr lang="en-US" sz="1800" i="1" dirty="0" smtClean="0"/>
                        <a:t>-Public and Private</a:t>
                      </a:r>
                    </a:p>
                  </a:txBody>
                  <a:tcPr marT="45709" marB="45709"/>
                </a:tc>
              </a:tr>
              <a:tr h="1064221">
                <a:tc>
                  <a:txBody>
                    <a:bodyPr/>
                    <a:lstStyle/>
                    <a:p>
                      <a:pPr marL="0" lvl="1" algn="ctr" eaLnBrk="1" hangingPunct="1">
                        <a:buClr>
                          <a:srgbClr val="04617B"/>
                        </a:buClr>
                      </a:pPr>
                      <a:r>
                        <a:rPr lang="en-US" sz="1800" dirty="0" smtClean="0"/>
                        <a:t>Caregiver’s Home</a:t>
                      </a:r>
                    </a:p>
                    <a:p>
                      <a:pPr marL="0" lvl="1" algn="ctr" eaLnBrk="1" hangingPunct="1">
                        <a:buClr>
                          <a:srgbClr val="04617B"/>
                        </a:buClr>
                      </a:pPr>
                      <a:r>
                        <a:rPr lang="en-US" sz="1800" dirty="0" smtClean="0"/>
                        <a:t>Service Provider Location</a:t>
                      </a:r>
                    </a:p>
                    <a:p>
                      <a:pPr algn="ctr"/>
                      <a:endParaRPr lang="en-US" sz="1800" dirty="0"/>
                    </a:p>
                  </a:txBody>
                  <a:tcPr marT="45709" marB="45709"/>
                </a:tc>
              </a:tr>
            </a:tbl>
          </a:graphicData>
        </a:graphic>
      </p:graphicFrame>
      <p:sp>
        <p:nvSpPr>
          <p:cNvPr id="3" name="Title 1"/>
          <p:cNvSpPr>
            <a:spLocks noGrp="1"/>
          </p:cNvSpPr>
          <p:nvPr>
            <p:ph type="title"/>
          </p:nvPr>
        </p:nvSpPr>
        <p:spPr>
          <a:xfrm>
            <a:off x="76200" y="533400"/>
            <a:ext cx="8229600" cy="1143000"/>
          </a:xfrm>
        </p:spPr>
        <p:txBody>
          <a:bodyPr>
            <a:normAutofit/>
          </a:bodyPr>
          <a:lstStyle/>
          <a:p>
            <a:pPr eaLnBrk="1" hangingPunct="1"/>
            <a:r>
              <a:rPr lang="en-US" dirty="0" smtClean="0"/>
              <a:t>Early Childhood Settings</a:t>
            </a:r>
            <a:endParaRPr lang="en-US" dirty="0"/>
          </a:p>
        </p:txBody>
      </p:sp>
      <p:sp>
        <p:nvSpPr>
          <p:cNvPr id="2" name="Slide Number Placeholder 1"/>
          <p:cNvSpPr>
            <a:spLocks noGrp="1"/>
          </p:cNvSpPr>
          <p:nvPr>
            <p:ph type="sldNum" sz="quarter" idx="12"/>
          </p:nvPr>
        </p:nvSpPr>
        <p:spPr/>
        <p:txBody>
          <a:bodyPr/>
          <a:lstStyle/>
          <a:p>
            <a:fld id="{0E35F3BA-FE8B-4E36-87EF-206F94BD42EB}" type="slidenum">
              <a:rPr lang="en-US" smtClean="0"/>
              <a:pPr/>
              <a:t>6</a:t>
            </a:fld>
            <a:endParaRPr lang="en-US" dirty="0"/>
          </a:p>
        </p:txBody>
      </p:sp>
    </p:spTree>
    <p:custDataLst>
      <p:tags r:id="rId1"/>
    </p:custDataLst>
    <p:extLst>
      <p:ext uri="{BB962C8B-B14F-4D97-AF65-F5344CB8AC3E}">
        <p14:creationId xmlns:p14="http://schemas.microsoft.com/office/powerpoint/2010/main" val="125031928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28600" y="228600"/>
            <a:ext cx="8229600" cy="1143000"/>
          </a:xfrm>
        </p:spPr>
        <p:txBody>
          <a:bodyPr/>
          <a:lstStyle/>
          <a:p>
            <a:pPr eaLnBrk="1" hangingPunct="1"/>
            <a:r>
              <a:rPr lang="en-US" dirty="0" smtClean="0"/>
              <a:t>Regular Early Childhood Program</a:t>
            </a:r>
          </a:p>
        </p:txBody>
      </p:sp>
      <p:sp>
        <p:nvSpPr>
          <p:cNvPr id="17411" name="Content Placeholder 2"/>
          <p:cNvSpPr>
            <a:spLocks noGrp="1"/>
          </p:cNvSpPr>
          <p:nvPr>
            <p:ph idx="1"/>
          </p:nvPr>
        </p:nvSpPr>
        <p:spPr>
          <a:xfrm>
            <a:off x="457200" y="1600200"/>
            <a:ext cx="7543800" cy="4876800"/>
          </a:xfrm>
        </p:spPr>
        <p:txBody>
          <a:bodyPr>
            <a:normAutofit fontScale="77500" lnSpcReduction="20000"/>
          </a:bodyPr>
          <a:lstStyle/>
          <a:p>
            <a:pPr marL="0" indent="0">
              <a:buNone/>
            </a:pPr>
            <a:r>
              <a:rPr lang="en-US" dirty="0"/>
              <a:t>A regular early childhood program includes </a:t>
            </a:r>
            <a:r>
              <a:rPr lang="en-US" i="1" u="sng" dirty="0" smtClean="0"/>
              <a:t>50 percent </a:t>
            </a:r>
            <a:r>
              <a:rPr lang="en-US" i="1" u="sng" dirty="0"/>
              <a:t>or more</a:t>
            </a:r>
            <a:r>
              <a:rPr lang="en-US" dirty="0"/>
              <a:t> children who do not have disabilities (children not on IEPs</a:t>
            </a:r>
            <a:r>
              <a:rPr lang="en-US" dirty="0" smtClean="0"/>
              <a:t>)</a:t>
            </a:r>
            <a:endParaRPr lang="en-US" dirty="0"/>
          </a:p>
          <a:p>
            <a:pPr eaLnBrk="1" hangingPunct="1">
              <a:buClr>
                <a:srgbClr val="04617B"/>
              </a:buClr>
            </a:pPr>
            <a:endParaRPr lang="en-US" sz="1800" dirty="0" smtClean="0"/>
          </a:p>
          <a:p>
            <a:pPr marL="0" indent="0" eaLnBrk="1" hangingPunct="1">
              <a:buClr>
                <a:srgbClr val="04617B"/>
              </a:buClr>
              <a:buNone/>
            </a:pPr>
            <a:r>
              <a:rPr lang="en-US" dirty="0" smtClean="0"/>
              <a:t>May include, but is not limited to:</a:t>
            </a:r>
          </a:p>
          <a:p>
            <a:pPr lvl="0"/>
            <a:r>
              <a:rPr lang="en-US" dirty="0"/>
              <a:t>Virginia Preschool Initiative (VPI/VPI</a:t>
            </a:r>
            <a:r>
              <a:rPr lang="en-US" dirty="0" smtClean="0"/>
              <a:t>+)</a:t>
            </a:r>
            <a:endParaRPr lang="en-US" sz="3200" dirty="0"/>
          </a:p>
          <a:p>
            <a:pPr lvl="0"/>
            <a:r>
              <a:rPr lang="en-US" dirty="0"/>
              <a:t>Head Start</a:t>
            </a:r>
            <a:endParaRPr lang="en-US" sz="3200" dirty="0"/>
          </a:p>
          <a:p>
            <a:pPr lvl="0"/>
            <a:r>
              <a:rPr lang="en-US" dirty="0" smtClean="0"/>
              <a:t>Kindergarten</a:t>
            </a:r>
            <a:r>
              <a:rPr lang="en-US" dirty="0"/>
              <a:t> </a:t>
            </a:r>
            <a:r>
              <a:rPr lang="en-US" dirty="0" smtClean="0"/>
              <a:t>(public </a:t>
            </a:r>
            <a:r>
              <a:rPr lang="en-US" dirty="0"/>
              <a:t>or private)</a:t>
            </a:r>
            <a:endParaRPr lang="en-US" sz="3200" dirty="0"/>
          </a:p>
          <a:p>
            <a:pPr lvl="0"/>
            <a:r>
              <a:rPr lang="en-US" dirty="0"/>
              <a:t>Reverse mainstreaming classrooms </a:t>
            </a:r>
            <a:endParaRPr lang="en-US" sz="3200" dirty="0"/>
          </a:p>
          <a:p>
            <a:pPr lvl="0"/>
            <a:r>
              <a:rPr lang="en-US" dirty="0"/>
              <a:t>Preschool classes (public or private)</a:t>
            </a:r>
            <a:endParaRPr lang="en-US" sz="3200" dirty="0"/>
          </a:p>
          <a:p>
            <a:pPr lvl="0"/>
            <a:r>
              <a:rPr lang="en-US" dirty="0"/>
              <a:t>Group child development center or child care</a:t>
            </a:r>
            <a:endParaRPr lang="en-US" sz="3200" dirty="0"/>
          </a:p>
          <a:p>
            <a:pPr lvl="0"/>
            <a:r>
              <a:rPr lang="en-US" dirty="0"/>
              <a:t>Community based play </a:t>
            </a:r>
            <a:r>
              <a:rPr lang="en-US" dirty="0" smtClean="0"/>
              <a:t>groups</a:t>
            </a:r>
          </a:p>
          <a:p>
            <a:pPr marL="0" lvl="0" indent="0">
              <a:buNone/>
            </a:pPr>
            <a:endParaRPr lang="en-US" dirty="0" smtClean="0"/>
          </a:p>
          <a:p>
            <a:pPr lvl="1" eaLnBrk="1" hangingPunct="1">
              <a:buClr>
                <a:srgbClr val="04617B"/>
              </a:buClr>
            </a:pPr>
            <a:endParaRPr lang="en-US" dirty="0" smtClean="0"/>
          </a:p>
        </p:txBody>
      </p:sp>
      <p:sp>
        <p:nvSpPr>
          <p:cNvPr id="2" name="Slide Number Placeholder 1"/>
          <p:cNvSpPr>
            <a:spLocks noGrp="1"/>
          </p:cNvSpPr>
          <p:nvPr>
            <p:ph type="sldNum" sz="quarter" idx="12"/>
          </p:nvPr>
        </p:nvSpPr>
        <p:spPr/>
        <p:txBody>
          <a:bodyPr/>
          <a:lstStyle/>
          <a:p>
            <a:fld id="{0E35F3BA-FE8B-4E36-87EF-206F94BD42EB}" type="slidenum">
              <a:rPr lang="en-US" smtClean="0"/>
              <a:pPr/>
              <a:t>7</a:t>
            </a:fld>
            <a:endParaRPr lang="en-US" dirty="0"/>
          </a:p>
        </p:txBody>
      </p:sp>
    </p:spTree>
    <p:custDataLst>
      <p:tags r:id="rId1"/>
    </p:custDataLst>
    <p:extLst>
      <p:ext uri="{BB962C8B-B14F-4D97-AF65-F5344CB8AC3E}">
        <p14:creationId xmlns:p14="http://schemas.microsoft.com/office/powerpoint/2010/main" val="188744490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Regular Early Childhood Program </a:t>
            </a:r>
            <a:endParaRPr lang="en-US" dirty="0"/>
          </a:p>
        </p:txBody>
      </p:sp>
      <p:sp>
        <p:nvSpPr>
          <p:cNvPr id="3" name="Content Placeholder 2"/>
          <p:cNvSpPr>
            <a:spLocks noGrp="1"/>
          </p:cNvSpPr>
          <p:nvPr>
            <p:ph idx="1"/>
          </p:nvPr>
        </p:nvSpPr>
        <p:spPr/>
        <p:txBody>
          <a:bodyPr>
            <a:normAutofit lnSpcReduction="10000"/>
          </a:bodyPr>
          <a:lstStyle/>
          <a:p>
            <a:r>
              <a:rPr lang="en-US" dirty="0"/>
              <a:t>The child may be enrolled in the program by the Local Education Agency (LEA) </a:t>
            </a:r>
            <a:r>
              <a:rPr lang="en-US" i="1" u="sng" dirty="0"/>
              <a:t>or</a:t>
            </a:r>
            <a:r>
              <a:rPr lang="en-US" dirty="0"/>
              <a:t> by the parent/guardian.  </a:t>
            </a:r>
            <a:endParaRPr lang="en-US" dirty="0" smtClean="0"/>
          </a:p>
          <a:p>
            <a:r>
              <a:rPr lang="en-US" dirty="0" smtClean="0"/>
              <a:t>The </a:t>
            </a:r>
            <a:r>
              <a:rPr lang="en-US" dirty="0"/>
              <a:t>program is to be a part of the child’s </a:t>
            </a:r>
            <a:r>
              <a:rPr lang="en-US" i="1" u="sng" dirty="0"/>
              <a:t>typical week </a:t>
            </a:r>
            <a:r>
              <a:rPr lang="en-US" dirty="0"/>
              <a:t>for the child to be considered </a:t>
            </a:r>
            <a:r>
              <a:rPr lang="en-US" i="1" u="sng" dirty="0" smtClean="0"/>
              <a:t>attending</a:t>
            </a:r>
            <a:r>
              <a:rPr lang="en-US" dirty="0"/>
              <a:t> </a:t>
            </a:r>
            <a:r>
              <a:rPr lang="en-US" dirty="0" smtClean="0"/>
              <a:t>for </a:t>
            </a:r>
            <a:r>
              <a:rPr lang="en-US" dirty="0"/>
              <a:t>Indicator 6 purposes.  </a:t>
            </a:r>
          </a:p>
          <a:p>
            <a:endParaRPr lang="en-US" dirty="0"/>
          </a:p>
        </p:txBody>
      </p:sp>
      <p:sp>
        <p:nvSpPr>
          <p:cNvPr id="4" name="Slide Number Placeholder 3"/>
          <p:cNvSpPr>
            <a:spLocks noGrp="1"/>
          </p:cNvSpPr>
          <p:nvPr>
            <p:ph type="sldNum" sz="quarter" idx="12"/>
          </p:nvPr>
        </p:nvSpPr>
        <p:spPr/>
        <p:txBody>
          <a:bodyPr/>
          <a:lstStyle/>
          <a:p>
            <a:fld id="{0E35F3BA-FE8B-4E36-87EF-206F94BD42EB}" type="slidenum">
              <a:rPr lang="en-US" smtClean="0"/>
              <a:pPr/>
              <a:t>8</a:t>
            </a:fld>
            <a:endParaRPr lang="en-US" dirty="0"/>
          </a:p>
        </p:txBody>
      </p:sp>
    </p:spTree>
    <p:extLst>
      <p:ext uri="{BB962C8B-B14F-4D97-AF65-F5344CB8AC3E}">
        <p14:creationId xmlns:p14="http://schemas.microsoft.com/office/powerpoint/2010/main" val="79753303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Time Provided by the Family and the Local Education Agency</a:t>
            </a:r>
            <a:endParaRPr lang="en-US" dirty="0"/>
          </a:p>
        </p:txBody>
      </p:sp>
      <p:sp>
        <p:nvSpPr>
          <p:cNvPr id="3" name="Content Placeholder 2"/>
          <p:cNvSpPr>
            <a:spLocks noGrp="1"/>
          </p:cNvSpPr>
          <p:nvPr>
            <p:ph idx="1"/>
          </p:nvPr>
        </p:nvSpPr>
        <p:spPr/>
        <p:txBody>
          <a:bodyPr>
            <a:normAutofit fontScale="62500" lnSpcReduction="20000"/>
          </a:bodyPr>
          <a:lstStyle/>
          <a:p>
            <a:r>
              <a:rPr lang="en-US" sz="3800" dirty="0"/>
              <a:t>Ask the family to list and describe programs the child attends outside of </a:t>
            </a:r>
            <a:r>
              <a:rPr lang="en-US" sz="3800" dirty="0" smtClean="0"/>
              <a:t>school</a:t>
            </a:r>
          </a:p>
          <a:p>
            <a:pPr lvl="1"/>
            <a:r>
              <a:rPr lang="en-US" sz="3800" b="1" dirty="0">
                <a:solidFill>
                  <a:srgbClr val="0070C0"/>
                </a:solidFill>
                <a:latin typeface="Times New Roman" panose="02020603050405020304" pitchFamily="18" charset="0"/>
                <a:ea typeface="+mj-ea"/>
                <a:cs typeface="Times New Roman" panose="02020603050405020304" pitchFamily="18" charset="0"/>
              </a:rPr>
              <a:t>Public or private preschool classes</a:t>
            </a:r>
          </a:p>
          <a:p>
            <a:pPr lvl="1"/>
            <a:r>
              <a:rPr lang="en-US" sz="3800" b="1" dirty="0" smtClean="0">
                <a:solidFill>
                  <a:srgbClr val="0070C0"/>
                </a:solidFill>
                <a:latin typeface="Times New Roman" panose="02020603050405020304" pitchFamily="18" charset="0"/>
                <a:ea typeface="+mj-ea"/>
                <a:cs typeface="Times New Roman" panose="02020603050405020304" pitchFamily="18" charset="0"/>
              </a:rPr>
              <a:t>Public </a:t>
            </a:r>
            <a:r>
              <a:rPr lang="en-US" sz="3800" b="1" dirty="0">
                <a:solidFill>
                  <a:srgbClr val="0070C0"/>
                </a:solidFill>
                <a:latin typeface="Times New Roman" panose="02020603050405020304" pitchFamily="18" charset="0"/>
                <a:ea typeface="+mj-ea"/>
                <a:cs typeface="Times New Roman" panose="02020603050405020304" pitchFamily="18" charset="0"/>
              </a:rPr>
              <a:t>or private kindergarten</a:t>
            </a:r>
          </a:p>
          <a:p>
            <a:pPr lvl="1"/>
            <a:r>
              <a:rPr lang="en-US" sz="3800" b="1" dirty="0" smtClean="0">
                <a:solidFill>
                  <a:srgbClr val="0070C0"/>
                </a:solidFill>
                <a:latin typeface="Times New Roman" panose="02020603050405020304" pitchFamily="18" charset="0"/>
                <a:ea typeface="+mj-ea"/>
                <a:cs typeface="Times New Roman" panose="02020603050405020304" pitchFamily="18" charset="0"/>
              </a:rPr>
              <a:t>Licensed </a:t>
            </a:r>
            <a:r>
              <a:rPr lang="en-US" sz="3800" b="1" dirty="0">
                <a:solidFill>
                  <a:srgbClr val="0070C0"/>
                </a:solidFill>
                <a:latin typeface="Times New Roman" panose="02020603050405020304" pitchFamily="18" charset="0"/>
                <a:ea typeface="+mj-ea"/>
                <a:cs typeface="Times New Roman" panose="02020603050405020304" pitchFamily="18" charset="0"/>
              </a:rPr>
              <a:t>child care centers</a:t>
            </a:r>
          </a:p>
          <a:p>
            <a:pPr lvl="1"/>
            <a:r>
              <a:rPr lang="en-US" sz="3800" b="1" dirty="0" smtClean="0">
                <a:solidFill>
                  <a:srgbClr val="0070C0"/>
                </a:solidFill>
                <a:latin typeface="Times New Roman" panose="02020603050405020304" pitchFamily="18" charset="0"/>
                <a:ea typeface="+mj-ea"/>
                <a:cs typeface="Times New Roman" panose="02020603050405020304" pitchFamily="18" charset="0"/>
              </a:rPr>
              <a:t>Head </a:t>
            </a:r>
            <a:r>
              <a:rPr lang="en-US" sz="3800" b="1" dirty="0">
                <a:solidFill>
                  <a:srgbClr val="0070C0"/>
                </a:solidFill>
                <a:latin typeface="Times New Roman" panose="02020603050405020304" pitchFamily="18" charset="0"/>
                <a:ea typeface="+mj-ea"/>
                <a:cs typeface="Times New Roman" panose="02020603050405020304" pitchFamily="18" charset="0"/>
              </a:rPr>
              <a:t>Start</a:t>
            </a:r>
          </a:p>
          <a:p>
            <a:pPr lvl="1"/>
            <a:r>
              <a:rPr lang="en-US" sz="3800" b="1" dirty="0" smtClean="0">
                <a:solidFill>
                  <a:srgbClr val="0070C0"/>
                </a:solidFill>
                <a:latin typeface="Times New Roman" panose="02020603050405020304" pitchFamily="18" charset="0"/>
                <a:ea typeface="+mj-ea"/>
                <a:cs typeface="Times New Roman" panose="02020603050405020304" pitchFamily="18" charset="0"/>
              </a:rPr>
              <a:t>Before </a:t>
            </a:r>
            <a:r>
              <a:rPr lang="en-US" sz="3800" b="1" dirty="0">
                <a:solidFill>
                  <a:srgbClr val="0070C0"/>
                </a:solidFill>
                <a:latin typeface="Times New Roman" panose="02020603050405020304" pitchFamily="18" charset="0"/>
                <a:ea typeface="+mj-ea"/>
                <a:cs typeface="Times New Roman" panose="02020603050405020304" pitchFamily="18" charset="0"/>
              </a:rPr>
              <a:t>and after </a:t>
            </a:r>
            <a:r>
              <a:rPr lang="en-US" sz="3800" b="1" dirty="0" smtClean="0">
                <a:solidFill>
                  <a:srgbClr val="0070C0"/>
                </a:solidFill>
                <a:latin typeface="Times New Roman" panose="02020603050405020304" pitchFamily="18" charset="0"/>
                <a:ea typeface="+mj-ea"/>
                <a:cs typeface="Times New Roman" panose="02020603050405020304" pitchFamily="18" charset="0"/>
              </a:rPr>
              <a:t>school programs</a:t>
            </a:r>
          </a:p>
          <a:p>
            <a:pPr marL="457200" lvl="1" indent="0">
              <a:buNone/>
            </a:pPr>
            <a:endParaRPr lang="en-US" sz="3800" b="1" dirty="0" smtClean="0">
              <a:solidFill>
                <a:srgbClr val="0070C0"/>
              </a:solidFill>
              <a:latin typeface="Times New Roman" panose="02020603050405020304" pitchFamily="18" charset="0"/>
              <a:ea typeface="+mj-ea"/>
              <a:cs typeface="Times New Roman" panose="02020603050405020304" pitchFamily="18" charset="0"/>
            </a:endParaRPr>
          </a:p>
          <a:p>
            <a:r>
              <a:rPr lang="en-US" sz="3800" dirty="0"/>
              <a:t>Exclude time spent with babysitters, neighbors, relatives, or at </a:t>
            </a:r>
            <a:r>
              <a:rPr lang="en-US" sz="3800" dirty="0" smtClean="0"/>
              <a:t>home</a:t>
            </a:r>
          </a:p>
          <a:p>
            <a:r>
              <a:rPr lang="en-US" sz="3800" dirty="0" smtClean="0"/>
              <a:t>Consider nature of the setting and whether the child is </a:t>
            </a:r>
            <a:r>
              <a:rPr lang="en-US" sz="3800" i="1" u="sng" dirty="0" smtClean="0"/>
              <a:t>attending </a:t>
            </a:r>
            <a:endParaRPr lang="en-US" sz="3800" i="1" u="sng" dirty="0"/>
          </a:p>
          <a:p>
            <a:pPr lvl="1"/>
            <a:endParaRPr lang="en-US" sz="4300" b="1" dirty="0">
              <a:solidFill>
                <a:srgbClr val="0070C0"/>
              </a:solidFill>
              <a:latin typeface="Times New Roman" panose="02020603050405020304" pitchFamily="18" charset="0"/>
              <a:ea typeface="+mj-ea"/>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0E35F3BA-FE8B-4E36-87EF-206F94BD42EB}" type="slidenum">
              <a:rPr lang="en-US" smtClean="0"/>
              <a:pPr/>
              <a:t>9</a:t>
            </a:fld>
            <a:endParaRPr lang="en-US" dirty="0"/>
          </a:p>
        </p:txBody>
      </p:sp>
    </p:spTree>
    <p:extLst>
      <p:ext uri="{BB962C8B-B14F-4D97-AF65-F5344CB8AC3E}">
        <p14:creationId xmlns:p14="http://schemas.microsoft.com/office/powerpoint/2010/main" val="74300058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GUID" val="bbca6f35-05b2-440e-8b90-d87388360515"/>
  <p:tag name="AUDIO_ID" val="313"/>
  <p:tag name="ELAPSEDTIME" val="41.0"/>
  <p:tag name="ARTICULATE_SLIDE_PAUSE" val="1"/>
  <p:tag name="ARTICULATE_NAV_LEVEL" val="1"/>
  <p:tag name="ARTICULATE_PLAYLIST_ID" val="-1"/>
  <p:tag name="ARTICULATE_LOCK_SLIDE" val="0"/>
  <p:tag name="ARTICULATE_SLIDE_NAV" val="2"/>
</p:tagLst>
</file>

<file path=ppt/tags/tag10.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BULLET_9" val="8226"/>
  <p:tag name="BULLET_10" val="8226"/>
  <p:tag name="BULLET_11" val="8226"/>
  <p:tag name="BULLET_12" val="8226"/>
  <p:tag name="BULLET_13" val="8226"/>
  <p:tag name="MARGIN_1" val="0"/>
  <p:tag name="MARGIN_2" val="36"/>
  <p:tag name="MARGIN_3" val="72"/>
  <p:tag name="MARGIN_4" val="108"/>
  <p:tag name="MARGIN_5" val="144"/>
  <p:tag name="FONT_SIZE" val="13"/>
</p:tagLst>
</file>

<file path=ppt/tags/tag11.xml><?xml version="1.0" encoding="utf-8"?>
<p:tagLst xmlns:a="http://schemas.openxmlformats.org/drawingml/2006/main" xmlns:r="http://schemas.openxmlformats.org/officeDocument/2006/relationships" xmlns:p="http://schemas.openxmlformats.org/presentationml/2006/main">
  <p:tag name="ARTICULATE_SLIDE_GUID" val="6e4b18fc-d58d-4023-9808-6bd5c89b9933"/>
  <p:tag name="AUDIO_ID" val="331"/>
  <p:tag name="ELAPSEDTIME" val="49.1"/>
  <p:tag name="ARTICULATE_SLIDE_PAUSE" val="1"/>
  <p:tag name="ARTICULATE_NAV_LEVEL" val="2"/>
  <p:tag name="ARTICULATE_PLAYLIST_ID" val="-1"/>
  <p:tag name="ARTICULATE_LOCK_SLIDE" val="0"/>
  <p:tag name="ARTICULATE_SLIDE_NAV" val="12"/>
</p:tagLst>
</file>

<file path=ppt/tags/tag12.xml><?xml version="1.0" encoding="utf-8"?>
<p:tagLst xmlns:a="http://schemas.openxmlformats.org/drawingml/2006/main" xmlns:r="http://schemas.openxmlformats.org/officeDocument/2006/relationships" xmlns:p="http://schemas.openxmlformats.org/presentationml/2006/main">
  <p:tag name="BULLET_11" val="8226"/>
  <p:tag name="BULLET_1" val="8226"/>
  <p:tag name="BULLET_2" val="8226"/>
  <p:tag name="BULLET_3" val="8226"/>
  <p:tag name="BULLET_4" val="8226"/>
  <p:tag name="BULLET_5" val="8226"/>
  <p:tag name="BULLET_6" val="8226"/>
  <p:tag name="BULLET_7" val="8226"/>
  <p:tag name="BULLET_8" val="8226"/>
  <p:tag name="BULLET_9" val="8226"/>
  <p:tag name="BULLET_10" val="8226"/>
  <p:tag name="MARGIN_1" val="-2.147484E+09"/>
  <p:tag name="MARGIN_2" val="36"/>
  <p:tag name="MARGIN_3" val="72"/>
  <p:tag name="MARGIN_4" val="108"/>
  <p:tag name="MARGIN_5" val="144"/>
  <p:tag name="FONT_SIZE" val="13"/>
</p:tagLst>
</file>

<file path=ppt/tags/tag13.xml><?xml version="1.0" encoding="utf-8"?>
<p:tagLst xmlns:a="http://schemas.openxmlformats.org/drawingml/2006/main" xmlns:r="http://schemas.openxmlformats.org/officeDocument/2006/relationships" xmlns:p="http://schemas.openxmlformats.org/presentationml/2006/main">
  <p:tag name="ARTICULATE_SLIDE_GUID" val="731a6a1e-bea7-4b36-841c-f6c752ee2c49"/>
  <p:tag name="AUDIO_ID" val="334"/>
  <p:tag name="ELAPSEDTIME" val="34.1"/>
  <p:tag name="ARTICULATE_SLIDE_PAUSE" val="1"/>
  <p:tag name="ARTICULATE_NAV_LEVEL" val="2"/>
  <p:tag name="ARTICULATE_PLAYLIST_ID" val="-1"/>
  <p:tag name="ARTICULATE_LOCK_SLIDE" val="0"/>
  <p:tag name="ARTICULATE_SLIDE_NAV" val="14"/>
</p:tagLst>
</file>

<file path=ppt/tags/tag14.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MARGIN_1" val="0"/>
  <p:tag name="MARGIN_2" val="36"/>
  <p:tag name="MARGIN_3" val="72"/>
  <p:tag name="MARGIN_4" val="108"/>
  <p:tag name="MARGIN_5" val="144"/>
  <p:tag name="FONT_SIZE" val="13"/>
</p:tagLst>
</file>

<file path=ppt/tags/tag15.xml><?xml version="1.0" encoding="utf-8"?>
<p:tagLst xmlns:a="http://schemas.openxmlformats.org/drawingml/2006/main" xmlns:r="http://schemas.openxmlformats.org/officeDocument/2006/relationships" xmlns:p="http://schemas.openxmlformats.org/presentationml/2006/main">
  <p:tag name="ARTICULATE_SLIDE_GUID" val="c10ae934-ab25-4130-8007-fbcee3fd3742"/>
  <p:tag name="AUDIO_ID" val="332"/>
  <p:tag name="ELAPSEDTIME" val="9.9"/>
  <p:tag name="ARTICULATE_SLIDE_PAUSE" val="1"/>
  <p:tag name="ARTICULATE_NAV_LEVEL" val="2"/>
  <p:tag name="ARTICULATE_PLAYLIST_ID" val="-1"/>
  <p:tag name="ARTICULATE_LOCK_SLIDE" val="0"/>
  <p:tag name="ARTICULATE_SLIDE_NAV" val="13"/>
</p:tagLst>
</file>

<file path=ppt/tags/tag16.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3"/>
</p:tagLst>
</file>

<file path=ppt/tags/tag17.xml><?xml version="1.0" encoding="utf-8"?>
<p:tagLst xmlns:a="http://schemas.openxmlformats.org/drawingml/2006/main" xmlns:r="http://schemas.openxmlformats.org/officeDocument/2006/relationships" xmlns:p="http://schemas.openxmlformats.org/presentationml/2006/main">
  <p:tag name="ARTICULATE_SLIDE_GUID" val="7ff874ae-6f44-4bca-8833-ef9f2b89eceb"/>
  <p:tag name="AUDIO_ID" val="333"/>
  <p:tag name="ELAPSEDTIME" val="29.0"/>
  <p:tag name="ARTICULATE_SLIDE_PAUSE" val="1"/>
  <p:tag name="ARTICULATE_NAV_LEVEL" val="2"/>
  <p:tag name="ARTICULATE_PLAYLIST_ID" val="-1"/>
  <p:tag name="ARTICULATE_LOCK_SLIDE" val="0"/>
  <p:tag name="ARTICULATE_SLIDE_NAV" val="15"/>
</p:tagLst>
</file>

<file path=ppt/tags/tag18.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61623"/>
  <p:tag name="BULLET_4" val="61623"/>
  <p:tag name="BULLET_5" val="61623"/>
  <p:tag name="BULLET_6" val="8226"/>
  <p:tag name="BULLET_7" val="8226"/>
  <p:tag name="MARGIN_1" val="-2.147484E+09"/>
  <p:tag name="MARGIN_2" val="36"/>
  <p:tag name="MARGIN_3" val="72"/>
  <p:tag name="MARGIN_4" val="108"/>
  <p:tag name="MARGIN_5" val="144"/>
  <p:tag name="FONT_SIZE" val="13"/>
</p:tagLst>
</file>

<file path=ppt/tags/tag2.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MARGIN_1" val="0"/>
  <p:tag name="MARGIN_2" val="36"/>
  <p:tag name="MARGIN_3" val="72"/>
  <p:tag name="MARGIN_4" val="108"/>
  <p:tag name="MARGIN_5" val="144"/>
  <p:tag name="FONT_SIZE" val="12"/>
</p:tagLst>
</file>

<file path=ppt/tags/tag3.xml><?xml version="1.0" encoding="utf-8"?>
<p:tagLst xmlns:a="http://schemas.openxmlformats.org/drawingml/2006/main" xmlns:r="http://schemas.openxmlformats.org/officeDocument/2006/relationships" xmlns:p="http://schemas.openxmlformats.org/presentationml/2006/main">
  <p:tag name="ARTICULATE_SLIDE_GUID" val="0f8368ec-ccac-41e9-8457-3cdf78fc9982"/>
  <p:tag name="AUDIO_ID" val="315"/>
  <p:tag name="ELAPSEDTIME" val="48.2"/>
  <p:tag name="ARTICULATE_SLIDE_PAUSE" val="1"/>
  <p:tag name="ARTICULATE_NAV_LEVEL" val="1"/>
  <p:tag name="ARTICULATE_PLAYLIST_ID" val="-1"/>
  <p:tag name="ARTICULATE_LOCK_SLIDE" val="0"/>
  <p:tag name="ARTICULATE_SLIDE_NAV" val="4"/>
</p:tagLst>
</file>

<file path=ppt/tags/tag4.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MARGIN_1" val="0"/>
  <p:tag name="MARGIN_2" val="36"/>
  <p:tag name="MARGIN_3" val="72"/>
  <p:tag name="MARGIN_4" val="108"/>
  <p:tag name="MARGIN_5" val="144"/>
  <p:tag name="FONT_SIZE" val="12"/>
</p:tagLst>
</file>

<file path=ppt/tags/tag5.xml><?xml version="1.0" encoding="utf-8"?>
<p:tagLst xmlns:a="http://schemas.openxmlformats.org/drawingml/2006/main" xmlns:r="http://schemas.openxmlformats.org/officeDocument/2006/relationships" xmlns:p="http://schemas.openxmlformats.org/presentationml/2006/main">
  <p:tag name="ARTICULATE_TITLE_TAG" val="What are Preschool Special Education Settings? "/>
  <p:tag name="ARTICULATE_SLIDE_GUID" val="e698e287-57fc-4813-8abd-f3b0ca7b6f30"/>
  <p:tag name="AUDIO_ID" val="323"/>
  <p:tag name="ELAPSEDTIME" val="15.4"/>
  <p:tag name="ARTICULATE_SLIDE_PAUSE" val="1"/>
  <p:tag name="ARTICULATE_NAV_LEVEL" val="1"/>
  <p:tag name="ARTICULATE_PLAYLIST_ID" val="-1"/>
  <p:tag name="ARTICULATE_LOCK_SLIDE" val="0"/>
  <p:tag name="ARTICULATE_SLIDE_NAV" val="8"/>
</p:tagLst>
</file>

<file path=ppt/tags/tag6.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7.xml><?xml version="1.0" encoding="utf-8"?>
<p:tagLst xmlns:a="http://schemas.openxmlformats.org/drawingml/2006/main" xmlns:r="http://schemas.openxmlformats.org/officeDocument/2006/relationships" xmlns:p="http://schemas.openxmlformats.org/presentationml/2006/main">
  <p:tag name="ARTICULATE_SLIDE_GUID" val="1982656c-6807-43bd-9eb0-cf754a8fe772"/>
  <p:tag name="AUDIO_ID" val="347"/>
  <p:tag name="ELAPSEDTIME" val="63.2"/>
  <p:tag name="ARTICULATE_SLIDE_PAUSE" val="1"/>
  <p:tag name="ARTICULATE_NAV_LEVEL" val="2"/>
  <p:tag name="ARTICULATE_PLAYLIST_ID" val="-1"/>
  <p:tag name="ARTICULATE_LOCK_SLIDE" val="0"/>
  <p:tag name="ARTICULATE_SLIDE_NAV" val="9"/>
</p:tagLst>
</file>

<file path=ppt/tags/tag8.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Lst>
</file>

<file path=ppt/tags/tag9.xml><?xml version="1.0" encoding="utf-8"?>
<p:tagLst xmlns:a="http://schemas.openxmlformats.org/drawingml/2006/main" xmlns:r="http://schemas.openxmlformats.org/officeDocument/2006/relationships" xmlns:p="http://schemas.openxmlformats.org/presentationml/2006/main">
  <p:tag name="ARTICULATE_SLIDE_GUID" val="f178ef22-8af3-4c53-9806-ee6d7ce85d1a"/>
  <p:tag name="AUDIO_ID" val="379"/>
  <p:tag name="ELAPSEDTIME" val="51.8"/>
  <p:tag name="ARTICULATE_SLIDE_PAUSE" val="1"/>
  <p:tag name="ARTICULATE_NAV_LEVEL" val="2"/>
  <p:tag name="ARTICULATE_PLAYLIST_ID" val="-1"/>
  <p:tag name="ARTICULATE_LOCK_SLIDE" val="0"/>
  <p:tag name="ARTICULATE_SLIDE_NAV" val="1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50421</TotalTime>
  <Words>2346</Words>
  <Application>Microsoft Office PowerPoint</Application>
  <PresentationFormat>On-screen Show (4:3)</PresentationFormat>
  <Paragraphs>256</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Understanding the Indicator 6 Terminology: Early Childhood Special Education Settings for Children Ages Birth-Five </vt:lpstr>
      <vt:lpstr>Resources </vt:lpstr>
      <vt:lpstr>Module Objectives</vt:lpstr>
      <vt:lpstr>PowerPoint Presentation</vt:lpstr>
      <vt:lpstr>Setting vs. Program </vt:lpstr>
      <vt:lpstr>Early Childhood Settings</vt:lpstr>
      <vt:lpstr>Regular Early Childhood Program</vt:lpstr>
      <vt:lpstr>Regular Early Childhood Program </vt:lpstr>
      <vt:lpstr>Time Provided by the Family and the Local Education Agency</vt:lpstr>
      <vt:lpstr>Attending</vt:lpstr>
      <vt:lpstr>Typical Week</vt:lpstr>
      <vt:lpstr>True or False</vt:lpstr>
      <vt:lpstr>Special Education Program </vt:lpstr>
      <vt:lpstr>Special Education Classroom</vt:lpstr>
      <vt:lpstr>Separate School </vt:lpstr>
      <vt:lpstr>PowerPoint Presentation</vt:lpstr>
      <vt:lpstr>Home</vt:lpstr>
      <vt:lpstr>Service Provider Location or Other Locations Not in Any Other Category </vt:lpstr>
      <vt:lpstr>Conclusion  Indicator 6 Terminology: Early Childhood Special Education Settings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Innovations Committee</dc:title>
  <dc:creator>Owner</dc:creator>
  <cp:lastModifiedBy>Hendricks, Dawn (DOE)</cp:lastModifiedBy>
  <cp:revision>386</cp:revision>
  <cp:lastPrinted>2016-10-27T19:51:21Z</cp:lastPrinted>
  <dcterms:created xsi:type="dcterms:W3CDTF">2014-09-27T11:01:48Z</dcterms:created>
  <dcterms:modified xsi:type="dcterms:W3CDTF">2016-11-01T21:03:23Z</dcterms:modified>
</cp:coreProperties>
</file>