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1"/>
  </p:sldMasterIdLst>
  <p:notesMasterIdLst>
    <p:notesMasterId r:id="rId36"/>
  </p:notesMasterIdLst>
  <p:handoutMasterIdLst>
    <p:handoutMasterId r:id="rId37"/>
  </p:handoutMasterIdLst>
  <p:sldIdLst>
    <p:sldId id="256" r:id="rId2"/>
    <p:sldId id="257" r:id="rId3"/>
    <p:sldId id="356" r:id="rId4"/>
    <p:sldId id="357" r:id="rId5"/>
    <p:sldId id="328" r:id="rId6"/>
    <p:sldId id="329" r:id="rId7"/>
    <p:sldId id="330" r:id="rId8"/>
    <p:sldId id="358" r:id="rId9"/>
    <p:sldId id="333" r:id="rId10"/>
    <p:sldId id="324" r:id="rId11"/>
    <p:sldId id="331" r:id="rId12"/>
    <p:sldId id="334" r:id="rId13"/>
    <p:sldId id="335" r:id="rId14"/>
    <p:sldId id="336" r:id="rId15"/>
    <p:sldId id="337" r:id="rId16"/>
    <p:sldId id="339" r:id="rId17"/>
    <p:sldId id="338" r:id="rId18"/>
    <p:sldId id="340" r:id="rId19"/>
    <p:sldId id="342" r:id="rId20"/>
    <p:sldId id="344" r:id="rId21"/>
    <p:sldId id="343" r:id="rId22"/>
    <p:sldId id="345" r:id="rId23"/>
    <p:sldId id="346" r:id="rId24"/>
    <p:sldId id="348" r:id="rId25"/>
    <p:sldId id="347" r:id="rId26"/>
    <p:sldId id="341" r:id="rId27"/>
    <p:sldId id="360" r:id="rId28"/>
    <p:sldId id="359" r:id="rId29"/>
    <p:sldId id="349" r:id="rId30"/>
    <p:sldId id="350" r:id="rId31"/>
    <p:sldId id="351" r:id="rId32"/>
    <p:sldId id="361" r:id="rId33"/>
    <p:sldId id="355" r:id="rId34"/>
    <p:sldId id="354" r:id="rId35"/>
  </p:sldIdLst>
  <p:sldSz cx="9144000" cy="6858000" type="screen4x3"/>
  <p:notesSz cx="6858000" cy="9144000"/>
  <p:embeddedFontLst>
    <p:embeddedFont>
      <p:font typeface="Verdana" panose="020B060403050404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Carroll" initials="" lastIdx="5" clrIdx="0"/>
  <p:cmAuthor id="1" name="Mark Allan" initials="" lastIdx="5" clrIdx="1"/>
  <p:cmAuthor id="2" name="Christopher Steele" initials="" lastIdx="6" clrIdx="2"/>
  <p:cmAuthor id="3" name="Dawn Hendricks" initials="" lastIdx="2" clrIdx="3"/>
  <p:cmAuthor id="4" name="VITA Program" initials="VP"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5A5D42-4931-445D-94CA-70A2BA596698}">
  <a:tblStyle styleId="{245A5D42-4931-445D-94CA-70A2BA5966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8604" autoAdjust="0"/>
  </p:normalViewPr>
  <p:slideViewPr>
    <p:cSldViewPr snapToGrid="0">
      <p:cViewPr varScale="1">
        <p:scale>
          <a:sx n="73" d="100"/>
          <a:sy n="73" d="100"/>
        </p:scale>
        <p:origin x="121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5" tIns="45713" rIns="91425" bIns="45713" rtlCol="0"/>
          <a:lstStyle>
            <a:lvl1pPr algn="r">
              <a:defRPr sz="1200"/>
            </a:lvl1pPr>
          </a:lstStyle>
          <a:p>
            <a:fld id="{2224B0C3-22F6-4354-AF33-6A862CD246DA}" type="datetimeFigureOut">
              <a:rPr lang="en-US" smtClean="0"/>
              <a:t>5/30/2019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5" tIns="45713" rIns="91425" bIns="45713" rtlCol="0" anchor="b"/>
          <a:lstStyle>
            <a:lvl1pPr algn="r">
              <a:defRPr sz="1200"/>
            </a:lvl1pPr>
          </a:lstStyle>
          <a:p>
            <a:fld id="{152CD9E0-58E4-4738-88A9-E814433442A0}" type="slidenum">
              <a:rPr lang="en-US" smtClean="0"/>
              <a:t>‹#›</a:t>
            </a:fld>
            <a:endParaRPr lang="en-US"/>
          </a:p>
        </p:txBody>
      </p:sp>
    </p:spTree>
    <p:extLst>
      <p:ext uri="{BB962C8B-B14F-4D97-AF65-F5344CB8AC3E}">
        <p14:creationId xmlns:p14="http://schemas.microsoft.com/office/powerpoint/2010/main" val="1029082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09" tIns="45693" rIns="91409" bIns="45693"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09" tIns="45693" rIns="91409" bIns="45693"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1"/>
            <a:ext cx="5486400" cy="3600450"/>
          </a:xfrm>
          <a:prstGeom prst="rect">
            <a:avLst/>
          </a:prstGeom>
          <a:noFill/>
          <a:ln>
            <a:noFill/>
          </a:ln>
        </p:spPr>
        <p:txBody>
          <a:bodyPr spcFirstLastPara="1" wrap="square" lIns="91409" tIns="45693" rIns="91409" bIns="45693"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4"/>
            <a:ext cx="2971800" cy="458787"/>
          </a:xfrm>
          <a:prstGeom prst="rect">
            <a:avLst/>
          </a:prstGeom>
          <a:noFill/>
          <a:ln>
            <a:noFill/>
          </a:ln>
        </p:spPr>
        <p:txBody>
          <a:bodyPr spcFirstLastPara="1" wrap="square" lIns="91409" tIns="45693" rIns="91409" bIns="45693"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4"/>
            <a:ext cx="2971800" cy="458787"/>
          </a:xfrm>
          <a:prstGeom prst="rect">
            <a:avLst/>
          </a:prstGeom>
          <a:noFill/>
          <a:ln>
            <a:noFill/>
          </a:ln>
        </p:spPr>
        <p:txBody>
          <a:bodyPr spcFirstLastPara="1" wrap="square" lIns="91409" tIns="45693" rIns="91409" bIns="45693"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22873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18" name="Google Shape;11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24" name="Google Shape;12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36" name="Google Shape;13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1898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36" name="Google Shape;13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24" name="Google Shape;12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36" name="Google Shape;13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925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36" name="Google Shape;13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1"/>
            <a:ext cx="5486400" cy="3600450"/>
          </a:xfrm>
          <a:prstGeom prst="rect">
            <a:avLst/>
          </a:prstGeom>
        </p:spPr>
        <p:txBody>
          <a:bodyPr spcFirstLastPara="1" wrap="square" lIns="91409" tIns="45693" rIns="91409" bIns="45693" anchor="t" anchorCtr="0">
            <a:noAutofit/>
          </a:bodyPr>
          <a:lstStyle/>
          <a:p>
            <a:pPr marL="0" indent="0"/>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131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3F3F3F"/>
              </a:buClr>
              <a:buSzPts val="3200"/>
              <a:buNone/>
              <a:defRPr>
                <a:solidFill>
                  <a:srgbClr val="3F3F3F"/>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rgbClr val="59595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rgbClr val="59595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595959"/>
                </a:solidFill>
                <a:latin typeface="Calibri"/>
                <a:ea typeface="Calibri"/>
                <a:cs typeface="Calibri"/>
                <a:sym typeface="Calibri"/>
              </a:defRPr>
            </a:lvl1pPr>
            <a:lvl2pPr marL="0" lvl="1" indent="0" algn="r">
              <a:spcBef>
                <a:spcPts val="0"/>
              </a:spcBef>
              <a:buNone/>
              <a:defRPr sz="1200" b="0" i="0" u="none" strike="noStrike" cap="none">
                <a:solidFill>
                  <a:srgbClr val="595959"/>
                </a:solidFill>
                <a:latin typeface="Calibri"/>
                <a:ea typeface="Calibri"/>
                <a:cs typeface="Calibri"/>
                <a:sym typeface="Calibri"/>
              </a:defRPr>
            </a:lvl2pPr>
            <a:lvl3pPr marL="0" lvl="2" indent="0" algn="r">
              <a:spcBef>
                <a:spcPts val="0"/>
              </a:spcBef>
              <a:buNone/>
              <a:defRPr sz="1200" b="0" i="0" u="none" strike="noStrike" cap="none">
                <a:solidFill>
                  <a:srgbClr val="595959"/>
                </a:solidFill>
                <a:latin typeface="Calibri"/>
                <a:ea typeface="Calibri"/>
                <a:cs typeface="Calibri"/>
                <a:sym typeface="Calibri"/>
              </a:defRPr>
            </a:lvl3pPr>
            <a:lvl4pPr marL="0" lvl="3" indent="0" algn="r">
              <a:spcBef>
                <a:spcPts val="0"/>
              </a:spcBef>
              <a:buNone/>
              <a:defRPr sz="1200" b="0" i="0" u="none" strike="noStrike" cap="none">
                <a:solidFill>
                  <a:srgbClr val="595959"/>
                </a:solidFill>
                <a:latin typeface="Calibri"/>
                <a:ea typeface="Calibri"/>
                <a:cs typeface="Calibri"/>
                <a:sym typeface="Calibri"/>
              </a:defRPr>
            </a:lvl4pPr>
            <a:lvl5pPr marL="0" lvl="4" indent="0" algn="r">
              <a:spcBef>
                <a:spcPts val="0"/>
              </a:spcBef>
              <a:buNone/>
              <a:defRPr sz="1200" b="0" i="0" u="none" strike="noStrike" cap="none">
                <a:solidFill>
                  <a:srgbClr val="595959"/>
                </a:solidFill>
                <a:latin typeface="Calibri"/>
                <a:ea typeface="Calibri"/>
                <a:cs typeface="Calibri"/>
                <a:sym typeface="Calibri"/>
              </a:defRPr>
            </a:lvl5pPr>
            <a:lvl6pPr marL="0" lvl="5" indent="0" algn="r">
              <a:spcBef>
                <a:spcPts val="0"/>
              </a:spcBef>
              <a:buNone/>
              <a:defRPr sz="1200" b="0" i="0" u="none" strike="noStrike" cap="none">
                <a:solidFill>
                  <a:srgbClr val="595959"/>
                </a:solidFill>
                <a:latin typeface="Calibri"/>
                <a:ea typeface="Calibri"/>
                <a:cs typeface="Calibri"/>
                <a:sym typeface="Calibri"/>
              </a:defRPr>
            </a:lvl6pPr>
            <a:lvl7pPr marL="0" lvl="6" indent="0" algn="r">
              <a:spcBef>
                <a:spcPts val="0"/>
              </a:spcBef>
              <a:buNone/>
              <a:defRPr sz="1200" b="0" i="0" u="none" strike="noStrike" cap="none">
                <a:solidFill>
                  <a:srgbClr val="595959"/>
                </a:solidFill>
                <a:latin typeface="Calibri"/>
                <a:ea typeface="Calibri"/>
                <a:cs typeface="Calibri"/>
                <a:sym typeface="Calibri"/>
              </a:defRPr>
            </a:lvl7pPr>
            <a:lvl8pPr marL="0" lvl="7" indent="0" algn="r">
              <a:spcBef>
                <a:spcPts val="0"/>
              </a:spcBef>
              <a:buNone/>
              <a:defRPr sz="1200" b="0" i="0" u="none" strike="noStrike" cap="none">
                <a:solidFill>
                  <a:srgbClr val="595959"/>
                </a:solidFill>
                <a:latin typeface="Calibri"/>
                <a:ea typeface="Calibri"/>
                <a:cs typeface="Calibri"/>
                <a:sym typeface="Calibri"/>
              </a:defRPr>
            </a:lvl8pPr>
            <a:lvl9pPr marL="0" lvl="8" indent="0" algn="r">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2" descr="Decorative"/>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496824" y="5611368"/>
            <a:ext cx="8150352" cy="8656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8" name="Google Shape;108;p15" descr="Decorative"/>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rot="5400000">
            <a:off x="-101473" y="5923407"/>
            <a:ext cx="1002030" cy="43281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2" name="Google Shape;1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5" name="Google Shape;115;p16" descr="Decorative"/>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rot="5400000">
            <a:off x="-101473" y="5923407"/>
            <a:ext cx="1002030" cy="43281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457200" y="6255039"/>
            <a:ext cx="2133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pic>
        <p:nvPicPr>
          <p:cNvPr id="30" name="Google Shape;30;p3" descr="Decorative"/>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8001000" y="6248400"/>
            <a:ext cx="1002030" cy="43281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457200" y="6316091"/>
            <a:ext cx="2133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36" name="Google Shape;36;p4" descr="Decorative"/>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8001000" y="6248400"/>
            <a:ext cx="1002030" cy="43281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
        <p:cNvGrpSpPr/>
        <p:nvPr/>
      </p:nvGrpSpPr>
      <p:grpSpPr>
        <a:xfrm>
          <a:off x="0" y="0"/>
          <a:ext cx="0" cy="0"/>
          <a:chOff x="0" y="0"/>
          <a:chExt cx="0" cy="0"/>
        </a:xfrm>
      </p:grpSpPr>
      <p:sp>
        <p:nvSpPr>
          <p:cNvPr id="45" name="Google Shape;45;p7"/>
          <p:cNvSpPr/>
          <p:nvPr/>
        </p:nvSpPr>
        <p:spPr>
          <a:xfrm>
            <a:off x="0" y="0"/>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46" name="Google Shape;46;p7"/>
          <p:cNvGrpSpPr/>
          <p:nvPr/>
        </p:nvGrpSpPr>
        <p:grpSpPr>
          <a:xfrm>
            <a:off x="830401" y="1588344"/>
            <a:ext cx="745763" cy="61101"/>
            <a:chOff x="4580561" y="2589004"/>
            <a:chExt cx="1064464" cy="25200"/>
          </a:xfrm>
        </p:grpSpPr>
        <p:sp>
          <p:nvSpPr>
            <p:cNvPr id="47" name="Google Shape;47;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8" name="Google Shape;48;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49" name="Google Shape;49;p7"/>
          <p:cNvSpPr txBox="1">
            <a:spLocks noGrp="1"/>
          </p:cNvSpPr>
          <p:nvPr>
            <p:ph type="title"/>
          </p:nvPr>
        </p:nvSpPr>
        <p:spPr>
          <a:xfrm>
            <a:off x="730000" y="1758200"/>
            <a:ext cx="3300900" cy="2249600"/>
          </a:xfrm>
          <a:prstGeom prst="rect">
            <a:avLst/>
          </a:prstGeom>
          <a:noFill/>
          <a:ln>
            <a:noFill/>
          </a:ln>
        </p:spPr>
        <p:txBody>
          <a:bodyPr spcFirstLastPara="1" wrap="square" lIns="91425" tIns="91425" rIns="91425" bIns="91425" anchor="t" anchorCtr="0"/>
          <a:lstStyle>
            <a:lvl1pPr lvl="0" algn="ctr">
              <a:spcBef>
                <a:spcPts val="0"/>
              </a:spcBef>
              <a:spcAft>
                <a:spcPts val="0"/>
              </a:spcAft>
              <a:buClr>
                <a:schemeClr val="dk2"/>
              </a:buClr>
              <a:buSzPts val="2600"/>
              <a:buFont typeface="Verdana"/>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0" name="Google Shape;50;p7"/>
          <p:cNvSpPr txBox="1">
            <a:spLocks noGrp="1"/>
          </p:cNvSpPr>
          <p:nvPr>
            <p:ph type="subTitle" idx="1"/>
          </p:nvPr>
        </p:nvSpPr>
        <p:spPr>
          <a:xfrm>
            <a:off x="724950" y="4215367"/>
            <a:ext cx="3300900" cy="10120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chemeClr val="dk1"/>
              </a:buClr>
              <a:buSzPts val="1600"/>
              <a:buNone/>
              <a:defRPr sz="1600"/>
            </a:lvl1pPr>
            <a:lvl2pPr lvl="1" algn="l">
              <a:lnSpc>
                <a:spcPct val="100000"/>
              </a:lnSpc>
              <a:spcBef>
                <a:spcPts val="0"/>
              </a:spcBef>
              <a:spcAft>
                <a:spcPts val="0"/>
              </a:spcAft>
              <a:buClr>
                <a:schemeClr val="dk1"/>
              </a:buClr>
              <a:buSzPts val="1600"/>
              <a:buNone/>
              <a:defRPr sz="1600"/>
            </a:lvl2pPr>
            <a:lvl3pPr lvl="2" algn="l">
              <a:lnSpc>
                <a:spcPct val="100000"/>
              </a:lnSpc>
              <a:spcBef>
                <a:spcPts val="0"/>
              </a:spcBef>
              <a:spcAft>
                <a:spcPts val="0"/>
              </a:spcAft>
              <a:buClr>
                <a:schemeClr val="dk1"/>
              </a:buClr>
              <a:buSzPts val="1600"/>
              <a:buNone/>
              <a:defRPr sz="1600"/>
            </a:lvl3pPr>
            <a:lvl4pPr lvl="3" algn="l">
              <a:lnSpc>
                <a:spcPct val="100000"/>
              </a:lnSpc>
              <a:spcBef>
                <a:spcPts val="0"/>
              </a:spcBef>
              <a:spcAft>
                <a:spcPts val="0"/>
              </a:spcAft>
              <a:buClr>
                <a:schemeClr val="dk1"/>
              </a:buClr>
              <a:buSzPts val="1600"/>
              <a:buNone/>
              <a:defRPr sz="1600"/>
            </a:lvl4pPr>
            <a:lvl5pPr lvl="4" algn="l">
              <a:lnSpc>
                <a:spcPct val="100000"/>
              </a:lnSpc>
              <a:spcBef>
                <a:spcPts val="0"/>
              </a:spcBef>
              <a:spcAft>
                <a:spcPts val="0"/>
              </a:spcAft>
              <a:buClr>
                <a:schemeClr val="dk1"/>
              </a:buClr>
              <a:buSzPts val="1600"/>
              <a:buNone/>
              <a:defRPr sz="1600"/>
            </a:lvl5pPr>
            <a:lvl6pPr lvl="5" algn="l">
              <a:lnSpc>
                <a:spcPct val="100000"/>
              </a:lnSpc>
              <a:spcBef>
                <a:spcPts val="0"/>
              </a:spcBef>
              <a:spcAft>
                <a:spcPts val="0"/>
              </a:spcAft>
              <a:buClr>
                <a:schemeClr val="dk1"/>
              </a:buClr>
              <a:buSzPts val="1600"/>
              <a:buNone/>
              <a:defRPr sz="1600"/>
            </a:lvl6pPr>
            <a:lvl7pPr lvl="6" algn="l">
              <a:lnSpc>
                <a:spcPct val="100000"/>
              </a:lnSpc>
              <a:spcBef>
                <a:spcPts val="0"/>
              </a:spcBef>
              <a:spcAft>
                <a:spcPts val="0"/>
              </a:spcAft>
              <a:buClr>
                <a:schemeClr val="dk1"/>
              </a:buClr>
              <a:buSzPts val="1600"/>
              <a:buNone/>
              <a:defRPr sz="1600"/>
            </a:lvl7pPr>
            <a:lvl8pPr lvl="7" algn="l">
              <a:lnSpc>
                <a:spcPct val="100000"/>
              </a:lnSpc>
              <a:spcBef>
                <a:spcPts val="0"/>
              </a:spcBef>
              <a:spcAft>
                <a:spcPts val="0"/>
              </a:spcAft>
              <a:buClr>
                <a:schemeClr val="dk1"/>
              </a:buClr>
              <a:buSzPts val="1600"/>
              <a:buNone/>
              <a:defRPr sz="1600"/>
            </a:lvl8pPr>
            <a:lvl9pPr lvl="8" algn="l">
              <a:lnSpc>
                <a:spcPct val="100000"/>
              </a:lnSpc>
              <a:spcBef>
                <a:spcPts val="0"/>
              </a:spcBef>
              <a:spcAft>
                <a:spcPts val="0"/>
              </a:spcAft>
              <a:buClr>
                <a:schemeClr val="dk1"/>
              </a:buClr>
              <a:buSzPts val="1600"/>
              <a:buNone/>
              <a:defRPr sz="1600"/>
            </a:lvl9pPr>
          </a:lstStyle>
          <a:p>
            <a:endParaRPr/>
          </a:p>
        </p:txBody>
      </p:sp>
      <p:sp>
        <p:nvSpPr>
          <p:cNvPr id="51" name="Google Shape;51;p7"/>
          <p:cNvSpPr txBox="1">
            <a:spLocks noGrp="1"/>
          </p:cNvSpPr>
          <p:nvPr>
            <p:ph type="body" idx="2"/>
          </p:nvPr>
        </p:nvSpPr>
        <p:spPr>
          <a:xfrm>
            <a:off x="5174225" y="1803500"/>
            <a:ext cx="3374400" cy="4034000"/>
          </a:xfrm>
          <a:prstGeom prst="rect">
            <a:avLst/>
          </a:prstGeom>
          <a:noFill/>
          <a:ln>
            <a:noFill/>
          </a:ln>
        </p:spPr>
        <p:txBody>
          <a:bodyPr spcFirstLastPara="1" wrap="square" lIns="91425" tIns="91425" rIns="91425" bIns="91425" anchor="t" anchorCtr="0"/>
          <a:lstStyle>
            <a:lvl1pPr marL="457200" lvl="0" indent="-311150" algn="l">
              <a:spcBef>
                <a:spcPts val="0"/>
              </a:spcBef>
              <a:spcAft>
                <a:spcPts val="0"/>
              </a:spcAft>
              <a:buClr>
                <a:schemeClr val="dk1"/>
              </a:buClr>
              <a:buSzPts val="1300"/>
              <a:buChar char="●"/>
              <a:defRPr/>
            </a:lvl1pPr>
            <a:lvl2pPr marL="914400" lvl="1" indent="-298450" algn="l">
              <a:spcBef>
                <a:spcPts val="1600"/>
              </a:spcBef>
              <a:spcAft>
                <a:spcPts val="0"/>
              </a:spcAft>
              <a:buClr>
                <a:schemeClr val="dk1"/>
              </a:buClr>
              <a:buSzPts val="1100"/>
              <a:buChar char="○"/>
              <a:defRPr/>
            </a:lvl2pPr>
            <a:lvl3pPr marL="1371600" lvl="2" indent="-298450" algn="l">
              <a:spcBef>
                <a:spcPts val="1600"/>
              </a:spcBef>
              <a:spcAft>
                <a:spcPts val="0"/>
              </a:spcAft>
              <a:buClr>
                <a:schemeClr val="dk1"/>
              </a:buClr>
              <a:buSzPts val="1100"/>
              <a:buChar char="■"/>
              <a:defRPr/>
            </a:lvl3pPr>
            <a:lvl4pPr marL="1828800" lvl="3" indent="-298450" algn="l">
              <a:spcBef>
                <a:spcPts val="1600"/>
              </a:spcBef>
              <a:spcAft>
                <a:spcPts val="0"/>
              </a:spcAft>
              <a:buClr>
                <a:schemeClr val="dk1"/>
              </a:buClr>
              <a:buSzPts val="1100"/>
              <a:buChar char="●"/>
              <a:defRPr/>
            </a:lvl4pPr>
            <a:lvl5pPr marL="2286000" lvl="4" indent="-298450" algn="l">
              <a:spcBef>
                <a:spcPts val="1600"/>
              </a:spcBef>
              <a:spcAft>
                <a:spcPts val="0"/>
              </a:spcAft>
              <a:buClr>
                <a:schemeClr val="dk1"/>
              </a:buClr>
              <a:buSzPts val="1100"/>
              <a:buChar char="○"/>
              <a:defRPr/>
            </a:lvl5pPr>
            <a:lvl6pPr marL="2743200" lvl="5" indent="-298450" algn="l">
              <a:spcBef>
                <a:spcPts val="1600"/>
              </a:spcBef>
              <a:spcAft>
                <a:spcPts val="0"/>
              </a:spcAft>
              <a:buClr>
                <a:schemeClr val="dk1"/>
              </a:buClr>
              <a:buSzPts val="1100"/>
              <a:buChar char="■"/>
              <a:defRPr/>
            </a:lvl6pPr>
            <a:lvl7pPr marL="3200400" lvl="6" indent="-298450" algn="l">
              <a:spcBef>
                <a:spcPts val="1600"/>
              </a:spcBef>
              <a:spcAft>
                <a:spcPts val="0"/>
              </a:spcAft>
              <a:buClr>
                <a:schemeClr val="dk1"/>
              </a:buClr>
              <a:buSzPts val="1100"/>
              <a:buChar char="●"/>
              <a:defRPr/>
            </a:lvl7pPr>
            <a:lvl8pPr marL="3657600" lvl="7" indent="-298450" algn="l">
              <a:spcBef>
                <a:spcPts val="1600"/>
              </a:spcBef>
              <a:spcAft>
                <a:spcPts val="0"/>
              </a:spcAft>
              <a:buClr>
                <a:schemeClr val="dk1"/>
              </a:buClr>
              <a:buSzPts val="1100"/>
              <a:buChar char="○"/>
              <a:defRPr/>
            </a:lvl8pPr>
            <a:lvl9pPr marL="4114800" lvl="8" indent="-298450" algn="l">
              <a:spcBef>
                <a:spcPts val="1600"/>
              </a:spcBef>
              <a:spcAft>
                <a:spcPts val="1600"/>
              </a:spcAft>
              <a:buClr>
                <a:schemeClr val="dk1"/>
              </a:buClr>
              <a:buSzPts val="1100"/>
              <a:buChar char="■"/>
              <a:defRPr/>
            </a:lvl9pPr>
          </a:lstStyle>
          <a:p>
            <a:endParaRPr/>
          </a:p>
        </p:txBody>
      </p:sp>
      <p:sp>
        <p:nvSpPr>
          <p:cNvPr id="52" name="Google Shape;52;p7"/>
          <p:cNvSpPr txBox="1">
            <a:spLocks noGrp="1"/>
          </p:cNvSpPr>
          <p:nvPr>
            <p:ph type="sldNum" idx="12"/>
          </p:nvPr>
        </p:nvSpPr>
        <p:spPr>
          <a:xfrm>
            <a:off x="8536302" y="6333135"/>
            <a:ext cx="548700" cy="524800"/>
          </a:xfrm>
          <a:prstGeom prst="rect">
            <a:avLst/>
          </a:prstGeom>
          <a:noFill/>
          <a:ln>
            <a:noFill/>
          </a:ln>
        </p:spPr>
        <p:txBody>
          <a:bodyPr spcFirstLastPara="1" wrap="square" lIns="91425" tIns="91425" rIns="914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722313" y="3252787"/>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722313" y="1752600"/>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3F3F3F"/>
              </a:buClr>
              <a:buSzPts val="2000"/>
              <a:buNone/>
              <a:defRPr sz="2000">
                <a:solidFill>
                  <a:srgbClr val="3F3F3F"/>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60" name="Google Shape;60;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722313" y="6316091"/>
            <a:ext cx="2133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62" name="Google Shape;62;p9" descr="Decorative"/>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8001000" y="6248400"/>
            <a:ext cx="1002030" cy="43281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6" name="Google Shape;66;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8" name="Google Shape;6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457200" y="6308725"/>
            <a:ext cx="2133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70" name="Google Shape;70;p10" descr="Decorative"/>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8001000" y="6248400"/>
            <a:ext cx="1002030" cy="43281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5" name="Google Shape;75;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6" name="Google Shape;76;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8" name="Google Shape;78;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457200" y="6365586"/>
            <a:ext cx="2133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80" name="Google Shape;80;p11" descr="Decorative"/>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8001000" y="6248400"/>
            <a:ext cx="1002030" cy="43281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89" name="Google Shape;89;p1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0" name="Google Shape;9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p13" descr="Decorative"/>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8001000" y="6248400"/>
            <a:ext cx="1002030" cy="43281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1"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8" name="Google Shape;9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1" name="Google Shape;101;p14" descr="Decorative"/>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8001000" y="6248400"/>
            <a:ext cx="1002030" cy="43281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Verdana"/>
              <a:buNone/>
              <a:defRPr sz="4400" b="1"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1"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3F3F3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3F3F3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3F3F3F"/>
                </a:solidFill>
                <a:latin typeface="Calibri"/>
                <a:ea typeface="Calibri"/>
                <a:cs typeface="Calibri"/>
                <a:sym typeface="Calibri"/>
              </a:defRPr>
            </a:lvl1pPr>
            <a:lvl2pPr marL="0" marR="0" lvl="1" indent="0" algn="r" rtl="0">
              <a:spcBef>
                <a:spcPts val="0"/>
              </a:spcBef>
              <a:buNone/>
              <a:defRPr sz="1200" b="0" i="0" u="none" strike="noStrike" cap="none">
                <a:solidFill>
                  <a:srgbClr val="3F3F3F"/>
                </a:solidFill>
                <a:latin typeface="Calibri"/>
                <a:ea typeface="Calibri"/>
                <a:cs typeface="Calibri"/>
                <a:sym typeface="Calibri"/>
              </a:defRPr>
            </a:lvl2pPr>
            <a:lvl3pPr marL="0" marR="0" lvl="2" indent="0" algn="r" rtl="0">
              <a:spcBef>
                <a:spcPts val="0"/>
              </a:spcBef>
              <a:buNone/>
              <a:defRPr sz="1200" b="0" i="0" u="none" strike="noStrike" cap="none">
                <a:solidFill>
                  <a:srgbClr val="3F3F3F"/>
                </a:solidFill>
                <a:latin typeface="Calibri"/>
                <a:ea typeface="Calibri"/>
                <a:cs typeface="Calibri"/>
                <a:sym typeface="Calibri"/>
              </a:defRPr>
            </a:lvl3pPr>
            <a:lvl4pPr marL="0" marR="0" lvl="3" indent="0" algn="r" rtl="0">
              <a:spcBef>
                <a:spcPts val="0"/>
              </a:spcBef>
              <a:buNone/>
              <a:defRPr sz="1200" b="0" i="0" u="none" strike="noStrike" cap="none">
                <a:solidFill>
                  <a:srgbClr val="3F3F3F"/>
                </a:solidFill>
                <a:latin typeface="Calibri"/>
                <a:ea typeface="Calibri"/>
                <a:cs typeface="Calibri"/>
                <a:sym typeface="Calibri"/>
              </a:defRPr>
            </a:lvl4pPr>
            <a:lvl5pPr marL="0" marR="0" lvl="4" indent="0" algn="r" rtl="0">
              <a:spcBef>
                <a:spcPts val="0"/>
              </a:spcBef>
              <a:buNone/>
              <a:defRPr sz="1200" b="0" i="0" u="none" strike="noStrike" cap="none">
                <a:solidFill>
                  <a:srgbClr val="3F3F3F"/>
                </a:solidFill>
                <a:latin typeface="Calibri"/>
                <a:ea typeface="Calibri"/>
                <a:cs typeface="Calibri"/>
                <a:sym typeface="Calibri"/>
              </a:defRPr>
            </a:lvl5pPr>
            <a:lvl6pPr marL="0" marR="0" lvl="5" indent="0" algn="r" rtl="0">
              <a:spcBef>
                <a:spcPts val="0"/>
              </a:spcBef>
              <a:buNone/>
              <a:defRPr sz="1200" b="0" i="0" u="none" strike="noStrike" cap="none">
                <a:solidFill>
                  <a:srgbClr val="3F3F3F"/>
                </a:solidFill>
                <a:latin typeface="Calibri"/>
                <a:ea typeface="Calibri"/>
                <a:cs typeface="Calibri"/>
                <a:sym typeface="Calibri"/>
              </a:defRPr>
            </a:lvl6pPr>
            <a:lvl7pPr marL="0" marR="0" lvl="6" indent="0" algn="r" rtl="0">
              <a:spcBef>
                <a:spcPts val="0"/>
              </a:spcBef>
              <a:buNone/>
              <a:defRPr sz="1200" b="0" i="0" u="none" strike="noStrike" cap="none">
                <a:solidFill>
                  <a:srgbClr val="3F3F3F"/>
                </a:solidFill>
                <a:latin typeface="Calibri"/>
                <a:ea typeface="Calibri"/>
                <a:cs typeface="Calibri"/>
                <a:sym typeface="Calibri"/>
              </a:defRPr>
            </a:lvl7pPr>
            <a:lvl8pPr marL="0" marR="0" lvl="7" indent="0" algn="r" rtl="0">
              <a:spcBef>
                <a:spcPts val="0"/>
              </a:spcBef>
              <a:buNone/>
              <a:defRPr sz="1200" b="0" i="0" u="none" strike="noStrike" cap="none">
                <a:solidFill>
                  <a:srgbClr val="3F3F3F"/>
                </a:solidFill>
                <a:latin typeface="Calibri"/>
                <a:ea typeface="Calibri"/>
                <a:cs typeface="Calibri"/>
                <a:sym typeface="Calibri"/>
              </a:defRPr>
            </a:lvl8pPr>
            <a:lvl9pPr marL="0" marR="0" lvl="8" indent="0" algn="r" rtl="0">
              <a:spcBef>
                <a:spcPts val="0"/>
              </a:spcBef>
              <a:buNone/>
              <a:defRPr sz="120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0" y="6781800"/>
            <a:ext cx="9144000" cy="762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1"/>
          <p:cNvSpPr/>
          <p:nvPr/>
        </p:nvSpPr>
        <p:spPr>
          <a:xfrm>
            <a:off x="0" y="0"/>
            <a:ext cx="9144000" cy="2286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6" r:id="rId6"/>
    <p:sldLayoutId id="2147483657"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oe.virginia.gov/early-childhood/preschool/vpi/2019-2020-vpi-guidelines.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oe.virginia.gov/early-childhood/preschool/vpi/2019-2020-vpi-guidelines.doc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oe.virginia.gov/early-childhood/preschool/vpi/2019-2020-vpi-guidelines.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Cheryl.Strobel@doe.virginia.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urry.virginia.edu/faculty-research/centers-labs-projects/castl/class-observations-and-individualized-professiona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oe.virginia.gov/early-childhood/curriculum/inclus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doe.virginia.gov/early-childhood/professional-dev/index.shtml" TargetMode="External"/><Relationship Id="rId4" Type="http://schemas.openxmlformats.org/officeDocument/2006/relationships/hyperlink" Target="https://wida.wisc.edu/resources/early-english-language-development-standards-2014-editio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doe.virginia.gov/early-childhood/preschool/vpi/2019-2020-vpi-guidelines.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www.doe.virginia.gov/early-childhood/preschool/vpi/2019-2020-vpi-guidelines.doc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doe.virginia.gov/early-childhood/preschool/vpi/2019-2020-vpi-guidelines.doc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Cheryl.Strobel@doe.virginia.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mailto:Dawn.Henricks@doe.virginia.gov" TargetMode="External"/><Relationship Id="rId4" Type="http://schemas.openxmlformats.org/officeDocument/2006/relationships/hyperlink" Target="mailto:Mark.Allan@doe.virgini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ga.lis.virginia.gov/Published/2018/RD433/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Verdana"/>
              <a:buNone/>
            </a:pPr>
            <a:r>
              <a:rPr lang="en-US" sz="3600" dirty="0" smtClean="0">
                <a:latin typeface="Verdana" panose="020B0604030504040204" pitchFamily="34" charset="0"/>
                <a:ea typeface="Verdana" panose="020B0604030504040204" pitchFamily="34" charset="0"/>
                <a:cs typeface="Verdana" panose="020B0604030504040204" pitchFamily="34" charset="0"/>
              </a:rPr>
              <a:t>Virginia Preschool Initiative (VPI) Guidelines Webinar</a:t>
            </a:r>
            <a:br>
              <a:rPr lang="en-US" sz="3600" dirty="0" smtClean="0">
                <a:latin typeface="Verdana" panose="020B0604030504040204" pitchFamily="34" charset="0"/>
                <a:ea typeface="Verdana" panose="020B0604030504040204" pitchFamily="34" charset="0"/>
                <a:cs typeface="Verdana" panose="020B0604030504040204" pitchFamily="34" charset="0"/>
              </a:rPr>
            </a:br>
            <a:endParaRPr sz="3600" b="0" dirty="0">
              <a:latin typeface="Verdana" panose="020B0604030504040204" pitchFamily="34" charset="0"/>
              <a:ea typeface="Verdana" panose="020B0604030504040204" pitchFamily="34" charset="0"/>
              <a:cs typeface="Verdana" panose="020B0604030504040204" pitchFamily="34" charset="0"/>
            </a:endParaRPr>
          </a:p>
        </p:txBody>
      </p:sp>
      <p:sp>
        <p:nvSpPr>
          <p:cNvPr id="121" name="Google Shape;121;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endParaRPr lang="en-US" dirty="0" smtClean="0">
              <a:solidFill>
                <a:schemeClr val="dk1"/>
              </a:solidFill>
            </a:endParaRPr>
          </a:p>
          <a:p>
            <a:pPr marL="0" lvl="0" indent="0" algn="ctr" rtl="0">
              <a:spcBef>
                <a:spcPts val="0"/>
              </a:spcBef>
              <a:spcAft>
                <a:spcPts val="0"/>
              </a:spcAft>
              <a:buClr>
                <a:schemeClr val="dk1"/>
              </a:buClr>
              <a:buSzPts val="3200"/>
              <a:buNone/>
            </a:pPr>
            <a:r>
              <a:rPr lang="en-US" dirty="0" smtClean="0">
                <a:solidFill>
                  <a:schemeClr val="dk1"/>
                </a:solidFill>
              </a:rPr>
              <a:t>May 23, 2019</a:t>
            </a:r>
            <a:endParaRPr dirty="0">
              <a:solidFill>
                <a:schemeClr val="dk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sz="2800" dirty="0" smtClean="0">
                <a:latin typeface="Verdana" panose="020B0604030504040204" pitchFamily="34" charset="0"/>
                <a:ea typeface="Verdana" panose="020B0604030504040204" pitchFamily="34" charset="0"/>
                <a:cs typeface="Verdana" panose="020B0604030504040204" pitchFamily="34" charset="0"/>
              </a:rPr>
              <a:t>Purpose of the Revised VPI Guidelines </a:t>
            </a:r>
            <a:endParaRPr sz="2800" dirty="0">
              <a:latin typeface="Verdana" panose="020B0604030504040204" pitchFamily="34" charset="0"/>
              <a:ea typeface="Verdana" panose="020B0604030504040204" pitchFamily="34" charset="0"/>
              <a:cs typeface="Verdana" panose="020B0604030504040204" pitchFamily="34" charset="0"/>
            </a:endParaRPr>
          </a:p>
        </p:txBody>
      </p:sp>
      <p:sp>
        <p:nvSpPr>
          <p:cNvPr id="167" name="Google Shape;167;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114300" indent="0">
              <a:buNone/>
            </a:pPr>
            <a:r>
              <a:rPr lang="en-US" sz="1600" b="0" dirty="0">
                <a:latin typeface="Verdana" panose="020B0604030504040204" pitchFamily="34" charset="0"/>
                <a:ea typeface="Verdana" panose="020B0604030504040204" pitchFamily="34" charset="0"/>
                <a:cs typeface="Verdana" panose="020B0604030504040204" pitchFamily="34" charset="0"/>
              </a:rPr>
              <a:t>The </a:t>
            </a:r>
            <a:r>
              <a:rPr lang="en-US" sz="1600" b="0" dirty="0">
                <a:latin typeface="Verdana" panose="020B0604030504040204" pitchFamily="34" charset="0"/>
                <a:ea typeface="Verdana" panose="020B0604030504040204" pitchFamily="34" charset="0"/>
                <a:cs typeface="Verdana" panose="020B0604030504040204" pitchFamily="34" charset="0"/>
                <a:hlinkClick r:id="rId3"/>
              </a:rPr>
              <a:t>VPI Guidelines</a:t>
            </a:r>
            <a:r>
              <a:rPr lang="en-US" sz="1600" b="0" dirty="0">
                <a:latin typeface="Verdana" panose="020B0604030504040204" pitchFamily="34" charset="0"/>
                <a:ea typeface="Verdana" panose="020B0604030504040204" pitchFamily="34" charset="0"/>
                <a:cs typeface="Verdana" panose="020B0604030504040204" pitchFamily="34" charset="0"/>
              </a:rPr>
              <a:t> seek to accomplish the following:</a:t>
            </a:r>
          </a:p>
          <a:p>
            <a:endParaRPr lang="en-US" sz="16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600" b="0" dirty="0">
                <a:latin typeface="Verdana" panose="020B0604030504040204" pitchFamily="34" charset="0"/>
                <a:ea typeface="Verdana" panose="020B0604030504040204" pitchFamily="34" charset="0"/>
                <a:cs typeface="Verdana" panose="020B0604030504040204" pitchFamily="34" charset="0"/>
              </a:rPr>
              <a:t>Provide context within the framework of </a:t>
            </a:r>
            <a:r>
              <a:rPr lang="en-US" sz="1600" b="0" i="1" dirty="0">
                <a:latin typeface="Verdana" panose="020B0604030504040204" pitchFamily="34" charset="0"/>
                <a:ea typeface="Verdana" panose="020B0604030504040204" pitchFamily="34" charset="0"/>
                <a:cs typeface="Verdana" panose="020B0604030504040204" pitchFamily="34" charset="0"/>
              </a:rPr>
              <a:t>Virginia’s Plan to Ensure High-Quality Instruction in All VPI Classrooms </a:t>
            </a:r>
          </a:p>
          <a:p>
            <a:endParaRPr lang="en-US" sz="16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600" b="0" dirty="0">
                <a:latin typeface="Verdana" panose="020B0604030504040204" pitchFamily="34" charset="0"/>
                <a:ea typeface="Verdana" panose="020B0604030504040204" pitchFamily="34" charset="0"/>
                <a:cs typeface="Verdana" panose="020B0604030504040204" pitchFamily="34" charset="0"/>
              </a:rPr>
              <a:t>Establish clear expectations for providing a quality preschool education as it relates to evidenced-based curriculum, teacher-child interactions, and professional development</a:t>
            </a:r>
          </a:p>
          <a:p>
            <a:endParaRPr lang="en-US" sz="16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600" b="0" dirty="0">
                <a:latin typeface="Verdana" panose="020B0604030504040204" pitchFamily="34" charset="0"/>
                <a:ea typeface="Verdana" panose="020B0604030504040204" pitchFamily="34" charset="0"/>
                <a:cs typeface="Verdana" panose="020B0604030504040204" pitchFamily="34" charset="0"/>
              </a:rPr>
              <a:t>Provide guidance on family engagement</a:t>
            </a:r>
          </a:p>
          <a:p>
            <a:pPr indent="-457200">
              <a:buFont typeface="Wingdings" panose="05000000000000000000" pitchFamily="2" charset="2"/>
              <a:buChar char="ü"/>
            </a:pPr>
            <a:endParaRPr lang="en-US" sz="16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600" b="0" dirty="0">
                <a:latin typeface="Verdana" panose="020B0604030504040204" pitchFamily="34" charset="0"/>
                <a:ea typeface="Verdana" panose="020B0604030504040204" pitchFamily="34" charset="0"/>
                <a:cs typeface="Verdana" panose="020B0604030504040204" pitchFamily="34" charset="0"/>
              </a:rPr>
              <a:t>Provide guidance on serving special populations with equity for all learners</a:t>
            </a:r>
          </a:p>
          <a:p>
            <a:pPr indent="-457200">
              <a:buFont typeface="Wingdings" panose="05000000000000000000" pitchFamily="2" charset="2"/>
              <a:buChar char="ü"/>
            </a:pPr>
            <a:endParaRPr lang="en-US" sz="16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600" b="0" dirty="0">
                <a:latin typeface="Verdana" panose="020B0604030504040204" pitchFamily="34" charset="0"/>
                <a:ea typeface="Verdana" panose="020B0604030504040204" pitchFamily="34" charset="0"/>
                <a:cs typeface="Verdana" panose="020B0604030504040204" pitchFamily="34" charset="0"/>
              </a:rPr>
              <a:t>Summarize budget, program operations, and transportation requirements</a:t>
            </a:r>
          </a:p>
          <a:p>
            <a:pPr marL="0" indent="0">
              <a:lnSpc>
                <a:spcPct val="80000"/>
              </a:lnSpc>
              <a:spcBef>
                <a:spcPts val="0"/>
              </a:spcBef>
              <a:buNone/>
            </a:pPr>
            <a:endParaRPr lang="en-US" sz="1600" b="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79087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aphicFrame>
        <p:nvGraphicFramePr>
          <p:cNvPr id="2" name="Table 1" descr="table"/>
          <p:cNvGraphicFramePr>
            <a:graphicFrameLocks noGrp="1"/>
          </p:cNvGraphicFramePr>
          <p:nvPr>
            <p:extLst>
              <p:ext uri="{D42A27DB-BD31-4B8C-83A1-F6EECF244321}">
                <p14:modId xmlns:p14="http://schemas.microsoft.com/office/powerpoint/2010/main" val="2781909512"/>
              </p:ext>
            </p:extLst>
          </p:nvPr>
        </p:nvGraphicFramePr>
        <p:xfrm>
          <a:off x="618744" y="2510536"/>
          <a:ext cx="7857744" cy="2612898"/>
        </p:xfrm>
        <a:graphic>
          <a:graphicData uri="http://schemas.openxmlformats.org/drawingml/2006/table">
            <a:tbl>
              <a:tblPr firstRow="1" bandRow="1">
                <a:tableStyleId>{245A5D42-4931-445D-94CA-70A2BA596698}</a:tableStyleId>
              </a:tblPr>
              <a:tblGrid>
                <a:gridCol w="3349752">
                  <a:extLst>
                    <a:ext uri="{9D8B030D-6E8A-4147-A177-3AD203B41FA5}">
                      <a16:colId xmlns:a16="http://schemas.microsoft.com/office/drawing/2014/main" val="20000"/>
                    </a:ext>
                  </a:extLst>
                </a:gridCol>
                <a:gridCol w="4507992">
                  <a:extLst>
                    <a:ext uri="{9D8B030D-6E8A-4147-A177-3AD203B41FA5}">
                      <a16:colId xmlns:a16="http://schemas.microsoft.com/office/drawing/2014/main" val="20001"/>
                    </a:ext>
                  </a:extLst>
                </a:gridCol>
              </a:tblGrid>
              <a:tr h="349123">
                <a:tc>
                  <a:txBody>
                    <a:bodyPr/>
                    <a:lstStyle/>
                    <a:p>
                      <a:r>
                        <a:rPr lang="en-US" dirty="0"/>
                        <a:t>Section 1</a:t>
                      </a:r>
                    </a:p>
                  </a:txBody>
                  <a:tcPr/>
                </a:tc>
                <a:tc>
                  <a:txBody>
                    <a:bodyPr/>
                    <a:lstStyle/>
                    <a:p>
                      <a:r>
                        <a:rPr lang="en-US" dirty="0"/>
                        <a:t>Providing a Quality Preschool Education</a:t>
                      </a:r>
                    </a:p>
                  </a:txBody>
                  <a:tcPr/>
                </a:tc>
                <a:extLst>
                  <a:ext uri="{0D108BD9-81ED-4DB2-BD59-A6C34878D82A}">
                    <a16:rowId xmlns:a16="http://schemas.microsoft.com/office/drawing/2014/main" val="10001"/>
                  </a:ext>
                </a:extLst>
              </a:tr>
              <a:tr h="349123">
                <a:tc>
                  <a:txBody>
                    <a:bodyPr/>
                    <a:lstStyle/>
                    <a:p>
                      <a:r>
                        <a:rPr lang="en-US" dirty="0"/>
                        <a:t>Section 2</a:t>
                      </a:r>
                    </a:p>
                  </a:txBody>
                  <a:tcPr/>
                </a:tc>
                <a:tc>
                  <a:txBody>
                    <a:bodyPr/>
                    <a:lstStyle/>
                    <a:p>
                      <a:r>
                        <a:rPr lang="en-US" dirty="0"/>
                        <a:t>Working with the Community to Provide Health Services and Facilitate</a:t>
                      </a:r>
                      <a:r>
                        <a:rPr lang="en-US" baseline="0" dirty="0"/>
                        <a:t> Comprehensive Services</a:t>
                      </a:r>
                      <a:endParaRPr lang="en-US" dirty="0"/>
                    </a:p>
                  </a:txBody>
                  <a:tcPr/>
                </a:tc>
                <a:extLst>
                  <a:ext uri="{0D108BD9-81ED-4DB2-BD59-A6C34878D82A}">
                    <a16:rowId xmlns:a16="http://schemas.microsoft.com/office/drawing/2014/main" val="10002"/>
                  </a:ext>
                </a:extLst>
              </a:tr>
              <a:tr h="349123">
                <a:tc>
                  <a:txBody>
                    <a:bodyPr/>
                    <a:lstStyle/>
                    <a:p>
                      <a:r>
                        <a:rPr lang="en-US" dirty="0"/>
                        <a:t>Section 3</a:t>
                      </a:r>
                    </a:p>
                  </a:txBody>
                  <a:tcPr/>
                </a:tc>
                <a:tc>
                  <a:txBody>
                    <a:bodyPr/>
                    <a:lstStyle/>
                    <a:p>
                      <a:r>
                        <a:rPr lang="en-US" dirty="0"/>
                        <a:t>Family</a:t>
                      </a:r>
                      <a:r>
                        <a:rPr lang="en-US" baseline="0" dirty="0"/>
                        <a:t> Engagement</a:t>
                      </a:r>
                      <a:endParaRPr lang="en-US" dirty="0"/>
                    </a:p>
                  </a:txBody>
                  <a:tcPr/>
                </a:tc>
                <a:extLst>
                  <a:ext uri="{0D108BD9-81ED-4DB2-BD59-A6C34878D82A}">
                    <a16:rowId xmlns:a16="http://schemas.microsoft.com/office/drawing/2014/main" val="10003"/>
                  </a:ext>
                </a:extLst>
              </a:tr>
              <a:tr h="349123">
                <a:tc>
                  <a:txBody>
                    <a:bodyPr/>
                    <a:lstStyle/>
                    <a:p>
                      <a:r>
                        <a:rPr lang="en-US" dirty="0"/>
                        <a:t>Section 4</a:t>
                      </a:r>
                    </a:p>
                  </a:txBody>
                  <a:tcPr/>
                </a:tc>
                <a:tc>
                  <a:txBody>
                    <a:bodyPr/>
                    <a:lstStyle/>
                    <a:p>
                      <a:r>
                        <a:rPr lang="en-US" dirty="0"/>
                        <a:t>Equity for All Learners</a:t>
                      </a:r>
                    </a:p>
                  </a:txBody>
                  <a:tcPr/>
                </a:tc>
                <a:extLst>
                  <a:ext uri="{0D108BD9-81ED-4DB2-BD59-A6C34878D82A}">
                    <a16:rowId xmlns:a16="http://schemas.microsoft.com/office/drawing/2014/main" val="10004"/>
                  </a:ext>
                </a:extLst>
              </a:tr>
              <a:tr h="349123">
                <a:tc>
                  <a:txBody>
                    <a:bodyPr/>
                    <a:lstStyle/>
                    <a:p>
                      <a:r>
                        <a:rPr lang="en-US" dirty="0"/>
                        <a:t>Section 5</a:t>
                      </a:r>
                    </a:p>
                  </a:txBody>
                  <a:tcPr/>
                </a:tc>
                <a:tc>
                  <a:txBody>
                    <a:bodyPr/>
                    <a:lstStyle/>
                    <a:p>
                      <a:r>
                        <a:rPr lang="en-US" dirty="0"/>
                        <a:t>Program Operations and Transportation</a:t>
                      </a:r>
                    </a:p>
                  </a:txBody>
                  <a:tcPr/>
                </a:tc>
                <a:extLst>
                  <a:ext uri="{0D108BD9-81ED-4DB2-BD59-A6C34878D82A}">
                    <a16:rowId xmlns:a16="http://schemas.microsoft.com/office/drawing/2014/main" val="10005"/>
                  </a:ext>
                </a:extLst>
              </a:tr>
              <a:tr h="349123">
                <a:tc>
                  <a:txBody>
                    <a:bodyPr/>
                    <a:lstStyle/>
                    <a:p>
                      <a:r>
                        <a:rPr lang="en-US" dirty="0"/>
                        <a:t>Section 6</a:t>
                      </a:r>
                    </a:p>
                  </a:txBody>
                  <a:tcPr/>
                </a:tc>
                <a:tc>
                  <a:txBody>
                    <a:bodyPr/>
                    <a:lstStyle/>
                    <a:p>
                      <a:r>
                        <a:rPr lang="en-US" dirty="0"/>
                        <a:t>Submitting the</a:t>
                      </a:r>
                      <a:r>
                        <a:rPr lang="en-US" baseline="0" dirty="0"/>
                        <a:t> VPI Application</a:t>
                      </a:r>
                      <a:endParaRPr lang="en-US" dirty="0"/>
                    </a:p>
                  </a:txBody>
                  <a:tcPr/>
                </a:tc>
                <a:extLst>
                  <a:ext uri="{0D108BD9-81ED-4DB2-BD59-A6C34878D82A}">
                    <a16:rowId xmlns:a16="http://schemas.microsoft.com/office/drawing/2014/main" val="10006"/>
                  </a:ext>
                </a:extLst>
              </a:tr>
              <a:tr h="349123">
                <a:tc>
                  <a:txBody>
                    <a:bodyPr/>
                    <a:lstStyle/>
                    <a:p>
                      <a:r>
                        <a:rPr lang="en-US" dirty="0"/>
                        <a:t>Section 7</a:t>
                      </a:r>
                    </a:p>
                  </a:txBody>
                  <a:tcPr/>
                </a:tc>
                <a:tc>
                  <a:txBody>
                    <a:bodyPr/>
                    <a:lstStyle/>
                    <a:p>
                      <a:r>
                        <a:rPr lang="en-US" dirty="0"/>
                        <a:t>Appendices</a:t>
                      </a:r>
                    </a:p>
                  </a:txBody>
                  <a:tcPr/>
                </a:tc>
                <a:extLst>
                  <a:ext uri="{0D108BD9-81ED-4DB2-BD59-A6C34878D82A}">
                    <a16:rowId xmlns:a16="http://schemas.microsoft.com/office/drawing/2014/main" val="10007"/>
                  </a:ext>
                </a:extLst>
              </a:tr>
            </a:tbl>
          </a:graphicData>
        </a:graphic>
      </p:graphicFrame>
      <p:sp>
        <p:nvSpPr>
          <p:cNvPr id="167" name="Google Shape;167;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114300" indent="0" algn="ctr">
              <a:buNone/>
            </a:pPr>
            <a:r>
              <a:rPr lang="en-US" sz="1400" b="0" dirty="0" smtClean="0"/>
              <a:t>The </a:t>
            </a:r>
            <a:r>
              <a:rPr lang="en-US" sz="1400" b="0" dirty="0" smtClean="0">
                <a:hlinkClick r:id="rId3"/>
              </a:rPr>
              <a:t>2019-2020 VPI Guidelines </a:t>
            </a:r>
            <a:r>
              <a:rPr lang="en-US" sz="1400" b="0" dirty="0" smtClean="0"/>
              <a:t>are divided into seven sections.</a:t>
            </a:r>
          </a:p>
          <a:p>
            <a:pPr marL="114300" indent="0" algn="ctr">
              <a:buNone/>
            </a:pPr>
            <a:endParaRPr lang="en-US" sz="1400" b="0" dirty="0" smtClean="0"/>
          </a:p>
          <a:p>
            <a:pPr marL="114300" indent="0" algn="ctr">
              <a:buNone/>
            </a:pPr>
            <a:r>
              <a:rPr lang="en-US" sz="1400" b="0" dirty="0" smtClean="0"/>
              <a:t>Table of Contents</a:t>
            </a:r>
          </a:p>
          <a:p>
            <a:pPr marL="114300" indent="0" algn="just">
              <a:buNone/>
            </a:pPr>
            <a:endParaRPr lang="en-US" sz="1400" b="0" i="1" dirty="0"/>
          </a:p>
          <a:p>
            <a:pPr marL="114300" indent="0" algn="just">
              <a:buNone/>
            </a:pPr>
            <a:endParaRPr lang="en-US" sz="1400" b="0" i="1" dirty="0"/>
          </a:p>
        </p:txBody>
      </p:sp>
      <p:sp>
        <p:nvSpPr>
          <p:cNvPr id="166" name="Google Shape;16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lvl="0">
              <a:buSzPts val="4400"/>
            </a:pPr>
            <a:r>
              <a:rPr lang="en-US" sz="2800" dirty="0">
                <a:solidFill>
                  <a:schemeClr val="tx1"/>
                </a:solidFill>
              </a:rPr>
              <a:t>Revised VPI Guidelines at a </a:t>
            </a:r>
            <a:r>
              <a:rPr lang="en-US" sz="2800" dirty="0" smtClean="0">
                <a:solidFill>
                  <a:schemeClr val="tx1"/>
                </a:solidFill>
              </a:rPr>
              <a:t>Glance </a:t>
            </a:r>
            <a:r>
              <a:rPr lang="en-US" sz="2800" dirty="0"/>
              <a:t/>
            </a:r>
            <a:br>
              <a:rPr lang="en-US" sz="2800" dirty="0"/>
            </a:br>
            <a:r>
              <a:rPr lang="en-US" sz="2800" dirty="0"/>
              <a:t>  </a:t>
            </a:r>
            <a:endParaRPr sz="2800" dirty="0"/>
          </a:p>
        </p:txBody>
      </p:sp>
    </p:spTree>
    <p:extLst>
      <p:ext uri="{BB962C8B-B14F-4D97-AF65-F5344CB8AC3E}">
        <p14:creationId xmlns:p14="http://schemas.microsoft.com/office/powerpoint/2010/main" val="1787169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lvl="0">
              <a:buSzPts val="4400"/>
            </a:pPr>
            <a:r>
              <a:rPr lang="en-US" sz="2400" dirty="0" smtClean="0">
                <a:solidFill>
                  <a:schemeClr val="tx1"/>
                </a:solidFill>
              </a:rPr>
              <a:t/>
            </a:r>
            <a:br>
              <a:rPr lang="en-US" sz="2400" dirty="0" smtClean="0">
                <a:solidFill>
                  <a:schemeClr val="tx1"/>
                </a:solidFill>
              </a:rPr>
            </a:br>
            <a:r>
              <a:rPr lang="en-US" sz="2400" dirty="0" smtClean="0">
                <a:solidFill>
                  <a:schemeClr val="tx1"/>
                </a:solidFill>
              </a:rPr>
              <a:t>Section </a:t>
            </a:r>
            <a:r>
              <a:rPr lang="en-US" sz="2400" dirty="0">
                <a:solidFill>
                  <a:schemeClr val="tx1"/>
                </a:solidFill>
              </a:rPr>
              <a:t>1</a:t>
            </a:r>
            <a:br>
              <a:rPr lang="en-US" sz="2400" dirty="0">
                <a:solidFill>
                  <a:schemeClr val="tx1"/>
                </a:solidFill>
              </a:rPr>
            </a:br>
            <a:r>
              <a:rPr lang="en-US" sz="2400" dirty="0">
                <a:solidFill>
                  <a:schemeClr val="tx1"/>
                </a:solidFill>
              </a:rPr>
              <a:t>Providing a Quality Preschool  Education </a:t>
            </a:r>
            <a:r>
              <a:rPr lang="en-US" sz="2400" dirty="0"/>
              <a:t/>
            </a:r>
            <a:br>
              <a:rPr lang="en-US" sz="2400" dirty="0"/>
            </a:br>
            <a:r>
              <a:rPr lang="en-US" sz="2400" dirty="0"/>
              <a:t>  </a:t>
            </a:r>
            <a:endParaRPr sz="2400" dirty="0"/>
          </a:p>
        </p:txBody>
      </p:sp>
      <p:sp>
        <p:nvSpPr>
          <p:cNvPr id="167" name="Google Shape;167;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114300" indent="0">
              <a:buNone/>
            </a:pPr>
            <a:r>
              <a:rPr lang="en-US" sz="1400" b="0" dirty="0">
                <a:latin typeface="Verdana" panose="020B0604030504040204" pitchFamily="34" charset="0"/>
                <a:ea typeface="Verdana" panose="020B0604030504040204" pitchFamily="34" charset="0"/>
                <a:cs typeface="Verdana" panose="020B0604030504040204" pitchFamily="34" charset="0"/>
              </a:rPr>
              <a:t>To improve kindergarten readiness in Virginia, all publicly-funded children need access to high-quality classroom interactions and instruction. </a:t>
            </a:r>
          </a:p>
          <a:p>
            <a:pPr marL="114300" indent="0">
              <a:buNone/>
            </a:pPr>
            <a:endParaRPr lang="en-US" sz="1400" b="0" dirty="0">
              <a:latin typeface="Arial" panose="020B0604020202020204" pitchFamily="34" charset="0"/>
              <a:cs typeface="Arial" panose="020B0604020202020204" pitchFamily="34" charset="0"/>
            </a:endParaRPr>
          </a:p>
          <a:p>
            <a:pPr marL="114300" indent="0">
              <a:buNone/>
            </a:pPr>
            <a:r>
              <a:rPr lang="en-US" sz="1400" u="sng" dirty="0">
                <a:latin typeface="Verdana" panose="020B0604030504040204" pitchFamily="34" charset="0"/>
                <a:ea typeface="Verdana" panose="020B0604030504040204" pitchFamily="34" charset="0"/>
                <a:cs typeface="Verdana" panose="020B0604030504040204" pitchFamily="34" charset="0"/>
              </a:rPr>
              <a:t>Key Features of Section 1</a:t>
            </a:r>
          </a:p>
          <a:p>
            <a:endParaRPr lang="en-US" sz="1400" b="0" u="sng" dirty="0">
              <a:latin typeface="Arial" panose="020B0604020202020204" pitchFamily="34" charset="0"/>
              <a:cs typeface="Arial" panose="020B0604020202020204" pitchFamily="34" charset="0"/>
            </a:endParaRP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Clarification of expectations for use of a vetted, evidenced-based curriculum that is aligned with state preschool standards. </a:t>
            </a:r>
          </a:p>
          <a:p>
            <a:endParaRPr lang="en-US" sz="14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Description of how divisions should use the </a:t>
            </a:r>
            <a:r>
              <a:rPr lang="en-US" sz="1400" b="0" i="1" dirty="0">
                <a:latin typeface="Verdana" panose="020B0604030504040204" pitchFamily="34" charset="0"/>
                <a:ea typeface="Verdana" panose="020B0604030504040204" pitchFamily="34" charset="0"/>
                <a:cs typeface="Verdana" panose="020B0604030504040204" pitchFamily="34" charset="0"/>
              </a:rPr>
              <a:t>CLASS</a:t>
            </a:r>
            <a:r>
              <a:rPr lang="en-US" sz="1400" b="0" i="1" baseline="30000" dirty="0">
                <a:latin typeface="Verdana" panose="020B0604030504040204" pitchFamily="34" charset="0"/>
                <a:ea typeface="Verdana" panose="020B0604030504040204" pitchFamily="34" charset="0"/>
                <a:cs typeface="Verdana" panose="020B0604030504040204" pitchFamily="34" charset="0"/>
              </a:rPr>
              <a:t>®   </a:t>
            </a:r>
            <a:r>
              <a:rPr lang="en-US" sz="1400" b="0" dirty="0">
                <a:latin typeface="Verdana" panose="020B0604030504040204" pitchFamily="34" charset="0"/>
                <a:ea typeface="Verdana" panose="020B0604030504040204" pitchFamily="34" charset="0"/>
                <a:cs typeface="Verdana" panose="020B0604030504040204" pitchFamily="34" charset="0"/>
              </a:rPr>
              <a:t>tool to support teachers through both external and local observations.</a:t>
            </a:r>
          </a:p>
          <a:p>
            <a:pPr indent="-457200">
              <a:buFont typeface="Wingdings" panose="05000000000000000000" pitchFamily="2" charset="2"/>
              <a:buChar char="ü"/>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Information about the expectations for high-quality professional development for VPI teachers and instructional assistants.  </a:t>
            </a:r>
          </a:p>
          <a:p>
            <a:endParaRPr lang="en-US" sz="14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Reminders about requirements to use both Virginia’s Foundation Blocks for Early Learning and PALS-</a:t>
            </a:r>
            <a:r>
              <a:rPr lang="en-US" sz="1400" b="0" dirty="0" err="1">
                <a:latin typeface="Verdana" panose="020B0604030504040204" pitchFamily="34" charset="0"/>
                <a:ea typeface="Verdana" panose="020B0604030504040204" pitchFamily="34" charset="0"/>
                <a:cs typeface="Verdana" panose="020B0604030504040204" pitchFamily="34" charset="0"/>
              </a:rPr>
              <a:t>PreK</a:t>
            </a:r>
            <a:r>
              <a:rPr lang="en-US" sz="1400" b="0" dirty="0">
                <a:latin typeface="Verdana" panose="020B0604030504040204" pitchFamily="34" charset="0"/>
                <a:ea typeface="Verdana" panose="020B0604030504040204" pitchFamily="34" charset="0"/>
                <a:cs typeface="Verdana" panose="020B0604030504040204" pitchFamily="34" charset="0"/>
              </a:rPr>
              <a:t>. </a:t>
            </a:r>
          </a:p>
          <a:p>
            <a:pPr marL="114300" indent="0" algn="just">
              <a:buNone/>
            </a:pPr>
            <a:endParaRPr lang="en-US" sz="1400" b="0" i="1" dirty="0"/>
          </a:p>
        </p:txBody>
      </p:sp>
    </p:spTree>
    <p:extLst>
      <p:ext uri="{BB962C8B-B14F-4D97-AF65-F5344CB8AC3E}">
        <p14:creationId xmlns:p14="http://schemas.microsoft.com/office/powerpoint/2010/main" val="1507000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lvl="0">
              <a:buSzPts val="4400"/>
            </a:pPr>
            <a:r>
              <a:rPr lang="en-US" sz="2400" dirty="0" smtClean="0">
                <a:solidFill>
                  <a:schemeClr val="tx1"/>
                </a:solidFill>
              </a:rPr>
              <a:t>Providing </a:t>
            </a:r>
            <a:r>
              <a:rPr lang="en-US" sz="2400" dirty="0">
                <a:solidFill>
                  <a:schemeClr val="tx1"/>
                </a:solidFill>
              </a:rPr>
              <a:t>a Quality </a:t>
            </a:r>
            <a:r>
              <a:rPr lang="en-US" sz="2400" dirty="0" smtClean="0">
                <a:solidFill>
                  <a:schemeClr val="tx1"/>
                </a:solidFill>
              </a:rPr>
              <a:t>Preschool </a:t>
            </a:r>
            <a:r>
              <a:rPr lang="en-US" sz="2400" dirty="0">
                <a:solidFill>
                  <a:schemeClr val="tx1"/>
                </a:solidFill>
              </a:rPr>
              <a:t>Education </a:t>
            </a:r>
            <a:br>
              <a:rPr lang="en-US" sz="2400" dirty="0">
                <a:solidFill>
                  <a:schemeClr val="tx1"/>
                </a:solidFill>
              </a:rPr>
            </a:br>
            <a:r>
              <a:rPr lang="en-US" sz="2400" i="1" dirty="0">
                <a:solidFill>
                  <a:schemeClr val="tx1"/>
                </a:solidFill>
              </a:rPr>
              <a:t>Integrated and Evidence-Based Curriculum</a:t>
            </a:r>
            <a:endParaRPr sz="2400" dirty="0"/>
          </a:p>
        </p:txBody>
      </p:sp>
      <p:sp>
        <p:nvSpPr>
          <p:cNvPr id="167" name="Google Shape;167;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114300" indent="0">
              <a:buNone/>
            </a:pPr>
            <a:r>
              <a:rPr lang="en-US" sz="1400" b="0" dirty="0">
                <a:latin typeface="Verdana" panose="020B0604030504040204" pitchFamily="34" charset="0"/>
                <a:ea typeface="Verdana" panose="020B0604030504040204" pitchFamily="34" charset="0"/>
                <a:cs typeface="Verdana" panose="020B0604030504040204" pitchFamily="34" charset="0"/>
              </a:rPr>
              <a:t>High-quality curriculum is essential for supporting child development and learning. </a:t>
            </a:r>
          </a:p>
          <a:p>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b="0" dirty="0">
                <a:latin typeface="Verdana" panose="020B0604030504040204" pitchFamily="34" charset="0"/>
                <a:ea typeface="Verdana" panose="020B0604030504040204" pitchFamily="34" charset="0"/>
                <a:cs typeface="Verdana" panose="020B0604030504040204" pitchFamily="34" charset="0"/>
              </a:rPr>
              <a:t>Starting in 2019-2020, all VPI Programs must be: </a:t>
            </a:r>
          </a:p>
          <a:p>
            <a:pPr marL="800100" lvl="1">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Using a vetted curriculum in all classrooms or </a:t>
            </a:r>
          </a:p>
          <a:p>
            <a:pPr marL="800100" lvl="1">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In the process of having their curricular materials reviewed or </a:t>
            </a:r>
          </a:p>
          <a:p>
            <a:pPr marL="800100" lvl="1">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Planning for using a vetted curriculum no later than the start of 2020-2021 school year. </a:t>
            </a:r>
          </a:p>
          <a:p>
            <a:pPr marL="114300" indent="0">
              <a:buNone/>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b="0" dirty="0">
                <a:latin typeface="Verdana" panose="020B0604030504040204" pitchFamily="34" charset="0"/>
                <a:ea typeface="Verdana" panose="020B0604030504040204" pitchFamily="34" charset="0"/>
                <a:cs typeface="Verdana" panose="020B0604030504040204" pitchFamily="34" charset="0"/>
              </a:rPr>
              <a:t>Vetted Curricula:</a:t>
            </a:r>
          </a:p>
          <a:p>
            <a:pPr marL="742950" lvl="1" indent="-285750">
              <a:buFont typeface="Arial" panose="020B0604020202020204" pitchFamily="34" charset="0"/>
              <a:buChar char="•"/>
            </a:pPr>
            <a:r>
              <a:rPr lang="en-US" sz="1400" b="0" dirty="0">
                <a:latin typeface="Verdana" panose="020B0604030504040204" pitchFamily="34" charset="0"/>
                <a:ea typeface="Verdana" panose="020B0604030504040204" pitchFamily="34" charset="0"/>
                <a:cs typeface="Verdana" panose="020B0604030504040204" pitchFamily="34" charset="0"/>
              </a:rPr>
              <a:t>As part of The VPI Plan, the VDOE worked with UVA to develop a process for vetting comprehensive curriculum. </a:t>
            </a:r>
          </a:p>
          <a:p>
            <a:pPr marL="742950" lvl="1" indent="-285750">
              <a:buFont typeface="Arial" panose="020B0604020202020204" pitchFamily="34" charset="0"/>
              <a:buChar char="•"/>
            </a:pPr>
            <a:r>
              <a:rPr lang="en-US" sz="1400" b="0" dirty="0">
                <a:latin typeface="Verdana" panose="020B0604030504040204" pitchFamily="34" charset="0"/>
                <a:ea typeface="Verdana" panose="020B0604030504040204" pitchFamily="34" charset="0"/>
                <a:cs typeface="Verdana" panose="020B0604030504040204" pitchFamily="34" charset="0"/>
              </a:rPr>
              <a:t>A list of the curricula that have been vetted as of April 2019, as well as those currently under review, can be found in the </a:t>
            </a:r>
            <a:r>
              <a:rPr lang="en-US" sz="1400" b="0" dirty="0">
                <a:latin typeface="Verdana" panose="020B0604030504040204" pitchFamily="34" charset="0"/>
                <a:ea typeface="Verdana" panose="020B0604030504040204" pitchFamily="34" charset="0"/>
                <a:cs typeface="Verdana" panose="020B0604030504040204" pitchFamily="34" charset="0"/>
                <a:hlinkClick r:id="rId3"/>
              </a:rPr>
              <a:t>2019-2020 VPI Guidelines</a:t>
            </a:r>
            <a:r>
              <a:rPr lang="en-US" sz="1400" b="0" dirty="0">
                <a:latin typeface="Verdana" panose="020B0604030504040204" pitchFamily="34" charset="0"/>
                <a:ea typeface="Verdana" panose="020B0604030504040204" pitchFamily="34" charset="0"/>
                <a:cs typeface="Verdana" panose="020B0604030504040204" pitchFamily="34" charset="0"/>
              </a:rPr>
              <a:t>. </a:t>
            </a:r>
          </a:p>
          <a:p>
            <a:pPr marL="742950" lvl="1" indent="-285750">
              <a:buFont typeface="Arial" panose="020B0604020202020204" pitchFamily="34" charset="0"/>
              <a:buChar char="•"/>
            </a:pPr>
            <a:r>
              <a:rPr lang="en-US" sz="1400" b="0" dirty="0">
                <a:latin typeface="Verdana" panose="020B0604030504040204" pitchFamily="34" charset="0"/>
                <a:ea typeface="Verdana" panose="020B0604030504040204" pitchFamily="34" charset="0"/>
                <a:cs typeface="Verdana" panose="020B0604030504040204" pitchFamily="34" charset="0"/>
              </a:rPr>
              <a:t>School divisions may contact Cheryl Strobel (</a:t>
            </a:r>
            <a:r>
              <a:rPr lang="en-US" sz="1400" b="0" u="sng" dirty="0">
                <a:latin typeface="Verdana" panose="020B0604030504040204" pitchFamily="34" charset="0"/>
                <a:ea typeface="Verdana" panose="020B0604030504040204" pitchFamily="34" charset="0"/>
                <a:cs typeface="Verdana" panose="020B0604030504040204" pitchFamily="34" charset="0"/>
                <a:hlinkClick r:id="rId4"/>
              </a:rPr>
              <a:t>Cheryl.Strobel@doe.virginia.gov</a:t>
            </a:r>
            <a:r>
              <a:rPr lang="en-US" sz="1400" b="0" dirty="0">
                <a:latin typeface="Verdana" panose="020B0604030504040204" pitchFamily="34" charset="0"/>
                <a:ea typeface="Verdana" panose="020B0604030504040204" pitchFamily="34" charset="0"/>
                <a:cs typeface="Verdana" panose="020B0604030504040204" pitchFamily="34" charset="0"/>
              </a:rPr>
              <a:t>) and request a vetting of a comprehensive curriculum.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0" algn="just">
              <a:buNone/>
            </a:pPr>
            <a:endParaRPr lang="en-US" sz="1400" b="0" i="1" dirty="0"/>
          </a:p>
        </p:txBody>
      </p:sp>
    </p:spTree>
    <p:extLst>
      <p:ext uri="{BB962C8B-B14F-4D97-AF65-F5344CB8AC3E}">
        <p14:creationId xmlns:p14="http://schemas.microsoft.com/office/powerpoint/2010/main" val="209621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lvl="0">
              <a:buSzPts val="4400"/>
            </a:pPr>
            <a:r>
              <a:rPr lang="en-US" sz="2400" dirty="0">
                <a:solidFill>
                  <a:schemeClr val="tx1"/>
                </a:solidFill>
              </a:rPr>
              <a:t>Providing a Quality Preschool  Education </a:t>
            </a:r>
            <a:br>
              <a:rPr lang="en-US" sz="2400" dirty="0">
                <a:solidFill>
                  <a:schemeClr val="tx1"/>
                </a:solidFill>
              </a:rPr>
            </a:br>
            <a:r>
              <a:rPr lang="en-US" sz="2400" i="1" dirty="0">
                <a:solidFill>
                  <a:schemeClr val="tx1"/>
                </a:solidFill>
              </a:rPr>
              <a:t>Assessing Teacher-Child </a:t>
            </a:r>
            <a:r>
              <a:rPr lang="en-US" sz="2400" i="1" dirty="0" smtClean="0">
                <a:solidFill>
                  <a:schemeClr val="tx1"/>
                </a:solidFill>
              </a:rPr>
              <a:t>Interactions</a:t>
            </a:r>
            <a:endParaRPr sz="2400" dirty="0"/>
          </a:p>
        </p:txBody>
      </p:sp>
      <p:sp>
        <p:nvSpPr>
          <p:cNvPr id="167" name="Google Shape;167;p24"/>
          <p:cNvSpPr txBox="1">
            <a:spLocks noGrp="1"/>
          </p:cNvSpPr>
          <p:nvPr>
            <p:ph type="body" idx="1"/>
          </p:nvPr>
        </p:nvSpPr>
        <p:spPr>
          <a:xfrm>
            <a:off x="457200" y="1371600"/>
            <a:ext cx="8229600" cy="5294376"/>
          </a:xfrm>
          <a:prstGeom prst="rect">
            <a:avLst/>
          </a:prstGeom>
          <a:noFill/>
          <a:ln>
            <a:noFill/>
          </a:ln>
        </p:spPr>
        <p:txBody>
          <a:bodyPr spcFirstLastPara="1" wrap="square" lIns="91425" tIns="45700" rIns="91425" bIns="45700" anchor="t" anchorCtr="0">
            <a:noAutofit/>
          </a:bodyPr>
          <a:lstStyle/>
          <a:p>
            <a:pPr marL="114300" indent="0">
              <a:buNone/>
            </a:pPr>
            <a:r>
              <a:rPr lang="en-US" sz="1400" b="0" i="1" dirty="0">
                <a:latin typeface="Verdana" panose="020B0604030504040204" pitchFamily="34" charset="0"/>
                <a:ea typeface="Verdana" panose="020B0604030504040204" pitchFamily="34" charset="0"/>
                <a:cs typeface="Verdana" panose="020B0604030504040204" pitchFamily="34" charset="0"/>
              </a:rPr>
              <a:t>CLASS</a:t>
            </a:r>
            <a:r>
              <a:rPr lang="en-US" sz="1400" b="0" i="1" baseline="30000" dirty="0">
                <a:latin typeface="Verdana" panose="020B0604030504040204" pitchFamily="34" charset="0"/>
                <a:ea typeface="Verdana" panose="020B0604030504040204" pitchFamily="34" charset="0"/>
                <a:cs typeface="Verdana" panose="020B0604030504040204" pitchFamily="34" charset="0"/>
              </a:rPr>
              <a:t>® </a:t>
            </a:r>
            <a:r>
              <a:rPr lang="en-US" sz="1400" b="0" dirty="0">
                <a:latin typeface="Verdana" panose="020B0604030504040204" pitchFamily="34" charset="0"/>
                <a:ea typeface="Verdana" panose="020B0604030504040204" pitchFamily="34" charset="0"/>
                <a:cs typeface="Verdana" panose="020B0604030504040204" pitchFamily="34" charset="0"/>
              </a:rPr>
              <a:t>observations provide essential feedback to teachers and site leaders about the quality of teacher child interactions in the classroom. </a:t>
            </a:r>
            <a:endParaRPr lang="en-US" sz="1400" b="0" i="1" baseline="300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b="0" dirty="0">
                <a:latin typeface="Verdana" panose="020B0604030504040204" pitchFamily="34" charset="0"/>
                <a:ea typeface="Verdana" panose="020B0604030504040204" pitchFamily="34" charset="0"/>
                <a:cs typeface="Verdana" panose="020B0604030504040204" pitchFamily="34" charset="0"/>
              </a:rPr>
              <a:t>There are multiple providers of </a:t>
            </a:r>
            <a:r>
              <a:rPr lang="en-US" sz="1400" b="0" i="1" dirty="0">
                <a:latin typeface="Verdana" panose="020B0604030504040204" pitchFamily="34" charset="0"/>
                <a:ea typeface="Verdana" panose="020B0604030504040204" pitchFamily="34" charset="0"/>
                <a:cs typeface="Verdana" panose="020B0604030504040204" pitchFamily="34" charset="0"/>
              </a:rPr>
              <a:t>CLASS</a:t>
            </a:r>
            <a:r>
              <a:rPr lang="en-US" sz="1400" b="0" i="1" baseline="30000" dirty="0">
                <a:latin typeface="Verdana" panose="020B0604030504040204" pitchFamily="34" charset="0"/>
                <a:ea typeface="Verdana" panose="020B0604030504040204" pitchFamily="34" charset="0"/>
                <a:cs typeface="Verdana" panose="020B0604030504040204" pitchFamily="34" charset="0"/>
              </a:rPr>
              <a:t>® </a:t>
            </a:r>
            <a:r>
              <a:rPr lang="en-US" sz="1400" b="0" dirty="0">
                <a:latin typeface="Verdana" panose="020B0604030504040204" pitchFamily="34" charset="0"/>
                <a:ea typeface="Verdana" panose="020B0604030504040204" pitchFamily="34" charset="0"/>
                <a:cs typeface="Verdana" panose="020B0604030504040204" pitchFamily="34" charset="0"/>
              </a:rPr>
              <a:t>observations in 2019-2020: </a:t>
            </a:r>
          </a:p>
          <a:p>
            <a:pPr marL="800100" lvl="1">
              <a:buFont typeface="Arial" panose="020B0604020202020204" pitchFamily="34" charset="0"/>
              <a:buChar char="•"/>
            </a:pPr>
            <a:r>
              <a:rPr lang="en-US" sz="1400" b="1" i="1" dirty="0">
                <a:latin typeface="Verdana" panose="020B0604030504040204" pitchFamily="34" charset="0"/>
                <a:ea typeface="Verdana" panose="020B0604030504040204" pitchFamily="34" charset="0"/>
                <a:cs typeface="Verdana" panose="020B0604030504040204" pitchFamily="34" charset="0"/>
              </a:rPr>
              <a:t>External Observations: </a:t>
            </a:r>
            <a:r>
              <a:rPr lang="en-US" sz="1400" dirty="0">
                <a:latin typeface="Verdana" panose="020B0604030504040204" pitchFamily="34" charset="0"/>
                <a:ea typeface="Verdana" panose="020B0604030504040204" pitchFamily="34" charset="0"/>
                <a:cs typeface="Verdana" panose="020B0604030504040204" pitchFamily="34" charset="0"/>
              </a:rPr>
              <a:t>All VPI classrooms will be observed once every two years by external observers. </a:t>
            </a:r>
          </a:p>
          <a:p>
            <a:pPr marL="1257300" lvl="2">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External observations will result in written feedback that should be shared with teachers. </a:t>
            </a:r>
          </a:p>
          <a:p>
            <a:pPr marL="1257300" lvl="2">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These observations are legislatively required along with the establishment of minimum performance thresholds, these are included in The VPI Plan. </a:t>
            </a:r>
          </a:p>
          <a:p>
            <a:pPr marL="800100" lvl="1">
              <a:buFont typeface="Arial" panose="020B0604020202020204" pitchFamily="34" charset="0"/>
              <a:buChar char="•"/>
            </a:pPr>
            <a:r>
              <a:rPr lang="en-US" sz="1400" b="1" i="1" dirty="0">
                <a:latin typeface="Verdana" panose="020B0604030504040204" pitchFamily="34" charset="0"/>
                <a:ea typeface="Verdana" panose="020B0604030504040204" pitchFamily="34" charset="0"/>
                <a:cs typeface="Verdana" panose="020B0604030504040204" pitchFamily="34" charset="0"/>
              </a:rPr>
              <a:t>Local Observations: </a:t>
            </a:r>
            <a:r>
              <a:rPr lang="en-US" sz="1400" dirty="0">
                <a:latin typeface="Verdana" panose="020B0604030504040204" pitchFamily="34" charset="0"/>
                <a:ea typeface="Verdana" panose="020B0604030504040204" pitchFamily="34" charset="0"/>
                <a:cs typeface="Verdana" panose="020B0604030504040204" pitchFamily="34" charset="0"/>
              </a:rPr>
              <a:t>VPI Programs are strongly encouraged to observe each pre-K classroom locally two times a year. </a:t>
            </a:r>
          </a:p>
          <a:p>
            <a:pPr marL="1257300" lvl="2">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Local observers must be trained to reliability on the </a:t>
            </a:r>
            <a:r>
              <a:rPr lang="en-US" sz="1400" i="1" dirty="0">
                <a:latin typeface="Verdana" panose="020B0604030504040204" pitchFamily="34" charset="0"/>
                <a:ea typeface="Verdana" panose="020B0604030504040204" pitchFamily="34" charset="0"/>
                <a:cs typeface="Verdana" panose="020B0604030504040204" pitchFamily="34" charset="0"/>
              </a:rPr>
              <a:t>CLASS</a:t>
            </a:r>
            <a:r>
              <a:rPr lang="en-US" sz="1400" i="1" baseline="30000" dirty="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 tool.</a:t>
            </a:r>
          </a:p>
          <a:p>
            <a:pPr marL="1257300" lvl="2">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Local observations provide an excellent opportunity for professional development and feedback for teachers. </a:t>
            </a:r>
          </a:p>
          <a:p>
            <a:pPr marL="1257300" lvl="2">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Divisions completing local observations should keep a record of observations completed to share with VDOE. </a:t>
            </a:r>
          </a:p>
          <a:p>
            <a:pPr lvl="2"/>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b="0" dirty="0">
                <a:latin typeface="Verdana" panose="020B0604030504040204" pitchFamily="34" charset="0"/>
                <a:ea typeface="Verdana" panose="020B0604030504040204" pitchFamily="34" charset="0"/>
                <a:cs typeface="Verdana" panose="020B0604030504040204" pitchFamily="34" charset="0"/>
              </a:rPr>
              <a:t>Information about the </a:t>
            </a:r>
            <a:r>
              <a:rPr lang="en-US" sz="1400" b="0" i="1" dirty="0">
                <a:latin typeface="Verdana" panose="020B0604030504040204" pitchFamily="34" charset="0"/>
                <a:ea typeface="Verdana" panose="020B0604030504040204" pitchFamily="34" charset="0"/>
                <a:cs typeface="Verdana" panose="020B0604030504040204" pitchFamily="34" charset="0"/>
              </a:rPr>
              <a:t>CLASS</a:t>
            </a:r>
            <a:r>
              <a:rPr lang="en-US" sz="1400" b="0" i="1" baseline="30000" dirty="0">
                <a:latin typeface="Verdana" panose="020B0604030504040204" pitchFamily="34" charset="0"/>
                <a:ea typeface="Verdana" panose="020B0604030504040204" pitchFamily="34" charset="0"/>
                <a:cs typeface="Verdana" panose="020B0604030504040204" pitchFamily="34" charset="0"/>
              </a:rPr>
              <a:t>®</a:t>
            </a:r>
            <a:r>
              <a:rPr lang="en-US" sz="1400" b="0" i="1" dirty="0">
                <a:latin typeface="Verdana" panose="020B0604030504040204" pitchFamily="34" charset="0"/>
                <a:ea typeface="Verdana" panose="020B0604030504040204" pitchFamily="34" charset="0"/>
                <a:cs typeface="Verdana" panose="020B0604030504040204" pitchFamily="34" charset="0"/>
              </a:rPr>
              <a:t> </a:t>
            </a:r>
            <a:r>
              <a:rPr lang="en-US" sz="1400" b="0" dirty="0">
                <a:latin typeface="Verdana" panose="020B0604030504040204" pitchFamily="34" charset="0"/>
                <a:ea typeface="Verdana" panose="020B0604030504040204" pitchFamily="34" charset="0"/>
                <a:cs typeface="Verdana" panose="020B0604030504040204" pitchFamily="34" charset="0"/>
              </a:rPr>
              <a:t>observations being completed across program types in Virginia can be found in the </a:t>
            </a:r>
            <a:r>
              <a:rPr lang="en-US" sz="1400" b="0" u="sng" dirty="0">
                <a:latin typeface="Verdana" panose="020B0604030504040204" pitchFamily="34" charset="0"/>
                <a:ea typeface="Verdana" panose="020B0604030504040204" pitchFamily="34" charset="0"/>
                <a:cs typeface="Verdana" panose="020B0604030504040204" pitchFamily="34" charset="0"/>
                <a:hlinkClick r:id="rId3"/>
              </a:rPr>
              <a:t>Field Guide </a:t>
            </a:r>
            <a:r>
              <a:rPr lang="en-US" sz="1400" b="0" i="1" u="sng" dirty="0">
                <a:latin typeface="Verdana" panose="020B0604030504040204" pitchFamily="34" charset="0"/>
                <a:ea typeface="Verdana" panose="020B0604030504040204" pitchFamily="34" charset="0"/>
                <a:cs typeface="Verdana" panose="020B0604030504040204" pitchFamily="34" charset="0"/>
                <a:hlinkClick r:id="rId3"/>
              </a:rPr>
              <a:t>on CLASS </a:t>
            </a:r>
            <a:r>
              <a:rPr lang="en-US" sz="1400" b="0" u="sng" dirty="0">
                <a:latin typeface="Verdana" panose="020B0604030504040204" pitchFamily="34" charset="0"/>
                <a:ea typeface="Verdana" panose="020B0604030504040204" pitchFamily="34" charset="0"/>
                <a:cs typeface="Verdana" panose="020B0604030504040204" pitchFamily="34" charset="0"/>
                <a:hlinkClick r:id="rId3"/>
              </a:rPr>
              <a:t>Observations in 2019-2020.</a:t>
            </a: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lgn="just">
              <a:buNone/>
            </a:pPr>
            <a:endParaRPr lang="en-US" sz="1400" b="0" i="1" dirty="0"/>
          </a:p>
        </p:txBody>
      </p:sp>
    </p:spTree>
    <p:extLst>
      <p:ext uri="{BB962C8B-B14F-4D97-AF65-F5344CB8AC3E}">
        <p14:creationId xmlns:p14="http://schemas.microsoft.com/office/powerpoint/2010/main" val="4128082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192024"/>
            <a:ext cx="8229600" cy="1444752"/>
          </a:xfrm>
          <a:prstGeom prst="rect">
            <a:avLst/>
          </a:prstGeom>
          <a:noFill/>
          <a:ln>
            <a:noFill/>
          </a:ln>
        </p:spPr>
        <p:txBody>
          <a:bodyPr spcFirstLastPara="1" wrap="square" lIns="91425" tIns="45700" rIns="91425" bIns="45700" anchor="ctr" anchorCtr="0">
            <a:noAutofit/>
          </a:bodyPr>
          <a:lstStyle/>
          <a:p>
            <a:pPr lvl="0">
              <a:buSzPts val="4400"/>
            </a:pPr>
            <a:r>
              <a:rPr lang="en-US" sz="2400" dirty="0" smtClean="0">
                <a:solidFill>
                  <a:schemeClr val="tx1"/>
                </a:solidFill>
              </a:rPr>
              <a:t/>
            </a:r>
            <a:br>
              <a:rPr lang="en-US" sz="2400" dirty="0" smtClean="0">
                <a:solidFill>
                  <a:schemeClr val="tx1"/>
                </a:solidFill>
              </a:rPr>
            </a:br>
            <a:r>
              <a:rPr lang="en-US" sz="2400" dirty="0" smtClean="0">
                <a:solidFill>
                  <a:schemeClr val="tx1"/>
                </a:solidFill>
              </a:rPr>
              <a:t>Providing </a:t>
            </a:r>
            <a:r>
              <a:rPr lang="en-US" sz="2400" dirty="0">
                <a:solidFill>
                  <a:schemeClr val="tx1"/>
                </a:solidFill>
              </a:rPr>
              <a:t>a Quality Preschool  Education </a:t>
            </a:r>
            <a:br>
              <a:rPr lang="en-US" sz="2400" dirty="0">
                <a:solidFill>
                  <a:schemeClr val="tx1"/>
                </a:solidFill>
              </a:rPr>
            </a:br>
            <a:r>
              <a:rPr lang="en-US" sz="2400" i="1" dirty="0">
                <a:solidFill>
                  <a:schemeClr val="tx1"/>
                </a:solidFill>
              </a:rPr>
              <a:t>Providing Individualized Professional Development</a:t>
            </a:r>
            <a:endParaRPr sz="2400" dirty="0"/>
          </a:p>
        </p:txBody>
      </p:sp>
      <p:sp>
        <p:nvSpPr>
          <p:cNvPr id="167" name="Google Shape;167;p24"/>
          <p:cNvSpPr txBox="1">
            <a:spLocks noGrp="1"/>
          </p:cNvSpPr>
          <p:nvPr>
            <p:ph type="body" idx="1"/>
          </p:nvPr>
        </p:nvSpPr>
        <p:spPr>
          <a:xfrm>
            <a:off x="420624" y="1801368"/>
            <a:ext cx="8229600" cy="4800600"/>
          </a:xfrm>
          <a:prstGeom prst="rect">
            <a:avLst/>
          </a:prstGeom>
          <a:noFill/>
          <a:ln>
            <a:noFill/>
          </a:ln>
        </p:spPr>
        <p:txBody>
          <a:bodyPr spcFirstLastPara="1" wrap="square" lIns="91425" tIns="45700" rIns="91425" bIns="45700" anchor="t" anchorCtr="0">
            <a:noAutofit/>
          </a:bodyPr>
          <a:lstStyle/>
          <a:p>
            <a:pPr marL="114300" indent="0">
              <a:buNone/>
            </a:pPr>
            <a:r>
              <a:rPr lang="en-US" sz="1400" b="0" dirty="0">
                <a:latin typeface="Verdana" panose="020B0604030504040204" pitchFamily="34" charset="0"/>
                <a:ea typeface="Verdana" panose="020B0604030504040204" pitchFamily="34" charset="0"/>
                <a:cs typeface="Verdana" panose="020B0604030504040204" pitchFamily="34" charset="0"/>
              </a:rPr>
              <a:t>Professional development for VPI teachers should be individualized and based on classroom data reflecting the key instructional elements of the classroom.</a:t>
            </a:r>
          </a:p>
          <a:p>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b="0" dirty="0">
                <a:latin typeface="Verdana" panose="020B0604030504040204" pitchFamily="34" charset="0"/>
                <a:ea typeface="Verdana" panose="020B0604030504040204" pitchFamily="34" charset="0"/>
                <a:cs typeface="Verdana" panose="020B0604030504040204" pitchFamily="34" charset="0"/>
              </a:rPr>
              <a:t>VPI teachers and instructional assistants must attend 15 clock hours per year of professional development that supports their ability to promote kindergarten readiness. </a:t>
            </a:r>
          </a:p>
          <a:p>
            <a:endParaRPr lang="en-US" sz="1400" b="0" dirty="0" smtClean="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b="0" dirty="0" smtClean="0">
                <a:latin typeface="Verdana" panose="020B0604030504040204" pitchFamily="34" charset="0"/>
                <a:ea typeface="Verdana" panose="020B0604030504040204" pitchFamily="34" charset="0"/>
                <a:cs typeface="Verdana" panose="020B0604030504040204" pitchFamily="34" charset="0"/>
              </a:rPr>
              <a:t>Professional </a:t>
            </a:r>
            <a:r>
              <a:rPr lang="en-US" sz="1400" b="0" dirty="0">
                <a:latin typeface="Verdana" panose="020B0604030504040204" pitchFamily="34" charset="0"/>
                <a:ea typeface="Verdana" panose="020B0604030504040204" pitchFamily="34" charset="0"/>
                <a:cs typeface="Verdana" panose="020B0604030504040204" pitchFamily="34" charset="0"/>
              </a:rPr>
              <a:t>development for VPI teachers should: </a:t>
            </a:r>
            <a:endParaRPr lang="en-US" sz="1400" b="0" dirty="0" smtClean="0">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US" sz="1400" b="0" dirty="0" smtClean="0">
              <a:latin typeface="Verdana" panose="020B0604030504040204" pitchFamily="34" charset="0"/>
              <a:ea typeface="Verdana" panose="020B0604030504040204" pitchFamily="34" charset="0"/>
              <a:cs typeface="Verdana" panose="020B0604030504040204" pitchFamily="34" charset="0"/>
            </a:endParaRPr>
          </a:p>
          <a:p>
            <a:pPr marL="342900">
              <a:buFont typeface="+mj-lt"/>
              <a:buAutoNum type="arabicPeriod"/>
            </a:pPr>
            <a:r>
              <a:rPr lang="en-US" sz="1400" b="0" dirty="0" smtClean="0">
                <a:latin typeface="Verdana" panose="020B0604030504040204" pitchFamily="34" charset="0"/>
                <a:ea typeface="Verdana" panose="020B0604030504040204" pitchFamily="34" charset="0"/>
                <a:cs typeface="Verdana" panose="020B0604030504040204" pitchFamily="34" charset="0"/>
              </a:rPr>
              <a:t>Be </a:t>
            </a:r>
            <a:r>
              <a:rPr lang="en-US" sz="1400" b="0" dirty="0">
                <a:latin typeface="Verdana" panose="020B0604030504040204" pitchFamily="34" charset="0"/>
                <a:ea typeface="Verdana" panose="020B0604030504040204" pitchFamily="34" charset="0"/>
                <a:cs typeface="Verdana" panose="020B0604030504040204" pitchFamily="34" charset="0"/>
              </a:rPr>
              <a:t>individualized based on the classroom data (e.g. </a:t>
            </a:r>
            <a:r>
              <a:rPr lang="en-US" sz="1400" b="0" i="1" dirty="0">
                <a:latin typeface="Verdana" panose="020B0604030504040204" pitchFamily="34" charset="0"/>
                <a:ea typeface="Verdana" panose="020B0604030504040204" pitchFamily="34" charset="0"/>
                <a:cs typeface="Verdana" panose="020B0604030504040204" pitchFamily="34" charset="0"/>
              </a:rPr>
              <a:t>CLASS</a:t>
            </a:r>
            <a:r>
              <a:rPr lang="en-US" sz="1400" b="0" i="1" baseline="30000" dirty="0">
                <a:latin typeface="Verdana" panose="020B0604030504040204" pitchFamily="34" charset="0"/>
                <a:ea typeface="Verdana" panose="020B0604030504040204" pitchFamily="34" charset="0"/>
                <a:cs typeface="Verdana" panose="020B0604030504040204" pitchFamily="34" charset="0"/>
              </a:rPr>
              <a:t>®</a:t>
            </a:r>
            <a:r>
              <a:rPr lang="en-US" sz="1400" b="0" i="1" dirty="0">
                <a:latin typeface="Verdana" panose="020B0604030504040204" pitchFamily="34" charset="0"/>
                <a:ea typeface="Verdana" panose="020B0604030504040204" pitchFamily="34" charset="0"/>
                <a:cs typeface="Verdana" panose="020B0604030504040204" pitchFamily="34" charset="0"/>
              </a:rPr>
              <a:t> </a:t>
            </a:r>
            <a:r>
              <a:rPr lang="en-US" sz="1400" b="0" dirty="0">
                <a:latin typeface="Verdana" panose="020B0604030504040204" pitchFamily="34" charset="0"/>
                <a:ea typeface="Verdana" panose="020B0604030504040204" pitchFamily="34" charset="0"/>
                <a:cs typeface="Verdana" panose="020B0604030504040204" pitchFamily="34" charset="0"/>
              </a:rPr>
              <a:t>scores or children’s assessment data).</a:t>
            </a:r>
          </a:p>
          <a:p>
            <a:pPr marL="342900" lvl="0">
              <a:buFont typeface="+mj-lt"/>
              <a:buAutoNum type="arabicPeriod"/>
            </a:pPr>
            <a:r>
              <a:rPr lang="en-US" sz="1400" b="0" dirty="0">
                <a:latin typeface="Verdana" panose="020B0604030504040204" pitchFamily="34" charset="0"/>
                <a:ea typeface="Verdana" panose="020B0604030504040204" pitchFamily="34" charset="0"/>
                <a:cs typeface="Verdana" panose="020B0604030504040204" pitchFamily="34" charset="0"/>
              </a:rPr>
              <a:t>Focus on: 1) curriculum and assessment, 2) assessment, 3) teacher-child interactions, and 4) supporting students with individualized needs.</a:t>
            </a:r>
          </a:p>
          <a:p>
            <a:pPr marL="342900" lvl="0">
              <a:buFont typeface="+mj-lt"/>
              <a:buAutoNum type="arabicPeriod"/>
            </a:pPr>
            <a:r>
              <a:rPr lang="en-US" sz="1400" b="0" dirty="0">
                <a:latin typeface="Verdana" panose="020B0604030504040204" pitchFamily="34" charset="0"/>
                <a:ea typeface="Verdana" panose="020B0604030504040204" pitchFamily="34" charset="0"/>
                <a:cs typeface="Verdana" panose="020B0604030504040204" pitchFamily="34" charset="0"/>
              </a:rPr>
              <a:t>Be delivered with fidelity with the necessary leadership and organizational support.</a:t>
            </a:r>
          </a:p>
          <a:p>
            <a:pPr marL="342900" lvl="0">
              <a:buFont typeface="+mj-lt"/>
              <a:buAutoNum type="arabicPeriod"/>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lvl="0" indent="0">
              <a:buNone/>
            </a:pPr>
            <a:r>
              <a:rPr lang="en-US" sz="1400" b="0" dirty="0">
                <a:latin typeface="Verdana" panose="020B0604030504040204" pitchFamily="34" charset="0"/>
                <a:ea typeface="Verdana" panose="020B0604030504040204" pitchFamily="34" charset="0"/>
                <a:cs typeface="Verdana" panose="020B0604030504040204" pitchFamily="34" charset="0"/>
              </a:rPr>
              <a:t>Additional guidance on planning and providing high-quality professional development for teachers will be shared later this year through the </a:t>
            </a:r>
            <a:r>
              <a:rPr lang="en-US" sz="1400" b="0" i="1" dirty="0">
                <a:latin typeface="Verdana" panose="020B0604030504040204" pitchFamily="34" charset="0"/>
                <a:ea typeface="Verdana" panose="020B0604030504040204" pitchFamily="34" charset="0"/>
                <a:cs typeface="Verdana" panose="020B0604030504040204" pitchFamily="34" charset="0"/>
              </a:rPr>
              <a:t>Virginia Early Childhood Professional Development Guide. </a:t>
            </a: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lgn="just">
              <a:buNone/>
            </a:pPr>
            <a:endParaRPr lang="en-US" sz="1400" b="0" i="1" dirty="0"/>
          </a:p>
        </p:txBody>
      </p:sp>
    </p:spTree>
    <p:extLst>
      <p:ext uri="{BB962C8B-B14F-4D97-AF65-F5344CB8AC3E}">
        <p14:creationId xmlns:p14="http://schemas.microsoft.com/office/powerpoint/2010/main" val="3341961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874202"/>
          </a:xfrm>
          <a:prstGeom prst="rect">
            <a:avLst/>
          </a:prstGeom>
          <a:noFill/>
          <a:ln>
            <a:noFill/>
          </a:ln>
        </p:spPr>
        <p:txBody>
          <a:bodyPr spcFirstLastPara="1" wrap="square" lIns="91425" tIns="45700" rIns="91425" bIns="45700" anchor="ctr" anchorCtr="0">
            <a:noAutofit/>
          </a:bodyPr>
          <a:lstStyle/>
          <a:p>
            <a:pPr lvl="0">
              <a:buSzPts val="4400"/>
            </a:pP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Section </a:t>
            </a:r>
            <a:r>
              <a:rPr lang="en-US" sz="2400" dirty="0">
                <a:solidFill>
                  <a:schemeClr val="tx1"/>
                </a:solidFill>
              </a:rPr>
              <a:t>2</a:t>
            </a:r>
            <a:br>
              <a:rPr lang="en-US" sz="2400" dirty="0">
                <a:solidFill>
                  <a:schemeClr val="tx1"/>
                </a:solidFill>
              </a:rPr>
            </a:br>
            <a:r>
              <a:rPr lang="en-US" sz="2400" dirty="0">
                <a:solidFill>
                  <a:schemeClr val="tx1"/>
                </a:solidFill>
              </a:rPr>
              <a:t>Working with the Community to Provide Health Services and Facilitate Comprehensive Services </a:t>
            </a:r>
            <a:r>
              <a:rPr lang="en-US" sz="2400" dirty="0" smtClean="0">
                <a:solidFill>
                  <a:schemeClr val="tx1"/>
                </a:solidFill>
              </a:rPr>
              <a:t> </a:t>
            </a:r>
            <a:r>
              <a:rPr lang="en-US" sz="2400" dirty="0"/>
              <a:t/>
            </a:r>
            <a:br>
              <a:rPr lang="en-US" sz="2400" dirty="0"/>
            </a:br>
            <a:r>
              <a:rPr lang="en-US" sz="2400" dirty="0"/>
              <a:t>  </a:t>
            </a:r>
            <a:endParaRPr sz="2400" dirty="0"/>
          </a:p>
        </p:txBody>
      </p:sp>
      <p:sp>
        <p:nvSpPr>
          <p:cNvPr id="167" name="Google Shape;167;p24"/>
          <p:cNvSpPr txBox="1">
            <a:spLocks noGrp="1"/>
          </p:cNvSpPr>
          <p:nvPr>
            <p:ph type="body" idx="1"/>
          </p:nvPr>
        </p:nvSpPr>
        <p:spPr>
          <a:xfrm>
            <a:off x="457200" y="2240280"/>
            <a:ext cx="8229600" cy="3885883"/>
          </a:xfrm>
          <a:prstGeom prst="rect">
            <a:avLst/>
          </a:prstGeom>
          <a:noFill/>
          <a:ln>
            <a:noFill/>
          </a:ln>
        </p:spPr>
        <p:txBody>
          <a:bodyPr spcFirstLastPara="1" wrap="square" lIns="91425" tIns="45700" rIns="91425" bIns="45700" anchor="t" anchorCtr="0">
            <a:noAutofit/>
          </a:bodyPr>
          <a:lstStyle/>
          <a:p>
            <a:pPr marL="114300" indent="0">
              <a:buNone/>
            </a:pPr>
            <a:r>
              <a:rPr lang="en-US" sz="1400" b="0" dirty="0">
                <a:latin typeface="Verdana" panose="020B0604030504040204" pitchFamily="34" charset="0"/>
                <a:ea typeface="Verdana" panose="020B0604030504040204" pitchFamily="34" charset="0"/>
                <a:cs typeface="Verdana" panose="020B0604030504040204" pitchFamily="34" charset="0"/>
              </a:rPr>
              <a:t>VPI serves as many children’s first entry into the school system. It is critical to provide effective health and comprehensive services. </a:t>
            </a:r>
          </a:p>
          <a:p>
            <a:pPr marL="114300" indent="0">
              <a:buNone/>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u="sng" dirty="0">
                <a:latin typeface="Verdana" panose="020B0604030504040204" pitchFamily="34" charset="0"/>
                <a:ea typeface="Verdana" panose="020B0604030504040204" pitchFamily="34" charset="0"/>
                <a:cs typeface="Verdana" panose="020B0604030504040204" pitchFamily="34" charset="0"/>
              </a:rPr>
              <a:t>Key Features of Section </a:t>
            </a:r>
            <a:r>
              <a:rPr lang="en-US" sz="1400" u="sng" dirty="0" smtClean="0">
                <a:latin typeface="Verdana" panose="020B0604030504040204" pitchFamily="34" charset="0"/>
                <a:ea typeface="Verdana" panose="020B0604030504040204" pitchFamily="34" charset="0"/>
                <a:cs typeface="Verdana" panose="020B0604030504040204" pitchFamily="34" charset="0"/>
              </a:rPr>
              <a:t>2</a:t>
            </a:r>
            <a:endParaRPr lang="en-US" sz="1400" u="sng" dirty="0">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US" sz="1400" u="sng"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Description of health services and facilitation of comprehensive services provided in close consultation with families. </a:t>
            </a:r>
          </a:p>
          <a:p>
            <a:endParaRPr lang="en-US" sz="14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Description of local VPI Steering Committee that meets regularly and includes representatives from all early childhood partners in the community. Encouraged to meet at least quarterly.</a:t>
            </a:r>
          </a:p>
          <a:p>
            <a:pPr marL="114300" indent="0" algn="just">
              <a:buNone/>
            </a:pPr>
            <a:endParaRPr lang="en-US" sz="1400" b="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65527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718754"/>
          </a:xfrm>
          <a:prstGeom prst="rect">
            <a:avLst/>
          </a:prstGeom>
          <a:noFill/>
          <a:ln>
            <a:noFill/>
          </a:ln>
        </p:spPr>
        <p:txBody>
          <a:bodyPr spcFirstLastPara="1" wrap="square" lIns="91425" tIns="45700" rIns="91425" bIns="45700" anchor="ctr" anchorCtr="0">
            <a:noAutofit/>
          </a:bodyPr>
          <a:lstStyle/>
          <a:p>
            <a:pPr lvl="0">
              <a:buSzPts val="4400"/>
            </a:pPr>
            <a:r>
              <a:rPr lang="en-US" sz="2400" dirty="0" smtClean="0">
                <a:solidFill>
                  <a:schemeClr val="tx1"/>
                </a:solidFill>
              </a:rPr>
              <a:t/>
            </a:r>
            <a:br>
              <a:rPr lang="en-US" sz="2400" dirty="0" smtClean="0">
                <a:solidFill>
                  <a:schemeClr val="tx1"/>
                </a:solidFill>
              </a:rPr>
            </a:br>
            <a:r>
              <a:rPr lang="en-US" sz="2400" dirty="0" smtClean="0">
                <a:solidFill>
                  <a:schemeClr val="tx1"/>
                </a:solidFill>
              </a:rPr>
              <a:t>Section 3</a:t>
            </a:r>
            <a:r>
              <a:rPr lang="en-US" sz="2400" dirty="0">
                <a:solidFill>
                  <a:schemeClr val="tx1"/>
                </a:solidFill>
              </a:rPr>
              <a:t/>
            </a:r>
            <a:br>
              <a:rPr lang="en-US" sz="2400" dirty="0">
                <a:solidFill>
                  <a:schemeClr val="tx1"/>
                </a:solidFill>
              </a:rPr>
            </a:br>
            <a:r>
              <a:rPr lang="en-US" sz="2400" dirty="0" smtClean="0">
                <a:solidFill>
                  <a:schemeClr val="tx1"/>
                </a:solidFill>
              </a:rPr>
              <a:t>Family Engagement  </a:t>
            </a:r>
            <a:r>
              <a:rPr lang="en-US" sz="2400" dirty="0"/>
              <a:t/>
            </a:r>
            <a:br>
              <a:rPr lang="en-US" sz="2400" dirty="0"/>
            </a:br>
            <a:r>
              <a:rPr lang="en-US" sz="2400" dirty="0"/>
              <a:t>  </a:t>
            </a:r>
            <a:endParaRPr sz="2400" dirty="0"/>
          </a:p>
        </p:txBody>
      </p:sp>
      <p:sp>
        <p:nvSpPr>
          <p:cNvPr id="167" name="Google Shape;167;p24"/>
          <p:cNvSpPr txBox="1">
            <a:spLocks noGrp="1"/>
          </p:cNvSpPr>
          <p:nvPr>
            <p:ph type="body" idx="1"/>
          </p:nvPr>
        </p:nvSpPr>
        <p:spPr>
          <a:xfrm>
            <a:off x="457200" y="1748574"/>
            <a:ext cx="8229600" cy="3885883"/>
          </a:xfrm>
          <a:prstGeom prst="rect">
            <a:avLst/>
          </a:prstGeom>
          <a:noFill/>
          <a:ln>
            <a:noFill/>
          </a:ln>
        </p:spPr>
        <p:txBody>
          <a:bodyPr spcFirstLastPara="1" wrap="square" lIns="91425" tIns="45700" rIns="91425" bIns="45700" anchor="t" anchorCtr="0">
            <a:noAutofit/>
          </a:bodyPr>
          <a:lstStyle/>
          <a:p>
            <a:pPr marL="114300" indent="0">
              <a:buNone/>
            </a:pPr>
            <a:r>
              <a:rPr lang="en-US" sz="1400" b="0" dirty="0">
                <a:latin typeface="Verdana" panose="020B0604030504040204" pitchFamily="34" charset="0"/>
                <a:ea typeface="Verdana" panose="020B0604030504040204" pitchFamily="34" charset="0"/>
                <a:cs typeface="Verdana" panose="020B0604030504040204" pitchFamily="34" charset="0"/>
              </a:rPr>
              <a:t>Family engagement is an essential component of VPI Programs. VPI Programs must have a plan for intentional family engagement that continues throughout the school year. </a:t>
            </a:r>
          </a:p>
          <a:p>
            <a:pPr marL="114300" indent="0">
              <a:buNone/>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u="sng" dirty="0">
                <a:latin typeface="Verdana" panose="020B0604030504040204" pitchFamily="34" charset="0"/>
                <a:ea typeface="Verdana" panose="020B0604030504040204" pitchFamily="34" charset="0"/>
                <a:cs typeface="Verdana" panose="020B0604030504040204" pitchFamily="34" charset="0"/>
              </a:rPr>
              <a:t>Key Features of Section </a:t>
            </a:r>
            <a:r>
              <a:rPr lang="en-US" sz="1400" u="sng" dirty="0" smtClean="0">
                <a:latin typeface="Verdana" panose="020B0604030504040204" pitchFamily="34" charset="0"/>
                <a:ea typeface="Verdana" panose="020B0604030504040204" pitchFamily="34" charset="0"/>
                <a:cs typeface="Verdana" panose="020B0604030504040204" pitchFamily="34" charset="0"/>
              </a:rPr>
              <a:t>3</a:t>
            </a:r>
            <a:endParaRPr lang="en-US" sz="1400" u="sng" dirty="0">
              <a:latin typeface="Verdana" panose="020B0604030504040204" pitchFamily="34" charset="0"/>
              <a:ea typeface="Verdana" panose="020B0604030504040204" pitchFamily="34" charset="0"/>
              <a:cs typeface="Verdana" panose="020B0604030504040204" pitchFamily="34" charset="0"/>
            </a:endParaRPr>
          </a:p>
          <a:p>
            <a:endParaRPr lang="en-US" sz="1400" b="0" u="sng"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Explanation of intentional plan for family engagement, including minimum expectations and strategies.</a:t>
            </a:r>
          </a:p>
          <a:p>
            <a:endParaRPr lang="en-US" sz="14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Description of meaningful transition strategies that result in a successful kindergarten experience.</a:t>
            </a:r>
          </a:p>
          <a:p>
            <a:pPr indent="-457200">
              <a:buFont typeface="+mj-lt"/>
              <a:buAutoNum type="arabicPeriod"/>
            </a:pPr>
            <a:endParaRPr lang="en-US" sz="1400" dirty="0">
              <a:latin typeface="Arial" panose="020B0604020202020204" pitchFamily="34" charset="0"/>
              <a:cs typeface="Arial" panose="020B0604020202020204" pitchFamily="34" charset="0"/>
            </a:endParaRPr>
          </a:p>
          <a:p>
            <a:pPr marL="114300" indent="0" algn="just">
              <a:buNone/>
            </a:pPr>
            <a:endParaRPr lang="en-US" sz="1400" b="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56754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718754"/>
          </a:xfrm>
          <a:prstGeom prst="rect">
            <a:avLst/>
          </a:prstGeom>
          <a:noFill/>
          <a:ln>
            <a:noFill/>
          </a:ln>
        </p:spPr>
        <p:txBody>
          <a:bodyPr spcFirstLastPara="1" wrap="square" lIns="91425" tIns="45700" rIns="91425" bIns="45700" anchor="ctr" anchorCtr="0">
            <a:noAutofit/>
          </a:bodyPr>
          <a:lstStyle/>
          <a:p>
            <a:pPr lvl="0">
              <a:buSzPts val="4400"/>
            </a:pPr>
            <a:r>
              <a:rPr lang="en-US" sz="2400" dirty="0" smtClean="0">
                <a:solidFill>
                  <a:schemeClr val="tx1"/>
                </a:solidFill>
              </a:rPr>
              <a:t/>
            </a:r>
            <a:br>
              <a:rPr lang="en-US" sz="2400" dirty="0" smtClean="0">
                <a:solidFill>
                  <a:schemeClr val="tx1"/>
                </a:solidFill>
              </a:rPr>
            </a:br>
            <a:r>
              <a:rPr lang="en-US" sz="2400" dirty="0" smtClean="0">
                <a:solidFill>
                  <a:schemeClr val="tx1"/>
                </a:solidFill>
              </a:rPr>
              <a:t>Family </a:t>
            </a:r>
            <a:r>
              <a:rPr lang="en-US" sz="2400" dirty="0">
                <a:solidFill>
                  <a:schemeClr val="tx1"/>
                </a:solidFill>
              </a:rPr>
              <a:t>Engagement </a:t>
            </a:r>
            <a:br>
              <a:rPr lang="en-US" sz="2400" dirty="0">
                <a:solidFill>
                  <a:schemeClr val="tx1"/>
                </a:solidFill>
              </a:rPr>
            </a:br>
            <a:r>
              <a:rPr lang="en-US" sz="2400" i="1" dirty="0">
                <a:solidFill>
                  <a:schemeClr val="tx1"/>
                </a:solidFill>
              </a:rPr>
              <a:t>Family Engagement Plan and Transition to Kindergarten </a:t>
            </a:r>
            <a:r>
              <a:rPr lang="en-US" sz="2400" dirty="0" smtClean="0">
                <a:solidFill>
                  <a:schemeClr val="tx1"/>
                </a:solidFill>
              </a:rPr>
              <a:t>  </a:t>
            </a:r>
            <a:r>
              <a:rPr lang="en-US" sz="2400" dirty="0"/>
              <a:t/>
            </a:r>
            <a:br>
              <a:rPr lang="en-US" sz="2400" dirty="0"/>
            </a:br>
            <a:r>
              <a:rPr lang="en-US" sz="2400" dirty="0"/>
              <a:t>  </a:t>
            </a:r>
            <a:endParaRPr sz="2400" dirty="0"/>
          </a:p>
        </p:txBody>
      </p:sp>
      <p:sp>
        <p:nvSpPr>
          <p:cNvPr id="167" name="Google Shape;167;p24"/>
          <p:cNvSpPr txBox="1">
            <a:spLocks noGrp="1"/>
          </p:cNvSpPr>
          <p:nvPr>
            <p:ph type="body" idx="1"/>
          </p:nvPr>
        </p:nvSpPr>
        <p:spPr>
          <a:xfrm>
            <a:off x="457200" y="1691640"/>
            <a:ext cx="8284464" cy="4910328"/>
          </a:xfrm>
          <a:prstGeom prst="rect">
            <a:avLst/>
          </a:prstGeom>
          <a:noFill/>
          <a:ln>
            <a:noFill/>
          </a:ln>
        </p:spPr>
        <p:txBody>
          <a:bodyPr spcFirstLastPara="1" wrap="square" lIns="91425" tIns="45700" rIns="91425" bIns="45700" anchor="t" anchorCtr="0">
            <a:noAutofit/>
          </a:bodyPr>
          <a:lstStyle/>
          <a:p>
            <a:pPr marL="114300" indent="0">
              <a:buNone/>
            </a:pPr>
            <a:r>
              <a:rPr lang="en-US" sz="1400" b="0" dirty="0">
                <a:latin typeface="Verdana" panose="020B0604030504040204" pitchFamily="34" charset="0"/>
                <a:ea typeface="Verdana" panose="020B0604030504040204" pitchFamily="34" charset="0"/>
                <a:cs typeface="Verdana" panose="020B0604030504040204" pitchFamily="34" charset="0"/>
              </a:rPr>
              <a:t>A plan for family engagement should include building relationships between school personnel and family members early in the year, maintaining communication in the months following, and conclude with clear communication regarding a plan for transition to kindergarten. </a:t>
            </a:r>
          </a:p>
          <a:p>
            <a:pPr marL="114300" indent="0">
              <a:buNone/>
            </a:pPr>
            <a:endParaRPr lang="en-US" sz="1400" i="1" dirty="0">
              <a:latin typeface="Arial" panose="020B0604020202020204" pitchFamily="34" charset="0"/>
              <a:cs typeface="Arial" panose="020B0604020202020204" pitchFamily="34" charset="0"/>
            </a:endParaRPr>
          </a:p>
          <a:p>
            <a:pPr marL="114300" indent="0">
              <a:buNone/>
            </a:pPr>
            <a:r>
              <a:rPr lang="en-US" sz="1400" i="1" dirty="0">
                <a:latin typeface="Verdana" panose="020B0604030504040204" pitchFamily="34" charset="0"/>
                <a:ea typeface="Verdana" panose="020B0604030504040204" pitchFamily="34" charset="0"/>
                <a:cs typeface="Verdana" panose="020B0604030504040204" pitchFamily="34" charset="0"/>
              </a:rPr>
              <a:t>Family Engagement: </a:t>
            </a:r>
            <a:r>
              <a:rPr lang="en-US" sz="1400" b="0" i="1" dirty="0">
                <a:latin typeface="Verdana" panose="020B0604030504040204" pitchFamily="34" charset="0"/>
                <a:ea typeface="Verdana" panose="020B0604030504040204" pitchFamily="34" charset="0"/>
                <a:cs typeface="Verdana" panose="020B0604030504040204" pitchFamily="34" charset="0"/>
              </a:rPr>
              <a:t>Each VPI program should have a plan for meaningful family engagement in the areas of:</a:t>
            </a:r>
          </a:p>
          <a:p>
            <a:pPr marL="342900">
              <a:buAutoNum type="arabicParenR"/>
            </a:pPr>
            <a:r>
              <a:rPr lang="en-US" sz="1400" b="0" dirty="0">
                <a:latin typeface="Verdana" panose="020B0604030504040204" pitchFamily="34" charset="0"/>
                <a:ea typeface="Verdana" panose="020B0604030504040204" pitchFamily="34" charset="0"/>
                <a:cs typeface="Verdana" panose="020B0604030504040204" pitchFamily="34" charset="0"/>
              </a:rPr>
              <a:t>building a community of respect that considers the various cultural, racial, and linguistic backgrounds of parents and caregivers, </a:t>
            </a:r>
          </a:p>
          <a:p>
            <a:pPr marL="342900">
              <a:buAutoNum type="arabicParenR"/>
            </a:pPr>
            <a:r>
              <a:rPr lang="en-US" sz="1400" b="0" dirty="0">
                <a:latin typeface="Verdana" panose="020B0604030504040204" pitchFamily="34" charset="0"/>
                <a:ea typeface="Verdana" panose="020B0604030504040204" pitchFamily="34" charset="0"/>
                <a:cs typeface="Verdana" panose="020B0604030504040204" pitchFamily="34" charset="0"/>
              </a:rPr>
              <a:t>promoting parenting skills and coaching parents as their children’s first teacher, and </a:t>
            </a:r>
          </a:p>
          <a:p>
            <a:pPr marL="342900">
              <a:buAutoNum type="arabicParenR"/>
            </a:pPr>
            <a:r>
              <a:rPr lang="en-US" sz="1400" b="0" dirty="0">
                <a:latin typeface="Verdana" panose="020B0604030504040204" pitchFamily="34" charset="0"/>
                <a:ea typeface="Verdana" panose="020B0604030504040204" pitchFamily="34" charset="0"/>
                <a:cs typeface="Verdana" panose="020B0604030504040204" pitchFamily="34" charset="0"/>
              </a:rPr>
              <a:t>listening to parents feedback and building partnerships with them</a:t>
            </a:r>
            <a:r>
              <a:rPr lang="en-US" sz="1400" b="0"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b="0" dirty="0" smtClean="0">
                <a:latin typeface="Verdana" panose="020B0604030504040204" pitchFamily="34" charset="0"/>
                <a:ea typeface="Verdana" panose="020B0604030504040204" pitchFamily="34" charset="0"/>
                <a:cs typeface="Verdana" panose="020B0604030504040204" pitchFamily="34" charset="0"/>
              </a:rPr>
              <a:t>At </a:t>
            </a:r>
            <a:r>
              <a:rPr lang="en-US" sz="1400" b="0" dirty="0">
                <a:latin typeface="Verdana" panose="020B0604030504040204" pitchFamily="34" charset="0"/>
                <a:ea typeface="Verdana" panose="020B0604030504040204" pitchFamily="34" charset="0"/>
                <a:cs typeface="Verdana" panose="020B0604030504040204" pitchFamily="34" charset="0"/>
              </a:rPr>
              <a:t>minimum, VPI programs should schedule parent-teacher conferences at least twice a year. Additional strategies for ongoing communication should be practiced throughout the year. </a:t>
            </a:r>
          </a:p>
          <a:p>
            <a:pPr marL="114300" indent="0">
              <a:buNone/>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i="1" dirty="0">
                <a:latin typeface="Verdana" panose="020B0604030504040204" pitchFamily="34" charset="0"/>
                <a:ea typeface="Verdana" panose="020B0604030504040204" pitchFamily="34" charset="0"/>
                <a:cs typeface="Verdana" panose="020B0604030504040204" pitchFamily="34" charset="0"/>
              </a:rPr>
              <a:t>Transition to Kindergarten: </a:t>
            </a:r>
            <a:r>
              <a:rPr lang="en-US" sz="1400" b="0" dirty="0">
                <a:latin typeface="Verdana" panose="020B0604030504040204" pitchFamily="34" charset="0"/>
                <a:ea typeface="Verdana" panose="020B0604030504040204" pitchFamily="34" charset="0"/>
                <a:cs typeface="Verdana" panose="020B0604030504040204" pitchFamily="34" charset="0"/>
              </a:rPr>
              <a:t>Transition to kindergarten is most successful when planned in advance. Schools should include meetings between Kindergarten and </a:t>
            </a:r>
            <a:r>
              <a:rPr lang="en-US" sz="1400" b="0" dirty="0" err="1">
                <a:latin typeface="Verdana" panose="020B0604030504040204" pitchFamily="34" charset="0"/>
                <a:ea typeface="Verdana" panose="020B0604030504040204" pitchFamily="34" charset="0"/>
                <a:cs typeface="Verdana" panose="020B0604030504040204" pitchFamily="34" charset="0"/>
              </a:rPr>
              <a:t>PreK</a:t>
            </a:r>
            <a:r>
              <a:rPr lang="en-US" sz="1400" b="0" dirty="0">
                <a:latin typeface="Verdana" panose="020B0604030504040204" pitchFamily="34" charset="0"/>
                <a:ea typeface="Verdana" panose="020B0604030504040204" pitchFamily="34" charset="0"/>
                <a:cs typeface="Verdana" panose="020B0604030504040204" pitchFamily="34" charset="0"/>
              </a:rPr>
              <a:t> teachers, coordinating meetings with and providing resources for families, and possible field trips to visit kindergarten classrooms for students and families. </a:t>
            </a:r>
          </a:p>
          <a:p>
            <a:pPr marL="0" indent="0">
              <a:buNone/>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834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718754"/>
          </a:xfrm>
          <a:prstGeom prst="rect">
            <a:avLst/>
          </a:prstGeom>
          <a:noFill/>
          <a:ln>
            <a:noFill/>
          </a:ln>
        </p:spPr>
        <p:txBody>
          <a:bodyPr spcFirstLastPara="1" wrap="square" lIns="91425" tIns="45700" rIns="91425" bIns="45700" anchor="ctr" anchorCtr="0">
            <a:noAutofit/>
          </a:bodyPr>
          <a:lstStyle/>
          <a:p>
            <a:pPr lvl="0">
              <a:buSzPts val="4400"/>
            </a:pP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Section 4</a:t>
            </a:r>
            <a:r>
              <a:rPr lang="en-US" sz="2400" dirty="0">
                <a:solidFill>
                  <a:schemeClr val="tx1"/>
                </a:solidFill>
              </a:rPr>
              <a:t/>
            </a:r>
            <a:br>
              <a:rPr lang="en-US" sz="2400" dirty="0">
                <a:solidFill>
                  <a:schemeClr val="tx1"/>
                </a:solidFill>
              </a:rPr>
            </a:br>
            <a:r>
              <a:rPr lang="en-US" sz="2400" dirty="0" smtClean="0">
                <a:solidFill>
                  <a:schemeClr val="tx1"/>
                </a:solidFill>
              </a:rPr>
              <a:t>Equity for all Leaners  </a:t>
            </a:r>
            <a:r>
              <a:rPr lang="en-US" sz="2400" dirty="0"/>
              <a:t/>
            </a:r>
            <a:br>
              <a:rPr lang="en-US" sz="2400" dirty="0"/>
            </a:br>
            <a:r>
              <a:rPr lang="en-US" sz="2400" dirty="0"/>
              <a:t>  </a:t>
            </a:r>
            <a:endParaRPr sz="2400" dirty="0"/>
          </a:p>
        </p:txBody>
      </p:sp>
      <p:sp>
        <p:nvSpPr>
          <p:cNvPr id="167" name="Google Shape;167;p24"/>
          <p:cNvSpPr txBox="1">
            <a:spLocks noGrp="1"/>
          </p:cNvSpPr>
          <p:nvPr>
            <p:ph type="body" idx="1"/>
          </p:nvPr>
        </p:nvSpPr>
        <p:spPr>
          <a:xfrm>
            <a:off x="457200" y="1742192"/>
            <a:ext cx="8229600" cy="4151059"/>
          </a:xfrm>
          <a:prstGeom prst="rect">
            <a:avLst/>
          </a:prstGeom>
          <a:noFill/>
          <a:ln>
            <a:noFill/>
          </a:ln>
        </p:spPr>
        <p:txBody>
          <a:bodyPr spcFirstLastPara="1" wrap="square" lIns="91425" tIns="45700" rIns="91425" bIns="45700" anchor="t" anchorCtr="0">
            <a:noAutofit/>
          </a:bodyPr>
          <a:lstStyle/>
          <a:p>
            <a:pPr marL="114300" indent="0">
              <a:buNone/>
            </a:pPr>
            <a:r>
              <a:rPr lang="en-US" sz="1400" b="0" dirty="0">
                <a:latin typeface="Verdana" panose="020B0604030504040204" pitchFamily="34" charset="0"/>
                <a:ea typeface="Verdana" panose="020B0604030504040204" pitchFamily="34" charset="0"/>
                <a:cs typeface="Verdana" panose="020B0604030504040204" pitchFamily="34" charset="0"/>
              </a:rPr>
              <a:t>All children must be provided the same high-quality learning experience regardless of background, home cultures, language, or abilities and skills. VPI programs must focus on equity by ensuring practices and policies that encourage inclusion and advancement of all children who qualify for the </a:t>
            </a:r>
            <a:r>
              <a:rPr lang="en-US" sz="1400" b="0" dirty="0" smtClean="0">
                <a:latin typeface="Verdana" panose="020B0604030504040204" pitchFamily="34" charset="0"/>
                <a:ea typeface="Verdana" panose="020B0604030504040204" pitchFamily="34" charset="0"/>
                <a:cs typeface="Verdana" panose="020B0604030504040204" pitchFamily="34" charset="0"/>
              </a:rPr>
              <a:t>program.</a:t>
            </a:r>
          </a:p>
          <a:p>
            <a:pPr marL="114300" indent="0">
              <a:buNone/>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u="sng" dirty="0" smtClean="0">
                <a:latin typeface="Verdana" panose="020B0604030504040204" pitchFamily="34" charset="0"/>
                <a:ea typeface="Verdana" panose="020B0604030504040204" pitchFamily="34" charset="0"/>
                <a:cs typeface="Verdana" panose="020B0604030504040204" pitchFamily="34" charset="0"/>
              </a:rPr>
              <a:t>Key </a:t>
            </a:r>
            <a:r>
              <a:rPr lang="en-US" sz="1400" u="sng" dirty="0">
                <a:latin typeface="Verdana" panose="020B0604030504040204" pitchFamily="34" charset="0"/>
                <a:ea typeface="Verdana" panose="020B0604030504040204" pitchFamily="34" charset="0"/>
                <a:cs typeface="Verdana" panose="020B0604030504040204" pitchFamily="34" charset="0"/>
              </a:rPr>
              <a:t>Features of Section </a:t>
            </a:r>
            <a:r>
              <a:rPr lang="en-US" sz="1400" u="sng" dirty="0" smtClean="0">
                <a:latin typeface="Verdana" panose="020B0604030504040204" pitchFamily="34" charset="0"/>
                <a:ea typeface="Verdana" panose="020B0604030504040204" pitchFamily="34" charset="0"/>
                <a:cs typeface="Verdana" panose="020B0604030504040204" pitchFamily="34" charset="0"/>
              </a:rPr>
              <a:t>4</a:t>
            </a:r>
            <a:endParaRPr lang="en-US" sz="1400" u="sng" dirty="0">
              <a:latin typeface="Verdana" panose="020B0604030504040204" pitchFamily="34" charset="0"/>
              <a:ea typeface="Verdana" panose="020B0604030504040204" pitchFamily="34" charset="0"/>
              <a:cs typeface="Verdana" panose="020B0604030504040204" pitchFamily="34" charset="0"/>
            </a:endParaRPr>
          </a:p>
          <a:p>
            <a:endParaRPr lang="en-US" sz="1400" b="0" u="sng"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Description of how to include students with disabilities.</a:t>
            </a: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Description of how to support Dual Language Learners.</a:t>
            </a: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Description of how to provide services to preschoolers experiencing homelessness.</a:t>
            </a: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Description of </a:t>
            </a:r>
            <a:r>
              <a:rPr lang="en-US" sz="1400" b="0" i="1" dirty="0">
                <a:latin typeface="Verdana" panose="020B0604030504040204" pitchFamily="34" charset="0"/>
                <a:ea typeface="Verdana" panose="020B0604030504040204" pitchFamily="34" charset="0"/>
                <a:cs typeface="Verdana" panose="020B0604030504040204" pitchFamily="34" charset="0"/>
              </a:rPr>
              <a:t>Virginia’s Guidelines for the Prevention of Suspension and Expulsion of Young Children: Supporting Children with Challenging Behaviors in Early Childhood Settings</a:t>
            </a:r>
            <a:r>
              <a:rPr lang="en-US" sz="1400" b="0" dirty="0">
                <a:latin typeface="Verdana" panose="020B0604030504040204" pitchFamily="34" charset="0"/>
                <a:ea typeface="Verdana" panose="020B0604030504040204" pitchFamily="34" charset="0"/>
                <a:cs typeface="Verdana" panose="020B0604030504040204" pitchFamily="34" charset="0"/>
              </a:rPr>
              <a:t>.</a:t>
            </a:r>
          </a:p>
          <a:p>
            <a:pPr indent="-457200">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a:p>
            <a:pPr marL="114300" indent="0" algn="just">
              <a:buNone/>
            </a:pPr>
            <a:endParaRPr lang="en-US" sz="1400" b="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78904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sz="3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Objective and Agenda</a:t>
            </a:r>
            <a:endParaRPr sz="36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27" name="Google Shape;127;p18"/>
          <p:cNvSpPr txBox="1">
            <a:spLocks noGrp="1"/>
          </p:cNvSpPr>
          <p:nvPr>
            <p:ph type="body" idx="1"/>
          </p:nvPr>
        </p:nvSpPr>
        <p:spPr>
          <a:xfrm>
            <a:off x="457200" y="1581857"/>
            <a:ext cx="8364828" cy="3718775"/>
          </a:xfrm>
          <a:prstGeom prst="rect">
            <a:avLst/>
          </a:prstGeom>
          <a:noFill/>
          <a:ln>
            <a:noFill/>
          </a:ln>
        </p:spPr>
        <p:txBody>
          <a:bodyPr spcFirstLastPara="1" wrap="square" lIns="91425" tIns="45700" rIns="91425" bIns="45700" anchor="t" anchorCtr="0">
            <a:noAutofit/>
          </a:bodyPr>
          <a:lstStyle/>
          <a:p>
            <a:pPr marL="76200" lvl="0" indent="0" algn="l" rtl="0">
              <a:spcBef>
                <a:spcPts val="0"/>
              </a:spcBef>
              <a:spcAft>
                <a:spcPts val="0"/>
              </a:spcAft>
              <a:buSzPts val="2400"/>
              <a:buNone/>
            </a:pPr>
            <a:r>
              <a:rPr lang="en-US" sz="1800" dirty="0" smtClean="0">
                <a:latin typeface="Verdana" panose="020B0604030504040204" pitchFamily="34" charset="0"/>
                <a:ea typeface="Verdana" panose="020B0604030504040204" pitchFamily="34" charset="0"/>
                <a:cs typeface="Verdana" panose="020B0604030504040204" pitchFamily="34" charset="0"/>
              </a:rPr>
              <a:t>Objective: </a:t>
            </a:r>
          </a:p>
          <a:p>
            <a:pPr marL="419100" lvl="0" algn="l" rtl="0">
              <a:spcBef>
                <a:spcPts val="0"/>
              </a:spcBef>
              <a:spcAft>
                <a:spcPts val="0"/>
              </a:spcAft>
              <a:buSzPts val="2400"/>
              <a:buFont typeface="Arial" panose="020B0604020202020204" pitchFamily="34" charset="0"/>
              <a:buChar char="•"/>
            </a:pPr>
            <a:r>
              <a:rPr lang="en-US" sz="1800" b="0" dirty="0" smtClean="0">
                <a:latin typeface="Verdana" panose="020B0604030504040204" pitchFamily="34" charset="0"/>
                <a:ea typeface="Verdana" panose="020B0604030504040204" pitchFamily="34" charset="0"/>
                <a:cs typeface="Verdana" panose="020B0604030504040204" pitchFamily="34" charset="0"/>
              </a:rPr>
              <a:t>Participants will gain a deeper understanding of the revised 2019-2020 </a:t>
            </a:r>
            <a:r>
              <a:rPr lang="en-US" sz="1800" b="0" smtClean="0">
                <a:latin typeface="Verdana" panose="020B0604030504040204" pitchFamily="34" charset="0"/>
                <a:ea typeface="Verdana" panose="020B0604030504040204" pitchFamily="34" charset="0"/>
                <a:cs typeface="Verdana" panose="020B0604030504040204" pitchFamily="34" charset="0"/>
              </a:rPr>
              <a:t>VPI Guidelines.</a:t>
            </a:r>
            <a:endParaRPr lang="en-US" sz="1800" b="0" dirty="0" smtClean="0">
              <a:latin typeface="Verdana" panose="020B0604030504040204" pitchFamily="34" charset="0"/>
              <a:ea typeface="Verdana" panose="020B0604030504040204" pitchFamily="34" charset="0"/>
              <a:cs typeface="Verdana" panose="020B0604030504040204" pitchFamily="34" charset="0"/>
            </a:endParaRPr>
          </a:p>
          <a:p>
            <a:pPr marL="76200" lvl="0" indent="0" algn="l" rtl="0">
              <a:spcBef>
                <a:spcPts val="0"/>
              </a:spcBef>
              <a:spcAft>
                <a:spcPts val="0"/>
              </a:spcAft>
              <a:buSzPts val="2400"/>
              <a:buNone/>
            </a:pPr>
            <a:endParaRPr lang="en-US" sz="1800" b="0" dirty="0" smtClean="0">
              <a:latin typeface="Verdana" panose="020B0604030504040204" pitchFamily="34" charset="0"/>
              <a:ea typeface="Verdana" panose="020B0604030504040204" pitchFamily="34" charset="0"/>
              <a:cs typeface="Verdana" panose="020B0604030504040204" pitchFamily="34" charset="0"/>
            </a:endParaRPr>
          </a:p>
          <a:p>
            <a:pPr marL="533400" lvl="0" indent="-457200" algn="l" rtl="0">
              <a:spcBef>
                <a:spcPts val="0"/>
              </a:spcBef>
              <a:spcAft>
                <a:spcPts val="0"/>
              </a:spcAft>
              <a:buSzPts val="2400"/>
              <a:buFont typeface="+mj-lt"/>
              <a:buAutoNum type="arabicPeriod"/>
            </a:pPr>
            <a:endParaRPr lang="en-US" sz="1800" b="0" dirty="0">
              <a:latin typeface="Verdana" panose="020B0604030504040204" pitchFamily="34" charset="0"/>
              <a:ea typeface="Verdana" panose="020B0604030504040204" pitchFamily="34" charset="0"/>
              <a:cs typeface="Verdana" panose="020B0604030504040204" pitchFamily="34" charset="0"/>
            </a:endParaRPr>
          </a:p>
          <a:p>
            <a:pPr marL="76200" lvl="0" indent="0" algn="l" rtl="0">
              <a:spcBef>
                <a:spcPts val="0"/>
              </a:spcBef>
              <a:spcAft>
                <a:spcPts val="0"/>
              </a:spcAft>
              <a:buSzPts val="2400"/>
              <a:buNone/>
            </a:pPr>
            <a:r>
              <a:rPr lang="en-US" sz="1800" dirty="0" smtClean="0">
                <a:latin typeface="Verdana" panose="020B0604030504040204" pitchFamily="34" charset="0"/>
                <a:ea typeface="Verdana" panose="020B0604030504040204" pitchFamily="34" charset="0"/>
                <a:cs typeface="Verdana" panose="020B0604030504040204" pitchFamily="34" charset="0"/>
              </a:rPr>
              <a:t>Agenda: </a:t>
            </a:r>
          </a:p>
          <a:p>
            <a:pPr marL="876300" lvl="1">
              <a:spcBef>
                <a:spcPts val="0"/>
              </a:spcBef>
              <a:buSzPct val="90000"/>
              <a:buFont typeface="+mj-lt"/>
              <a:buAutoNum type="arabicPeriod"/>
            </a:pPr>
            <a:r>
              <a:rPr lang="en-US" sz="1800" b="0" dirty="0" smtClean="0">
                <a:latin typeface="Verdana" panose="020B0604030504040204" pitchFamily="34" charset="0"/>
                <a:ea typeface="Verdana" panose="020B0604030504040204" pitchFamily="34" charset="0"/>
                <a:cs typeface="Verdana" panose="020B0604030504040204" pitchFamily="34" charset="0"/>
              </a:rPr>
              <a:t>Vision and Background</a:t>
            </a:r>
            <a:endParaRPr sz="1800" b="0" dirty="0" smtClean="0">
              <a:latin typeface="Verdana" panose="020B0604030504040204" pitchFamily="34" charset="0"/>
              <a:ea typeface="Verdana" panose="020B0604030504040204" pitchFamily="34" charset="0"/>
              <a:cs typeface="Verdana" panose="020B0604030504040204" pitchFamily="34" charset="0"/>
            </a:endParaRPr>
          </a:p>
          <a:p>
            <a:pPr marL="876300" lvl="1">
              <a:spcBef>
                <a:spcPts val="640"/>
              </a:spcBef>
              <a:buSzPct val="90000"/>
              <a:buFont typeface="+mj-lt"/>
              <a:buAutoNum type="arabicPeriod"/>
            </a:pPr>
            <a:r>
              <a:rPr lang="en-US" sz="1800" b="0" dirty="0" smtClean="0">
                <a:latin typeface="Verdana" panose="020B0604030504040204" pitchFamily="34" charset="0"/>
                <a:ea typeface="Verdana" panose="020B0604030504040204" pitchFamily="34" charset="0"/>
                <a:cs typeface="Verdana" panose="020B0604030504040204" pitchFamily="34" charset="0"/>
              </a:rPr>
              <a:t>VPI Guidelines Purpose, Overview and Summary of Revisions</a:t>
            </a:r>
            <a:endParaRPr sz="1800" b="0" dirty="0" smtClean="0">
              <a:latin typeface="Verdana" panose="020B0604030504040204" pitchFamily="34" charset="0"/>
              <a:ea typeface="Verdana" panose="020B0604030504040204" pitchFamily="34" charset="0"/>
              <a:cs typeface="Verdana" panose="020B0604030504040204" pitchFamily="34" charset="0"/>
            </a:endParaRPr>
          </a:p>
          <a:p>
            <a:pPr marL="876300" lvl="1">
              <a:spcBef>
                <a:spcPts val="640"/>
              </a:spcBef>
              <a:buSzPct val="90000"/>
              <a:buFont typeface="+mj-lt"/>
              <a:buAutoNum type="arabicPeriod"/>
            </a:pPr>
            <a:r>
              <a:rPr lang="en-US" sz="1800" b="0" dirty="0" smtClean="0">
                <a:latin typeface="Verdana" panose="020B0604030504040204" pitchFamily="34" charset="0"/>
                <a:ea typeface="Verdana" panose="020B0604030504040204" pitchFamily="34" charset="0"/>
                <a:cs typeface="Verdana" panose="020B0604030504040204" pitchFamily="34" charset="0"/>
              </a:rPr>
              <a:t>On the Horizon</a:t>
            </a:r>
          </a:p>
          <a:p>
            <a:pPr marL="876300" lvl="1">
              <a:spcBef>
                <a:spcPts val="640"/>
              </a:spcBef>
              <a:buSzPct val="90000"/>
              <a:buFont typeface="+mj-lt"/>
              <a:buAutoNum type="arabicPeriod"/>
            </a:pPr>
            <a:r>
              <a:rPr lang="en-US" sz="1800" b="0" dirty="0" smtClean="0">
                <a:latin typeface="Verdana" panose="020B0604030504040204" pitchFamily="34" charset="0"/>
                <a:ea typeface="Verdana" panose="020B0604030504040204" pitchFamily="34" charset="0"/>
                <a:cs typeface="Verdana" panose="020B0604030504040204" pitchFamily="34" charset="0"/>
              </a:rPr>
              <a:t>Questions</a:t>
            </a:r>
            <a:endParaRPr sz="1800" b="0" dirty="0">
              <a:latin typeface="Verdana" panose="020B0604030504040204" pitchFamily="34" charset="0"/>
              <a:ea typeface="Verdana" panose="020B0604030504040204" pitchFamily="34" charset="0"/>
              <a:cs typeface="Verdana" panose="020B0604030504040204" pitchFamily="34" charset="0"/>
            </a:endParaRPr>
          </a:p>
          <a:p>
            <a:pPr marL="342900" lvl="0" indent="-139700" algn="l" rtl="0">
              <a:spcBef>
                <a:spcPts val="640"/>
              </a:spcBef>
              <a:spcAft>
                <a:spcPts val="0"/>
              </a:spcAft>
              <a:buClr>
                <a:schemeClr val="dk1"/>
              </a:buClr>
              <a:buSzPts val="3200"/>
              <a:buNone/>
            </a:pPr>
            <a:endParaRP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490154"/>
          </a:xfrm>
          <a:prstGeom prst="rect">
            <a:avLst/>
          </a:prstGeom>
          <a:noFill/>
          <a:ln>
            <a:noFill/>
          </a:ln>
        </p:spPr>
        <p:txBody>
          <a:bodyPr spcFirstLastPara="1" wrap="square" lIns="91425" tIns="45700" rIns="91425" bIns="45700" anchor="ctr" anchorCtr="0">
            <a:noAutofit/>
          </a:bodyPr>
          <a:lstStyle/>
          <a:p>
            <a:pPr lvl="0">
              <a:buSzPts val="4400"/>
            </a:pPr>
            <a:r>
              <a:rPr lang="en-US" sz="2400" dirty="0" smtClean="0">
                <a:solidFill>
                  <a:schemeClr val="tx1"/>
                </a:solidFill>
              </a:rPr>
              <a:t/>
            </a:r>
            <a:br>
              <a:rPr lang="en-US" sz="2400" dirty="0" smtClean="0">
                <a:solidFill>
                  <a:schemeClr val="tx1"/>
                </a:solidFill>
              </a:rPr>
            </a:br>
            <a:r>
              <a:rPr lang="en-US" sz="2400" dirty="0" smtClean="0">
                <a:solidFill>
                  <a:schemeClr val="tx1"/>
                </a:solidFill>
              </a:rPr>
              <a:t>Equity for all Learners</a:t>
            </a:r>
            <a:br>
              <a:rPr lang="en-US" sz="2400" dirty="0" smtClean="0">
                <a:solidFill>
                  <a:schemeClr val="tx1"/>
                </a:solidFill>
              </a:rPr>
            </a:br>
            <a:r>
              <a:rPr lang="en-US" sz="2400" dirty="0" smtClean="0">
                <a:solidFill>
                  <a:schemeClr val="tx1"/>
                </a:solidFill>
              </a:rPr>
              <a:t>Providing High Quality Early Learning for All Students</a:t>
            </a:r>
            <a:r>
              <a:rPr lang="en-US" sz="2400" i="1" dirty="0" smtClean="0">
                <a:solidFill>
                  <a:schemeClr val="tx1"/>
                </a:solidFill>
              </a:rPr>
              <a:t> </a:t>
            </a:r>
            <a:r>
              <a:rPr lang="en-US" sz="2400" dirty="0" smtClean="0">
                <a:solidFill>
                  <a:schemeClr val="tx1"/>
                </a:solidFill>
              </a:rPr>
              <a:t>  </a:t>
            </a:r>
            <a:r>
              <a:rPr lang="en-US" sz="2400" dirty="0"/>
              <a:t/>
            </a:r>
            <a:br>
              <a:rPr lang="en-US" sz="2400" dirty="0"/>
            </a:br>
            <a:r>
              <a:rPr lang="en-US" sz="2400" dirty="0"/>
              <a:t>  </a:t>
            </a:r>
            <a:endParaRPr sz="2400" dirty="0"/>
          </a:p>
        </p:txBody>
      </p:sp>
      <p:sp>
        <p:nvSpPr>
          <p:cNvPr id="167" name="Google Shape;167;p24"/>
          <p:cNvSpPr txBox="1">
            <a:spLocks noGrp="1"/>
          </p:cNvSpPr>
          <p:nvPr>
            <p:ph type="body" idx="1"/>
          </p:nvPr>
        </p:nvSpPr>
        <p:spPr>
          <a:xfrm>
            <a:off x="155448" y="1636776"/>
            <a:ext cx="8787384" cy="5093208"/>
          </a:xfrm>
          <a:prstGeom prst="rect">
            <a:avLst/>
          </a:prstGeom>
          <a:noFill/>
          <a:ln>
            <a:noFill/>
          </a:ln>
        </p:spPr>
        <p:txBody>
          <a:bodyPr spcFirstLastPara="1" wrap="square" lIns="91425" tIns="45700" rIns="91425" bIns="45700" anchor="t" anchorCtr="0">
            <a:noAutofit/>
          </a:bodyPr>
          <a:lstStyle/>
          <a:p>
            <a:pPr marL="114300" indent="0">
              <a:buNone/>
            </a:pPr>
            <a:r>
              <a:rPr lang="en-US" sz="1400" b="0" dirty="0" smtClean="0">
                <a:latin typeface="Verdana" panose="020B0604030504040204" pitchFamily="34" charset="0"/>
                <a:ea typeface="Verdana" panose="020B0604030504040204" pitchFamily="34" charset="0"/>
                <a:cs typeface="Verdana" panose="020B0604030504040204" pitchFamily="34" charset="0"/>
              </a:rPr>
              <a:t>VPI </a:t>
            </a:r>
            <a:r>
              <a:rPr lang="en-US" sz="1400" b="0" dirty="0">
                <a:latin typeface="Verdana" panose="020B0604030504040204" pitchFamily="34" charset="0"/>
                <a:ea typeface="Verdana" panose="020B0604030504040204" pitchFamily="34" charset="0"/>
                <a:cs typeface="Verdana" panose="020B0604030504040204" pitchFamily="34" charset="0"/>
              </a:rPr>
              <a:t>Programs must understand the specific requirements, expectations, and best practices for serving all pre-K students. </a:t>
            </a:r>
          </a:p>
          <a:p>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i="1" dirty="0">
                <a:latin typeface="Verdana" panose="020B0604030504040204" pitchFamily="34" charset="0"/>
                <a:ea typeface="Verdana" panose="020B0604030504040204" pitchFamily="34" charset="0"/>
                <a:cs typeface="Verdana" panose="020B0604030504040204" pitchFamily="34" charset="0"/>
              </a:rPr>
              <a:t>Supporting Inclusion of Students with Disabilities</a:t>
            </a:r>
            <a:r>
              <a:rPr lang="en-US" sz="1400" b="0" i="1" dirty="0">
                <a:latin typeface="Verdana" panose="020B0604030504040204" pitchFamily="34" charset="0"/>
                <a:ea typeface="Verdana" panose="020B0604030504040204" pitchFamily="34" charset="0"/>
                <a:cs typeface="Verdana" panose="020B0604030504040204" pitchFamily="34" charset="0"/>
              </a:rPr>
              <a:t>: </a:t>
            </a:r>
            <a:r>
              <a:rPr lang="en-US" sz="1400" b="0" dirty="0">
                <a:latin typeface="Verdana" panose="020B0604030504040204" pitchFamily="34" charset="0"/>
                <a:ea typeface="Verdana" panose="020B0604030504040204" pitchFamily="34" charset="0"/>
                <a:cs typeface="Verdana" panose="020B0604030504040204" pitchFamily="34" charset="0"/>
              </a:rPr>
              <a:t>Children with disabilities should be included in VPI classrooms along with their peers without disabilities. Additional information can be found in the </a:t>
            </a:r>
            <a:r>
              <a:rPr lang="en-US" sz="1400" b="0" u="sng" dirty="0">
                <a:solidFill>
                  <a:schemeClr val="accent6"/>
                </a:solidFill>
                <a:latin typeface="Verdana" panose="020B0604030504040204" pitchFamily="34" charset="0"/>
                <a:ea typeface="Verdana" panose="020B0604030504040204" pitchFamily="34" charset="0"/>
                <a:cs typeface="Verdana" panose="020B0604030504040204" pitchFamily="34" charset="0"/>
                <a:hlinkClick r:id="rId3"/>
              </a:rPr>
              <a:t>Virginia Early Childhood Inclusion Guidance Document</a:t>
            </a:r>
            <a:r>
              <a:rPr lang="en-US" sz="1400" b="0" u="sng" dirty="0">
                <a:latin typeface="Verdana" panose="020B0604030504040204" pitchFamily="34" charset="0"/>
                <a:ea typeface="Verdana" panose="020B0604030504040204" pitchFamily="34" charset="0"/>
                <a:cs typeface="Verdana" panose="020B0604030504040204" pitchFamily="34" charset="0"/>
              </a:rPr>
              <a:t>. </a:t>
            </a:r>
            <a:endParaRPr lang="en-US" sz="1400" b="0" dirty="0">
              <a:latin typeface="Verdana" panose="020B0604030504040204" pitchFamily="34" charset="0"/>
              <a:ea typeface="Verdana" panose="020B0604030504040204" pitchFamily="34" charset="0"/>
              <a:cs typeface="Verdana" panose="020B0604030504040204" pitchFamily="34" charset="0"/>
            </a:endParaRPr>
          </a:p>
          <a:p>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i="1" dirty="0">
                <a:latin typeface="Verdana" panose="020B0604030504040204" pitchFamily="34" charset="0"/>
                <a:ea typeface="Verdana" panose="020B0604030504040204" pitchFamily="34" charset="0"/>
                <a:cs typeface="Verdana" panose="020B0604030504040204" pitchFamily="34" charset="0"/>
              </a:rPr>
              <a:t>Support for Dual Language Learners:</a:t>
            </a:r>
            <a:r>
              <a:rPr lang="en-US" sz="1400" b="0" i="1" dirty="0">
                <a:latin typeface="Verdana" panose="020B0604030504040204" pitchFamily="34" charset="0"/>
                <a:ea typeface="Verdana" panose="020B0604030504040204" pitchFamily="34" charset="0"/>
                <a:cs typeface="Verdana" panose="020B0604030504040204" pitchFamily="34" charset="0"/>
              </a:rPr>
              <a:t> </a:t>
            </a:r>
            <a:r>
              <a:rPr lang="en-US" sz="1400" b="0" dirty="0">
                <a:latin typeface="Verdana" panose="020B0604030504040204" pitchFamily="34" charset="0"/>
                <a:ea typeface="Verdana" panose="020B0604030504040204" pitchFamily="34" charset="0"/>
                <a:cs typeface="Verdana" panose="020B0604030504040204" pitchFamily="34" charset="0"/>
              </a:rPr>
              <a:t>Early childhood programs must be prepared to optimize early learning experiences of Dual Language Learners. Additional information can be found in the </a:t>
            </a:r>
            <a:r>
              <a:rPr lang="en-US" sz="1400" b="0" u="sng" dirty="0">
                <a:latin typeface="Verdana" panose="020B0604030504040204" pitchFamily="34" charset="0"/>
                <a:ea typeface="Verdana" panose="020B0604030504040204" pitchFamily="34" charset="0"/>
                <a:cs typeface="Verdana" panose="020B0604030504040204" pitchFamily="34" charset="0"/>
                <a:hlinkClick r:id="rId4"/>
              </a:rPr>
              <a:t>English Language Development Standards</a:t>
            </a:r>
            <a:r>
              <a:rPr lang="en-US" sz="1400" b="0" u="sng" dirty="0">
                <a:latin typeface="Verdana" panose="020B0604030504040204" pitchFamily="34" charset="0"/>
                <a:ea typeface="Verdana" panose="020B0604030504040204" pitchFamily="34" charset="0"/>
                <a:cs typeface="Verdana" panose="020B0604030504040204" pitchFamily="34" charset="0"/>
              </a:rPr>
              <a:t>. </a:t>
            </a:r>
          </a:p>
          <a:p>
            <a:endParaRPr lang="en-US" sz="1400" b="0" u="sng"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i="1" dirty="0">
                <a:latin typeface="Verdana" panose="020B0604030504040204" pitchFamily="34" charset="0"/>
                <a:ea typeface="Verdana" panose="020B0604030504040204" pitchFamily="34" charset="0"/>
                <a:cs typeface="Verdana" panose="020B0604030504040204" pitchFamily="34" charset="0"/>
              </a:rPr>
              <a:t>Services for Preschoolers Experiencing Homelessness: </a:t>
            </a:r>
            <a:r>
              <a:rPr lang="en-US" sz="1400" b="0" dirty="0">
                <a:latin typeface="Verdana" panose="020B0604030504040204" pitchFamily="34" charset="0"/>
                <a:ea typeface="Verdana" panose="020B0604030504040204" pitchFamily="34" charset="0"/>
                <a:cs typeface="Verdana" panose="020B0604030504040204" pitchFamily="34" charset="0"/>
              </a:rPr>
              <a:t>Divisions are required to provide services for VPI children experiencing homelessness as part of the McKinney-Vento Homeless Assistance Act. </a:t>
            </a:r>
          </a:p>
          <a:p>
            <a:endParaRPr lang="en-US" sz="1400" b="0" u="sng"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i="1" dirty="0">
                <a:latin typeface="Verdana" panose="020B0604030504040204" pitchFamily="34" charset="0"/>
                <a:ea typeface="Verdana" panose="020B0604030504040204" pitchFamily="34" charset="0"/>
                <a:cs typeface="Verdana" panose="020B0604030504040204" pitchFamily="34" charset="0"/>
              </a:rPr>
              <a:t>Exclusionary Discipline for Pre-K students: </a:t>
            </a:r>
            <a:r>
              <a:rPr lang="en-US" sz="1400" b="0" dirty="0">
                <a:latin typeface="Verdana" panose="020B0604030504040204" pitchFamily="34" charset="0"/>
                <a:ea typeface="Verdana" panose="020B0604030504040204" pitchFamily="34" charset="0"/>
                <a:cs typeface="Verdana" panose="020B0604030504040204" pitchFamily="34" charset="0"/>
              </a:rPr>
              <a:t>The Virginia Board of Education approved </a:t>
            </a:r>
            <a:r>
              <a:rPr lang="en-US" sz="1400" b="0" i="1" u="sng" dirty="0">
                <a:latin typeface="Verdana" panose="020B0604030504040204" pitchFamily="34" charset="0"/>
                <a:ea typeface="Verdana" panose="020B0604030504040204" pitchFamily="34" charset="0"/>
                <a:cs typeface="Verdana" panose="020B0604030504040204" pitchFamily="34" charset="0"/>
                <a:hlinkClick r:id="rId5"/>
              </a:rPr>
              <a:t>Virginia Guidelines for the Prevention of Suspension and Expulsion of Young Children: Supporting Children with Challenging Behaviors in Early Childhood Settings</a:t>
            </a:r>
            <a:r>
              <a:rPr lang="en-US" sz="1400" b="0" dirty="0">
                <a:latin typeface="Verdana" panose="020B0604030504040204" pitchFamily="34" charset="0"/>
                <a:ea typeface="Verdana" panose="020B0604030504040204" pitchFamily="34" charset="0"/>
                <a:cs typeface="Verdana" panose="020B0604030504040204" pitchFamily="34" charset="0"/>
              </a:rPr>
              <a:t> to providing guidance for VPI programs on preventing suspension and expulsion of young children. </a:t>
            </a:r>
            <a:endParaRPr lang="en-US" sz="1400" b="0" i="1" dirty="0">
              <a:latin typeface="Verdana" panose="020B0604030504040204" pitchFamily="34" charset="0"/>
              <a:ea typeface="Verdana" panose="020B0604030504040204" pitchFamily="34" charset="0"/>
              <a:cs typeface="Verdana" panose="020B0604030504040204" pitchFamily="34" charset="0"/>
            </a:endParaRPr>
          </a:p>
          <a:p>
            <a:endParaRPr lang="en-US" sz="1400" b="0" u="sng" dirty="0">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US" sz="1400" b="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24345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718754"/>
          </a:xfrm>
          <a:prstGeom prst="rect">
            <a:avLst/>
          </a:prstGeom>
          <a:noFill/>
          <a:ln>
            <a:noFill/>
          </a:ln>
        </p:spPr>
        <p:txBody>
          <a:bodyPr spcFirstLastPara="1" wrap="square" lIns="91425" tIns="45700" rIns="91425" bIns="45700" anchor="ctr" anchorCtr="0">
            <a:noAutofit/>
          </a:bodyPr>
          <a:lstStyle/>
          <a:p>
            <a:pPr lvl="0">
              <a:buSzPts val="4400"/>
            </a:pPr>
            <a:r>
              <a:rPr lang="en-US" sz="2400" dirty="0" smtClean="0">
                <a:solidFill>
                  <a:schemeClr val="tx1"/>
                </a:solidFill>
              </a:rPr>
              <a:t/>
            </a:r>
            <a:br>
              <a:rPr lang="en-US" sz="2400" dirty="0" smtClean="0">
                <a:solidFill>
                  <a:schemeClr val="tx1"/>
                </a:solidFill>
              </a:rPr>
            </a:br>
            <a:r>
              <a:rPr lang="en-US" sz="2400" dirty="0" smtClean="0">
                <a:solidFill>
                  <a:schemeClr val="tx1"/>
                </a:solidFill>
              </a:rPr>
              <a:t>Section 5</a:t>
            </a:r>
            <a:r>
              <a:rPr lang="en-US" sz="2400" dirty="0">
                <a:solidFill>
                  <a:schemeClr val="tx1"/>
                </a:solidFill>
              </a:rPr>
              <a:t/>
            </a:r>
            <a:br>
              <a:rPr lang="en-US" sz="2400" dirty="0">
                <a:solidFill>
                  <a:schemeClr val="tx1"/>
                </a:solidFill>
              </a:rPr>
            </a:br>
            <a:r>
              <a:rPr lang="en-US" sz="2400" dirty="0" smtClean="0">
                <a:solidFill>
                  <a:schemeClr val="tx1"/>
                </a:solidFill>
              </a:rPr>
              <a:t> </a:t>
            </a:r>
            <a:r>
              <a:rPr lang="en-US" sz="2400" dirty="0">
                <a:solidFill>
                  <a:schemeClr val="tx1"/>
                </a:solidFill>
              </a:rPr>
              <a:t>Program Operations and Transportation</a:t>
            </a:r>
            <a:r>
              <a:rPr lang="en-US" sz="2400" dirty="0"/>
              <a:t/>
            </a:r>
            <a:br>
              <a:rPr lang="en-US" sz="2400" dirty="0"/>
            </a:br>
            <a:r>
              <a:rPr lang="en-US" sz="2400" dirty="0"/>
              <a:t>  </a:t>
            </a:r>
            <a:endParaRPr sz="2400" dirty="0"/>
          </a:p>
        </p:txBody>
      </p:sp>
      <p:sp>
        <p:nvSpPr>
          <p:cNvPr id="167" name="Google Shape;167;p24"/>
          <p:cNvSpPr txBox="1">
            <a:spLocks noGrp="1"/>
          </p:cNvSpPr>
          <p:nvPr>
            <p:ph type="body" idx="1"/>
          </p:nvPr>
        </p:nvSpPr>
        <p:spPr>
          <a:xfrm>
            <a:off x="457200" y="1683359"/>
            <a:ext cx="8229600" cy="4123627"/>
          </a:xfrm>
          <a:prstGeom prst="rect">
            <a:avLst/>
          </a:prstGeom>
          <a:noFill/>
          <a:ln>
            <a:noFill/>
          </a:ln>
        </p:spPr>
        <p:txBody>
          <a:bodyPr spcFirstLastPara="1" wrap="square" lIns="91425" tIns="45700" rIns="91425" bIns="45700" anchor="t" anchorCtr="0">
            <a:noAutofit/>
          </a:bodyPr>
          <a:lstStyle/>
          <a:p>
            <a:pPr marL="114300" indent="0">
              <a:buNone/>
            </a:pPr>
            <a:r>
              <a:rPr lang="en-US" sz="1400" b="0" dirty="0">
                <a:latin typeface="Verdana" panose="020B0604030504040204" pitchFamily="34" charset="0"/>
                <a:ea typeface="Verdana" panose="020B0604030504040204" pitchFamily="34" charset="0"/>
                <a:cs typeface="Verdana" panose="020B0604030504040204" pitchFamily="34" charset="0"/>
              </a:rPr>
              <a:t>A successful VPI program relies on designing effective program operations that meet the requirements from the state. This includes providing a manageable class size, following instructional time regulations, monitoring student attendance, and securing a plan for student </a:t>
            </a:r>
            <a:r>
              <a:rPr lang="en-US" sz="1400" b="0" dirty="0" smtClean="0">
                <a:latin typeface="Verdana" panose="020B0604030504040204" pitchFamily="34" charset="0"/>
                <a:ea typeface="Verdana" panose="020B0604030504040204" pitchFamily="34" charset="0"/>
                <a:cs typeface="Verdana" panose="020B0604030504040204" pitchFamily="34" charset="0"/>
              </a:rPr>
              <a:t>transportation.</a:t>
            </a: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US" sz="1400" b="0" dirty="0" smtClean="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u="sng" dirty="0" smtClean="0">
                <a:latin typeface="Verdana" panose="020B0604030504040204" pitchFamily="34" charset="0"/>
                <a:ea typeface="Verdana" panose="020B0604030504040204" pitchFamily="34" charset="0"/>
                <a:cs typeface="Verdana" panose="020B0604030504040204" pitchFamily="34" charset="0"/>
              </a:rPr>
              <a:t>Key </a:t>
            </a:r>
            <a:r>
              <a:rPr lang="en-US" sz="1400" u="sng" dirty="0">
                <a:latin typeface="Verdana" panose="020B0604030504040204" pitchFamily="34" charset="0"/>
                <a:ea typeface="Verdana" panose="020B0604030504040204" pitchFamily="34" charset="0"/>
                <a:cs typeface="Verdana" panose="020B0604030504040204" pitchFamily="34" charset="0"/>
              </a:rPr>
              <a:t>Features of Section </a:t>
            </a:r>
            <a:r>
              <a:rPr lang="en-US" sz="1400" u="sng" dirty="0" smtClean="0">
                <a:latin typeface="Verdana" panose="020B0604030504040204" pitchFamily="34" charset="0"/>
                <a:ea typeface="Verdana" panose="020B0604030504040204" pitchFamily="34" charset="0"/>
                <a:cs typeface="Verdana" panose="020B0604030504040204" pitchFamily="34" charset="0"/>
              </a:rPr>
              <a:t>5</a:t>
            </a:r>
          </a:p>
          <a:p>
            <a:pPr marL="114300" indent="0">
              <a:buNone/>
            </a:pPr>
            <a:endParaRPr lang="en-US" sz="1400" b="0" u="sng"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smtClean="0">
                <a:latin typeface="Verdana" panose="020B0604030504040204" pitchFamily="34" charset="0"/>
                <a:ea typeface="Verdana" panose="020B0604030504040204" pitchFamily="34" charset="0"/>
                <a:cs typeface="Verdana" panose="020B0604030504040204" pitchFamily="34" charset="0"/>
              </a:rPr>
              <a:t>Description </a:t>
            </a:r>
            <a:r>
              <a:rPr lang="en-US" sz="1400" b="0" dirty="0">
                <a:latin typeface="Verdana" panose="020B0604030504040204" pitchFamily="34" charset="0"/>
                <a:ea typeface="Verdana" panose="020B0604030504040204" pitchFamily="34" charset="0"/>
                <a:cs typeface="Verdana" panose="020B0604030504040204" pitchFamily="34" charset="0"/>
              </a:rPr>
              <a:t>of VPI student eligibility.</a:t>
            </a: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Description of how to verify family income for eligible students.</a:t>
            </a: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Description of staffing ratios.</a:t>
            </a: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Description of instructional time and operating as a full or half-day program.</a:t>
            </a: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Description of student attendance policy.</a:t>
            </a: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Description of transportation </a:t>
            </a:r>
            <a:r>
              <a:rPr lang="en-US" sz="1400" b="0" dirty="0" smtClean="0">
                <a:latin typeface="Verdana" panose="020B0604030504040204" pitchFamily="34" charset="0"/>
                <a:ea typeface="Verdana" panose="020B0604030504040204" pitchFamily="34" charset="0"/>
                <a:cs typeface="Verdana" panose="020B0604030504040204" pitchFamily="34" charset="0"/>
              </a:rPr>
              <a:t>policy.</a:t>
            </a: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lgn="just">
              <a:buNone/>
            </a:pPr>
            <a:endParaRPr lang="en-US" sz="1400" b="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85351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490154"/>
          </a:xfrm>
          <a:prstGeom prst="rect">
            <a:avLst/>
          </a:prstGeom>
          <a:noFill/>
          <a:ln>
            <a:noFill/>
          </a:ln>
        </p:spPr>
        <p:txBody>
          <a:bodyPr spcFirstLastPara="1" wrap="square" lIns="91425" tIns="45700" rIns="91425" bIns="45700" anchor="ctr" anchorCtr="0">
            <a:noAutofit/>
          </a:bodyPr>
          <a:lstStyle/>
          <a:p>
            <a:pPr lvl="0">
              <a:buSzPts val="4400"/>
            </a:pPr>
            <a:r>
              <a:rPr lang="en-US" sz="2400" dirty="0" smtClean="0">
                <a:solidFill>
                  <a:schemeClr val="tx1"/>
                </a:solidFill>
              </a:rPr>
              <a:t/>
            </a:r>
            <a:br>
              <a:rPr lang="en-US" sz="2400" dirty="0" smtClean="0">
                <a:solidFill>
                  <a:schemeClr val="tx1"/>
                </a:solidFill>
              </a:rPr>
            </a:br>
            <a:r>
              <a:rPr lang="en-US" sz="2400" dirty="0">
                <a:solidFill>
                  <a:schemeClr val="tx1"/>
                </a:solidFill>
              </a:rPr>
              <a:t>Program Operations and Transportation</a:t>
            </a:r>
            <a:br>
              <a:rPr lang="en-US" sz="2400" dirty="0">
                <a:solidFill>
                  <a:schemeClr val="tx1"/>
                </a:solidFill>
              </a:rPr>
            </a:br>
            <a:r>
              <a:rPr lang="en-US" sz="2400" dirty="0"/>
              <a:t/>
            </a:r>
            <a:br>
              <a:rPr lang="en-US" sz="2400" dirty="0"/>
            </a:br>
            <a:r>
              <a:rPr lang="en-US" sz="2400" dirty="0"/>
              <a:t>  </a:t>
            </a:r>
            <a:endParaRPr sz="2400" dirty="0"/>
          </a:p>
        </p:txBody>
      </p:sp>
      <p:sp>
        <p:nvSpPr>
          <p:cNvPr id="167" name="Google Shape;167;p24"/>
          <p:cNvSpPr txBox="1">
            <a:spLocks noGrp="1"/>
          </p:cNvSpPr>
          <p:nvPr>
            <p:ph type="body" idx="1"/>
          </p:nvPr>
        </p:nvSpPr>
        <p:spPr>
          <a:xfrm>
            <a:off x="155448" y="1271016"/>
            <a:ext cx="8787384" cy="5056632"/>
          </a:xfrm>
          <a:prstGeom prst="rect">
            <a:avLst/>
          </a:prstGeom>
          <a:noFill/>
          <a:ln>
            <a:noFill/>
          </a:ln>
        </p:spPr>
        <p:txBody>
          <a:bodyPr spcFirstLastPara="1" wrap="square" lIns="91425" tIns="45700" rIns="91425" bIns="45700" anchor="t" anchorCtr="0">
            <a:noAutofit/>
          </a:bodyPr>
          <a:lstStyle/>
          <a:p>
            <a:pPr marL="114300" indent="0">
              <a:buNone/>
            </a:pPr>
            <a:r>
              <a:rPr lang="en-US" sz="1400" b="0" dirty="0">
                <a:latin typeface="Verdana" panose="020B0604030504040204" pitchFamily="34" charset="0"/>
                <a:ea typeface="Verdana" panose="020B0604030504040204" pitchFamily="34" charset="0"/>
                <a:cs typeface="Verdana" panose="020B0604030504040204" pitchFamily="34" charset="0"/>
              </a:rPr>
              <a:t>VPI Programs must understand specific program operation requirements that include student eligibility, verifying family income and staffing ratios.</a:t>
            </a:r>
          </a:p>
          <a:p>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i="1" dirty="0">
                <a:latin typeface="Verdana" panose="020B0604030504040204" pitchFamily="34" charset="0"/>
                <a:ea typeface="Verdana" panose="020B0604030504040204" pitchFamily="34" charset="0"/>
                <a:cs typeface="Verdana" panose="020B0604030504040204" pitchFamily="34" charset="0"/>
              </a:rPr>
              <a:t>Student Eligibility: </a:t>
            </a:r>
            <a:r>
              <a:rPr lang="en-US" sz="1400" b="0" dirty="0">
                <a:latin typeface="Verdana" panose="020B0604030504040204" pitchFamily="34" charset="0"/>
                <a:ea typeface="Verdana" panose="020B0604030504040204" pitchFamily="34" charset="0"/>
                <a:cs typeface="Verdana" panose="020B0604030504040204" pitchFamily="34" charset="0"/>
              </a:rPr>
              <a:t>Children must be from a family that meets the following requirements: (</a:t>
            </a:r>
            <a:r>
              <a:rPr lang="en-US" sz="1400" b="0" dirty="0" err="1">
                <a:latin typeface="Verdana" panose="020B0604030504040204" pitchFamily="34" charset="0"/>
                <a:ea typeface="Verdana" panose="020B0604030504040204" pitchFamily="34" charset="0"/>
                <a:cs typeface="Verdana" panose="020B0604030504040204" pitchFamily="34" charset="0"/>
              </a:rPr>
              <a:t>i</a:t>
            </a:r>
            <a:r>
              <a:rPr lang="en-US" sz="1400" b="0" dirty="0">
                <a:latin typeface="Verdana" panose="020B0604030504040204" pitchFamily="34" charset="0"/>
                <a:ea typeface="Verdana" panose="020B0604030504040204" pitchFamily="34" charset="0"/>
                <a:cs typeface="Verdana" panose="020B0604030504040204" pitchFamily="34" charset="0"/>
              </a:rPr>
              <a:t>) family income at or below 200 percent of poverty, (ii) homelessness, (iii) student’s parents or guardians are school dropouts, or (iv) family income is less than 350 percent of federal poverty guidelines in the case of students with special needs or disabilities.</a:t>
            </a:r>
            <a:r>
              <a:rPr lang="en-US" sz="1400" b="0" u="sng" dirty="0">
                <a:latin typeface="Verdana" panose="020B0604030504040204" pitchFamily="34" charset="0"/>
                <a:ea typeface="Verdana" panose="020B0604030504040204" pitchFamily="34" charset="0"/>
                <a:cs typeface="Verdana" panose="020B0604030504040204" pitchFamily="34" charset="0"/>
              </a:rPr>
              <a:t> </a:t>
            </a:r>
            <a:endParaRPr lang="en-US" sz="1400" b="0" dirty="0">
              <a:latin typeface="Verdana" panose="020B0604030504040204" pitchFamily="34" charset="0"/>
              <a:ea typeface="Verdana" panose="020B0604030504040204" pitchFamily="34" charset="0"/>
              <a:cs typeface="Verdana" panose="020B0604030504040204" pitchFamily="34" charset="0"/>
            </a:endParaRPr>
          </a:p>
          <a:p>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i="1" dirty="0" smtClean="0">
                <a:latin typeface="Verdana" panose="020B0604030504040204" pitchFamily="34" charset="0"/>
                <a:ea typeface="Verdana" panose="020B0604030504040204" pitchFamily="34" charset="0"/>
                <a:cs typeface="Verdana" panose="020B0604030504040204" pitchFamily="34" charset="0"/>
              </a:rPr>
              <a:t>Verifying Family Income for Student Eligibility: </a:t>
            </a:r>
            <a:r>
              <a:rPr lang="en-US" sz="1400" b="0" dirty="0" smtClean="0">
                <a:latin typeface="Verdana" panose="020B0604030504040204" pitchFamily="34" charset="0"/>
                <a:ea typeface="Verdana" panose="020B0604030504040204" pitchFamily="34" charset="0"/>
                <a:cs typeface="Verdana" panose="020B0604030504040204" pitchFamily="34" charset="0"/>
              </a:rPr>
              <a:t>Each spring the VDOE distributes </a:t>
            </a:r>
            <a:r>
              <a:rPr lang="en-US" sz="1400" b="0" i="1" dirty="0" smtClean="0">
                <a:latin typeface="Verdana" panose="020B0604030504040204" pitchFamily="34" charset="0"/>
                <a:ea typeface="Verdana" panose="020B0604030504040204" pitchFamily="34" charset="0"/>
                <a:cs typeface="Verdana" panose="020B0604030504040204" pitchFamily="34" charset="0"/>
              </a:rPr>
              <a:t>Guidelines for Using Family Income Criteria in Determining Student Eligibility for the State-funded VPI</a:t>
            </a:r>
            <a:r>
              <a:rPr lang="en-US" sz="1400" b="0" dirty="0" smtClean="0">
                <a:latin typeface="Verdana" panose="020B0604030504040204" pitchFamily="34" charset="0"/>
                <a:ea typeface="Verdana" panose="020B0604030504040204" pitchFamily="34" charset="0"/>
                <a:cs typeface="Verdana" panose="020B0604030504040204" pitchFamily="34" charset="0"/>
              </a:rPr>
              <a:t>. This guide establishes processes for verifying family income. School division personnel and the parent/guardian must certify by their signature on the application form which specific documents(s) were provided and reviewed in making the VPI income eligibility determination and that the information on the documents met the income eligibility requirements.</a:t>
            </a:r>
            <a:r>
              <a:rPr lang="en-US" sz="1400" b="0" u="sng" dirty="0" smtClean="0">
                <a:latin typeface="Verdana" panose="020B0604030504040204" pitchFamily="34" charset="0"/>
                <a:ea typeface="Verdana" panose="020B0604030504040204" pitchFamily="34" charset="0"/>
                <a:cs typeface="Verdana" panose="020B0604030504040204" pitchFamily="34" charset="0"/>
              </a:rPr>
              <a:t> </a:t>
            </a:r>
          </a:p>
          <a:p>
            <a:pPr marL="114300" indent="0">
              <a:buNone/>
            </a:pPr>
            <a:endParaRPr lang="en-US" sz="1400" b="0" u="sng"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i="1" dirty="0">
                <a:latin typeface="Verdana" panose="020B0604030504040204" pitchFamily="34" charset="0"/>
                <a:ea typeface="Verdana" panose="020B0604030504040204" pitchFamily="34" charset="0"/>
                <a:cs typeface="Verdana" panose="020B0604030504040204" pitchFamily="34" charset="0"/>
              </a:rPr>
              <a:t>Staffing Ratio: </a:t>
            </a:r>
            <a:r>
              <a:rPr lang="en-US" sz="1400" b="0" dirty="0">
                <a:latin typeface="Verdana" panose="020B0604030504040204" pitchFamily="34" charset="0"/>
                <a:ea typeface="Verdana" panose="020B0604030504040204" pitchFamily="34" charset="0"/>
                <a:cs typeface="Verdana" panose="020B0604030504040204" pitchFamily="34" charset="0"/>
              </a:rPr>
              <a:t>The program will comply with the staffing standards required by Section 22.1-199.1C, </a:t>
            </a:r>
            <a:r>
              <a:rPr lang="en-US" sz="1400" b="0" i="1" dirty="0">
                <a:latin typeface="Verdana" panose="020B0604030504040204" pitchFamily="34" charset="0"/>
                <a:ea typeface="Verdana" panose="020B0604030504040204" pitchFamily="34" charset="0"/>
                <a:cs typeface="Verdana" panose="020B0604030504040204" pitchFamily="34" charset="0"/>
              </a:rPr>
              <a:t>Code of Virginia</a:t>
            </a:r>
            <a:r>
              <a:rPr lang="en-US" sz="1400" b="0" dirty="0">
                <a:latin typeface="Verdana" panose="020B0604030504040204" pitchFamily="34" charset="0"/>
                <a:ea typeface="Verdana" panose="020B0604030504040204" pitchFamily="34" charset="0"/>
                <a:cs typeface="Verdana" panose="020B0604030504040204" pitchFamily="34" charset="0"/>
              </a:rPr>
              <a:t>. The maximum class size will be 18 students. One teacher will be employed for any class of nine students or less. If the average daily membership in any class exceeds nine students but does not exceed 18, a full-time teacher’s aide will be assigned to the class.</a:t>
            </a:r>
          </a:p>
          <a:p>
            <a:pPr marL="114300" indent="0">
              <a:buNone/>
            </a:pPr>
            <a:r>
              <a:rPr lang="en-US" sz="1400" b="0" dirty="0">
                <a:latin typeface="Verdana" panose="020B0604030504040204" pitchFamily="34" charset="0"/>
                <a:ea typeface="Verdana" panose="020B0604030504040204" pitchFamily="34" charset="0"/>
                <a:cs typeface="Verdana" panose="020B0604030504040204" pitchFamily="34" charset="0"/>
              </a:rPr>
              <a:t> </a:t>
            </a:r>
            <a:endParaRPr lang="en-US" sz="1400" b="0" i="1" dirty="0">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US" sz="1400" b="0" u="sng" dirty="0">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US" sz="1400" b="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77124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490154"/>
          </a:xfrm>
          <a:prstGeom prst="rect">
            <a:avLst/>
          </a:prstGeom>
          <a:noFill/>
          <a:ln>
            <a:noFill/>
          </a:ln>
        </p:spPr>
        <p:txBody>
          <a:bodyPr spcFirstLastPara="1" wrap="square" lIns="91425" tIns="45700" rIns="91425" bIns="45700" anchor="ctr" anchorCtr="0">
            <a:noAutofit/>
          </a:bodyPr>
          <a:lstStyle/>
          <a:p>
            <a:pPr lvl="0">
              <a:buSzPts val="4400"/>
            </a:pPr>
            <a:r>
              <a:rPr lang="en-US" sz="2400" dirty="0" smtClean="0">
                <a:solidFill>
                  <a:schemeClr val="tx1"/>
                </a:solidFill>
              </a:rPr>
              <a:t/>
            </a:r>
            <a:br>
              <a:rPr lang="en-US" sz="2400" dirty="0" smtClean="0">
                <a:solidFill>
                  <a:schemeClr val="tx1"/>
                </a:solidFill>
              </a:rPr>
            </a:br>
            <a:r>
              <a:rPr lang="en-US" sz="2400" dirty="0">
                <a:solidFill>
                  <a:schemeClr val="tx1"/>
                </a:solidFill>
              </a:rPr>
              <a:t>Program Operations and </a:t>
            </a:r>
            <a:r>
              <a:rPr lang="en-US" sz="2400" dirty="0" smtClean="0">
                <a:solidFill>
                  <a:schemeClr val="tx1"/>
                </a:solidFill>
              </a:rPr>
              <a:t>Transportation </a:t>
            </a:r>
            <a:r>
              <a:rPr lang="en-US" sz="2000" b="0" dirty="0" smtClean="0">
                <a:solidFill>
                  <a:schemeClr val="tx1"/>
                </a:solidFill>
              </a:rPr>
              <a:t>(continued)</a:t>
            </a:r>
            <a:r>
              <a:rPr lang="en-US" sz="2400" dirty="0">
                <a:solidFill>
                  <a:schemeClr val="tx1"/>
                </a:solidFill>
              </a:rPr>
              <a:t/>
            </a:r>
            <a:br>
              <a:rPr lang="en-US" sz="2400" dirty="0">
                <a:solidFill>
                  <a:schemeClr val="tx1"/>
                </a:solidFill>
              </a:rPr>
            </a:br>
            <a:r>
              <a:rPr lang="en-US" sz="2400" dirty="0"/>
              <a:t/>
            </a:r>
            <a:br>
              <a:rPr lang="en-US" sz="2400" dirty="0"/>
            </a:br>
            <a:r>
              <a:rPr lang="en-US" sz="2400" dirty="0"/>
              <a:t>  </a:t>
            </a:r>
            <a:endParaRPr sz="2400" dirty="0"/>
          </a:p>
        </p:txBody>
      </p:sp>
      <p:sp>
        <p:nvSpPr>
          <p:cNvPr id="167" name="Google Shape;167;p24"/>
          <p:cNvSpPr txBox="1">
            <a:spLocks noGrp="1"/>
          </p:cNvSpPr>
          <p:nvPr>
            <p:ph type="body" idx="1"/>
          </p:nvPr>
        </p:nvSpPr>
        <p:spPr>
          <a:xfrm>
            <a:off x="155448" y="1636776"/>
            <a:ext cx="8787384" cy="4690872"/>
          </a:xfrm>
          <a:prstGeom prst="rect">
            <a:avLst/>
          </a:prstGeom>
          <a:noFill/>
          <a:ln>
            <a:noFill/>
          </a:ln>
        </p:spPr>
        <p:txBody>
          <a:bodyPr spcFirstLastPara="1" wrap="square" lIns="91425" tIns="45700" rIns="91425" bIns="45700" anchor="t" anchorCtr="0">
            <a:noAutofit/>
          </a:bodyPr>
          <a:lstStyle/>
          <a:p>
            <a:pPr marL="114300" indent="0">
              <a:buNone/>
            </a:pPr>
            <a:r>
              <a:rPr lang="en-US" sz="1400" b="0" dirty="0">
                <a:latin typeface="Verdana" panose="020B0604030504040204" pitchFamily="34" charset="0"/>
                <a:ea typeface="Verdana" panose="020B0604030504040204" pitchFamily="34" charset="0"/>
                <a:cs typeface="Verdana" panose="020B0604030504040204" pitchFamily="34" charset="0"/>
              </a:rPr>
              <a:t>VPI Programs must understand specific program operation requirements that include instructional time and unstructured recreational time, operating full or half-day and student attendance.</a:t>
            </a:r>
          </a:p>
          <a:p>
            <a:pPr marL="114300" indent="0">
              <a:buNone/>
            </a:pPr>
            <a:r>
              <a:rPr lang="en-US" sz="1400" b="0" dirty="0" smtClean="0">
                <a:latin typeface="Verdana" panose="020B0604030504040204" pitchFamily="34" charset="0"/>
                <a:ea typeface="Verdana" panose="020B0604030504040204" pitchFamily="34" charset="0"/>
                <a:cs typeface="Verdana" panose="020B0604030504040204" pitchFamily="34" charset="0"/>
              </a:rPr>
              <a:t> </a:t>
            </a:r>
            <a:endParaRPr lang="en-US" sz="1400" b="0" i="1"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i="1" dirty="0">
                <a:latin typeface="Verdana" panose="020B0604030504040204" pitchFamily="34" charset="0"/>
                <a:ea typeface="Verdana" panose="020B0604030504040204" pitchFamily="34" charset="0"/>
                <a:cs typeface="Verdana" panose="020B0604030504040204" pitchFamily="34" charset="0"/>
              </a:rPr>
              <a:t>Instructional Time and Unstructured Recreational Time: </a:t>
            </a:r>
            <a:r>
              <a:rPr lang="en-US" sz="1400" b="0" dirty="0">
                <a:latin typeface="Verdana" panose="020B0604030504040204" pitchFamily="34" charset="0"/>
                <a:ea typeface="Verdana" panose="020B0604030504040204" pitchFamily="34" charset="0"/>
                <a:cs typeface="Verdana" panose="020B0604030504040204" pitchFamily="34" charset="0"/>
              </a:rPr>
              <a:t>VPI programs may include unstructured recreational time that is intended to develop teamwork, social skills, and overall physical fitness in any calculation of total instructional time, provided that such unstructured recreational time does not exceed 15 percent of total instructional time or teaching hours.</a:t>
            </a:r>
            <a:r>
              <a:rPr lang="en-US" sz="1400" b="0" u="sng" dirty="0">
                <a:latin typeface="Verdana" panose="020B0604030504040204" pitchFamily="34" charset="0"/>
                <a:ea typeface="Verdana" panose="020B0604030504040204" pitchFamily="34" charset="0"/>
                <a:cs typeface="Verdana" panose="020B0604030504040204" pitchFamily="34" charset="0"/>
              </a:rPr>
              <a:t> </a:t>
            </a:r>
            <a:endParaRPr lang="en-US" sz="1400" b="0" dirty="0">
              <a:latin typeface="Verdana" panose="020B0604030504040204" pitchFamily="34" charset="0"/>
              <a:ea typeface="Verdana" panose="020B0604030504040204" pitchFamily="34" charset="0"/>
              <a:cs typeface="Verdana" panose="020B0604030504040204" pitchFamily="34" charset="0"/>
            </a:endParaRPr>
          </a:p>
          <a:p>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i="1" dirty="0">
                <a:latin typeface="Verdana" panose="020B0604030504040204" pitchFamily="34" charset="0"/>
                <a:ea typeface="Verdana" panose="020B0604030504040204" pitchFamily="34" charset="0"/>
                <a:cs typeface="Verdana" panose="020B0604030504040204" pitchFamily="34" charset="0"/>
              </a:rPr>
              <a:t>Operating as a Full or Half-Day Program: </a:t>
            </a:r>
            <a:r>
              <a:rPr lang="en-US" sz="1400" b="0" dirty="0">
                <a:latin typeface="Verdana" panose="020B0604030504040204" pitchFamily="34" charset="0"/>
                <a:ea typeface="Verdana" panose="020B0604030504040204" pitchFamily="34" charset="0"/>
                <a:cs typeface="Verdana" panose="020B0604030504040204" pitchFamily="34" charset="0"/>
              </a:rPr>
              <a:t>Programs must provide full-day and at least school-year services (180 days or 990 hours). Programs must operate on a full-day or half-day basis for the entire school year to receive state funds.</a:t>
            </a:r>
            <a:r>
              <a:rPr lang="en-US" sz="1400" b="0" u="sng" dirty="0">
                <a:latin typeface="Verdana" panose="020B0604030504040204" pitchFamily="34" charset="0"/>
                <a:ea typeface="Verdana" panose="020B0604030504040204" pitchFamily="34" charset="0"/>
                <a:cs typeface="Verdana" panose="020B0604030504040204" pitchFamily="34" charset="0"/>
              </a:rPr>
              <a:t> </a:t>
            </a:r>
          </a:p>
          <a:p>
            <a:endParaRPr lang="en-US" sz="1400" b="0" u="sng"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i="1" dirty="0">
                <a:latin typeface="Verdana" panose="020B0604030504040204" pitchFamily="34" charset="0"/>
                <a:ea typeface="Verdana" panose="020B0604030504040204" pitchFamily="34" charset="0"/>
                <a:cs typeface="Verdana" panose="020B0604030504040204" pitchFamily="34" charset="0"/>
              </a:rPr>
              <a:t>Student Attendance: </a:t>
            </a:r>
            <a:r>
              <a:rPr lang="en-US" sz="1400" b="0" dirty="0">
                <a:latin typeface="Verdana" panose="020B0604030504040204" pitchFamily="34" charset="0"/>
                <a:ea typeface="Verdana" panose="020B0604030504040204" pitchFamily="34" charset="0"/>
                <a:cs typeface="Verdana" panose="020B0604030504040204" pitchFamily="34" charset="0"/>
              </a:rPr>
              <a:t>Clear attendance and communication policies along with collaboration with families, are crucial to improving VPI student attendance and increasing outcomes for students. Every eligible four-year-old enrolled and funded by the VPI program in a public or private setting must have a State Testing Identification (STI) number and be reported in three VDOE Student Record Collection (SRC) reporting cycles: fall, spring and end of </a:t>
            </a:r>
            <a:r>
              <a:rPr lang="en-US" sz="1400" b="0" dirty="0" smtClean="0">
                <a:latin typeface="Verdana" panose="020B0604030504040204" pitchFamily="34" charset="0"/>
                <a:ea typeface="Verdana" panose="020B0604030504040204" pitchFamily="34" charset="0"/>
                <a:cs typeface="Verdana" panose="020B0604030504040204" pitchFamily="34" charset="0"/>
              </a:rPr>
              <a:t>year.</a:t>
            </a:r>
            <a:endParaRPr lang="en-US" sz="1400" b="0" u="sng" dirty="0">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US" sz="1400" b="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03528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490154"/>
          </a:xfrm>
          <a:prstGeom prst="rect">
            <a:avLst/>
          </a:prstGeom>
          <a:noFill/>
          <a:ln>
            <a:noFill/>
          </a:ln>
        </p:spPr>
        <p:txBody>
          <a:bodyPr spcFirstLastPara="1" wrap="square" lIns="91425" tIns="45700" rIns="91425" bIns="45700" anchor="ctr" anchorCtr="0">
            <a:noAutofit/>
          </a:bodyPr>
          <a:lstStyle/>
          <a:p>
            <a:pPr lvl="0">
              <a:buSzPts val="4400"/>
            </a:pPr>
            <a:r>
              <a:rPr lang="en-US" sz="2400" dirty="0" smtClean="0">
                <a:solidFill>
                  <a:schemeClr val="tx1"/>
                </a:solidFill>
              </a:rPr>
              <a:t/>
            </a:r>
            <a:br>
              <a:rPr lang="en-US" sz="2400" dirty="0" smtClean="0">
                <a:solidFill>
                  <a:schemeClr val="tx1"/>
                </a:solidFill>
              </a:rPr>
            </a:br>
            <a:r>
              <a:rPr lang="en-US" sz="2400" dirty="0">
                <a:solidFill>
                  <a:schemeClr val="tx1"/>
                </a:solidFill>
              </a:rPr>
              <a:t>Program Operations and </a:t>
            </a:r>
            <a:r>
              <a:rPr lang="en-US" sz="2400" dirty="0" smtClean="0">
                <a:solidFill>
                  <a:schemeClr val="tx1"/>
                </a:solidFill>
              </a:rPr>
              <a:t>Transportation </a:t>
            </a:r>
            <a:r>
              <a:rPr lang="en-US" sz="1800" b="0" dirty="0" smtClean="0">
                <a:solidFill>
                  <a:schemeClr val="tx1"/>
                </a:solidFill>
              </a:rPr>
              <a:t>(continued)</a:t>
            </a:r>
            <a:r>
              <a:rPr lang="en-US" sz="1800" b="0" dirty="0" smtClean="0"/>
              <a:t> </a:t>
            </a:r>
            <a:endParaRPr sz="1800" b="0" dirty="0"/>
          </a:p>
        </p:txBody>
      </p:sp>
      <p:sp>
        <p:nvSpPr>
          <p:cNvPr id="167" name="Google Shape;167;p24"/>
          <p:cNvSpPr txBox="1">
            <a:spLocks noGrp="1"/>
          </p:cNvSpPr>
          <p:nvPr>
            <p:ph type="body" idx="1"/>
          </p:nvPr>
        </p:nvSpPr>
        <p:spPr>
          <a:xfrm>
            <a:off x="155448" y="1828800"/>
            <a:ext cx="8787384" cy="4279392"/>
          </a:xfrm>
          <a:prstGeom prst="rect">
            <a:avLst/>
          </a:prstGeom>
          <a:noFill/>
          <a:ln>
            <a:noFill/>
          </a:ln>
        </p:spPr>
        <p:txBody>
          <a:bodyPr spcFirstLastPara="1" wrap="square" lIns="91425" tIns="45700" rIns="91425" bIns="45700" anchor="t" anchorCtr="0">
            <a:noAutofit/>
          </a:bodyPr>
          <a:lstStyle/>
          <a:p>
            <a:pPr marL="114300" indent="0">
              <a:buNone/>
            </a:pPr>
            <a:r>
              <a:rPr lang="en-US" sz="1400" b="0" dirty="0">
                <a:latin typeface="Verdana" panose="020B0604030504040204" pitchFamily="34" charset="0"/>
                <a:ea typeface="Verdana" panose="020B0604030504040204" pitchFamily="34" charset="0"/>
                <a:cs typeface="Verdana" panose="020B0604030504040204" pitchFamily="34" charset="0"/>
              </a:rPr>
              <a:t>VPI Programs must understand specific program operation requirements as it relates to transportation.</a:t>
            </a:r>
          </a:p>
          <a:p>
            <a:endParaRPr lang="en-US" sz="1400" b="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i="1" dirty="0">
                <a:latin typeface="Verdana" panose="020B0604030504040204" pitchFamily="34" charset="0"/>
                <a:ea typeface="Verdana" panose="020B0604030504040204" pitchFamily="34" charset="0"/>
                <a:cs typeface="Verdana" panose="020B0604030504040204" pitchFamily="34" charset="0"/>
              </a:rPr>
              <a:t>Transportation:</a:t>
            </a:r>
            <a:r>
              <a:rPr lang="en-US" sz="1400" b="0" i="1" dirty="0">
                <a:latin typeface="Verdana" panose="020B0604030504040204" pitchFamily="34" charset="0"/>
                <a:ea typeface="Verdana" panose="020B0604030504040204" pitchFamily="34" charset="0"/>
                <a:cs typeface="Verdana" panose="020B0604030504040204" pitchFamily="34" charset="0"/>
              </a:rPr>
              <a:t> </a:t>
            </a:r>
            <a:r>
              <a:rPr lang="en-US" sz="1400" b="0" dirty="0">
                <a:latin typeface="Verdana" panose="020B0604030504040204" pitchFamily="34" charset="0"/>
                <a:ea typeface="Verdana" panose="020B0604030504040204" pitchFamily="34" charset="0"/>
                <a:cs typeface="Verdana" panose="020B0604030504040204" pitchFamily="34" charset="0"/>
              </a:rPr>
              <a:t>VPI programs must have a plan for ensuring that VPI eligible students have </a:t>
            </a:r>
            <a:r>
              <a:rPr lang="en-US" sz="1400" b="0" dirty="0" smtClean="0">
                <a:latin typeface="Verdana" panose="020B0604030504040204" pitchFamily="34" charset="0"/>
                <a:ea typeface="Verdana" panose="020B0604030504040204" pitchFamily="34" charset="0"/>
                <a:cs typeface="Verdana" panose="020B0604030504040204" pitchFamily="34" charset="0"/>
              </a:rPr>
              <a:t>access </a:t>
            </a:r>
            <a:r>
              <a:rPr lang="en-US" sz="1400" b="0" dirty="0">
                <a:latin typeface="Verdana" panose="020B0604030504040204" pitchFamily="34" charset="0"/>
                <a:ea typeface="Verdana" panose="020B0604030504040204" pitchFamily="34" charset="0"/>
                <a:cs typeface="Verdana" panose="020B0604030504040204" pitchFamily="34" charset="0"/>
              </a:rPr>
              <a:t>to a safe method of transportation to and from the home setting and the VPI program site. Transportation must never be a barrier for recruiting eligible children for the VPI and for providing full VPI services to eligible children and their families.</a:t>
            </a:r>
          </a:p>
          <a:p>
            <a:pPr marL="114300" indent="0">
              <a:buNone/>
            </a:pPr>
            <a:r>
              <a:rPr lang="en-US" sz="1400" b="0" u="sng" dirty="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1400" dirty="0">
              <a:latin typeface="Arial" panose="020B0604020202020204" pitchFamily="34" charset="0"/>
              <a:cs typeface="Arial" panose="020B0604020202020204" pitchFamily="34" charset="0"/>
            </a:endParaRPr>
          </a:p>
          <a:p>
            <a:pPr marL="114300" indent="0">
              <a:buNone/>
            </a:pPr>
            <a:endParaRPr lang="en-US" sz="1400" b="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71534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718754"/>
          </a:xfrm>
          <a:prstGeom prst="rect">
            <a:avLst/>
          </a:prstGeom>
          <a:noFill/>
          <a:ln>
            <a:noFill/>
          </a:ln>
        </p:spPr>
        <p:txBody>
          <a:bodyPr spcFirstLastPara="1" wrap="square" lIns="91425" tIns="45700" rIns="91425" bIns="45700" anchor="ctr" anchorCtr="0">
            <a:noAutofit/>
          </a:bodyPr>
          <a:lstStyle/>
          <a:p>
            <a:pPr lvl="0">
              <a:buSzPts val="4400"/>
            </a:pPr>
            <a:r>
              <a:rPr lang="en-US" sz="2400" dirty="0" smtClean="0">
                <a:solidFill>
                  <a:schemeClr val="tx1"/>
                </a:solidFill>
              </a:rPr>
              <a:t/>
            </a:r>
            <a:br>
              <a:rPr lang="en-US" sz="2400" dirty="0" smtClean="0">
                <a:solidFill>
                  <a:schemeClr val="tx1"/>
                </a:solidFill>
              </a:rPr>
            </a:br>
            <a:r>
              <a:rPr lang="en-US" sz="2400" dirty="0" smtClean="0">
                <a:solidFill>
                  <a:schemeClr val="tx1"/>
                </a:solidFill>
              </a:rPr>
              <a:t>Section 6</a:t>
            </a:r>
            <a:r>
              <a:rPr lang="en-US" sz="2400" dirty="0">
                <a:solidFill>
                  <a:schemeClr val="tx1"/>
                </a:solidFill>
              </a:rPr>
              <a:t/>
            </a:r>
            <a:br>
              <a:rPr lang="en-US" sz="2400" dirty="0">
                <a:solidFill>
                  <a:schemeClr val="tx1"/>
                </a:solidFill>
              </a:rPr>
            </a:br>
            <a:r>
              <a:rPr lang="en-US" sz="2400" dirty="0">
                <a:solidFill>
                  <a:schemeClr val="tx1"/>
                </a:solidFill>
              </a:rPr>
              <a:t>Submitting the VPI Application </a:t>
            </a:r>
            <a:r>
              <a:rPr lang="en-US" sz="2400" dirty="0" smtClean="0">
                <a:solidFill>
                  <a:schemeClr val="tx1"/>
                </a:solidFill>
              </a:rPr>
              <a:t>  </a:t>
            </a:r>
            <a:r>
              <a:rPr lang="en-US" sz="2400" dirty="0"/>
              <a:t/>
            </a:r>
            <a:br>
              <a:rPr lang="en-US" sz="2400" dirty="0"/>
            </a:br>
            <a:r>
              <a:rPr lang="en-US" sz="2400" dirty="0"/>
              <a:t>  </a:t>
            </a:r>
            <a:endParaRPr sz="2400" dirty="0"/>
          </a:p>
        </p:txBody>
      </p:sp>
      <p:sp>
        <p:nvSpPr>
          <p:cNvPr id="167" name="Google Shape;167;p24"/>
          <p:cNvSpPr txBox="1">
            <a:spLocks noGrp="1"/>
          </p:cNvSpPr>
          <p:nvPr>
            <p:ph type="body" idx="1"/>
          </p:nvPr>
        </p:nvSpPr>
        <p:spPr>
          <a:xfrm>
            <a:off x="457200" y="1901952"/>
            <a:ext cx="8229600" cy="4215384"/>
          </a:xfrm>
          <a:prstGeom prst="rect">
            <a:avLst/>
          </a:prstGeom>
          <a:noFill/>
          <a:ln>
            <a:noFill/>
          </a:ln>
        </p:spPr>
        <p:txBody>
          <a:bodyPr spcFirstLastPara="1" wrap="square" lIns="91425" tIns="45700" rIns="91425" bIns="45700" anchor="t" anchorCtr="0">
            <a:noAutofit/>
          </a:bodyPr>
          <a:lstStyle/>
          <a:p>
            <a:pPr marL="114300" indent="0">
              <a:buNone/>
            </a:pPr>
            <a:r>
              <a:rPr lang="en-US" sz="1400" b="0" dirty="0" smtClean="0">
                <a:latin typeface="Verdana" panose="020B0604030504040204" pitchFamily="34" charset="0"/>
                <a:ea typeface="Verdana" panose="020B0604030504040204" pitchFamily="34" charset="0"/>
                <a:cs typeface="Verdana" panose="020B0604030504040204" pitchFamily="34" charset="0"/>
              </a:rPr>
              <a:t>Divisions </a:t>
            </a:r>
            <a:r>
              <a:rPr lang="en-US" sz="1400" b="0" dirty="0">
                <a:latin typeface="Verdana" panose="020B0604030504040204" pitchFamily="34" charset="0"/>
                <a:ea typeface="Verdana" panose="020B0604030504040204" pitchFamily="34" charset="0"/>
                <a:cs typeface="Verdana" panose="020B0604030504040204" pitchFamily="34" charset="0"/>
              </a:rPr>
              <a:t>must submit an application and develop a plan for funding to offer the VPI program each year.</a:t>
            </a:r>
          </a:p>
          <a:p>
            <a:pPr marL="114300" indent="0">
              <a:buNone/>
            </a:pPr>
            <a:endParaRPr lang="en-US" sz="1400" u="sng"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u="sng" dirty="0" smtClean="0">
                <a:latin typeface="Verdana" panose="020B0604030504040204" pitchFamily="34" charset="0"/>
                <a:ea typeface="Verdana" panose="020B0604030504040204" pitchFamily="34" charset="0"/>
                <a:cs typeface="Verdana" panose="020B0604030504040204" pitchFamily="34" charset="0"/>
              </a:rPr>
              <a:t>Key </a:t>
            </a:r>
            <a:r>
              <a:rPr lang="en-US" sz="1400" u="sng" dirty="0">
                <a:latin typeface="Verdana" panose="020B0604030504040204" pitchFamily="34" charset="0"/>
                <a:ea typeface="Verdana" panose="020B0604030504040204" pitchFamily="34" charset="0"/>
                <a:cs typeface="Verdana" panose="020B0604030504040204" pitchFamily="34" charset="0"/>
              </a:rPr>
              <a:t>Features of Section </a:t>
            </a:r>
            <a:r>
              <a:rPr lang="en-US" sz="1400" u="sng" dirty="0" smtClean="0">
                <a:latin typeface="Verdana" panose="020B0604030504040204" pitchFamily="34" charset="0"/>
                <a:ea typeface="Verdana" panose="020B0604030504040204" pitchFamily="34" charset="0"/>
                <a:cs typeface="Verdana" panose="020B0604030504040204" pitchFamily="34" charset="0"/>
              </a:rPr>
              <a:t>6</a:t>
            </a:r>
            <a:endParaRPr lang="en-US" sz="1400" u="sng" dirty="0">
              <a:latin typeface="Verdana" panose="020B0604030504040204" pitchFamily="34" charset="0"/>
              <a:ea typeface="Verdana" panose="020B0604030504040204" pitchFamily="34" charset="0"/>
              <a:cs typeface="Verdana" panose="020B0604030504040204" pitchFamily="34" charset="0"/>
            </a:endParaRPr>
          </a:p>
          <a:p>
            <a:endParaRPr lang="en-US" sz="1400" b="0" u="sng"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smtClean="0">
                <a:latin typeface="Verdana" panose="020B0604030504040204" pitchFamily="34" charset="0"/>
                <a:ea typeface="Verdana" panose="020B0604030504040204" pitchFamily="34" charset="0"/>
                <a:cs typeface="Verdana" panose="020B0604030504040204" pitchFamily="34" charset="0"/>
              </a:rPr>
              <a:t>Description </a:t>
            </a:r>
            <a:r>
              <a:rPr lang="en-US" sz="1400" b="0" dirty="0">
                <a:latin typeface="Verdana" panose="020B0604030504040204" pitchFamily="34" charset="0"/>
                <a:ea typeface="Verdana" panose="020B0604030504040204" pitchFamily="34" charset="0"/>
                <a:cs typeface="Verdana" panose="020B0604030504040204" pitchFamily="34" charset="0"/>
              </a:rPr>
              <a:t>of the process for submitting the application and a list of the local plan questions.</a:t>
            </a:r>
          </a:p>
          <a:p>
            <a:pPr indent="-457200">
              <a:buFont typeface="Wingdings" panose="05000000000000000000" pitchFamily="2" charset="2"/>
              <a:buChar char="ü"/>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Description of the application requirements.</a:t>
            </a:r>
          </a:p>
          <a:p>
            <a:pPr indent="-457200">
              <a:buFont typeface="Wingdings" panose="05000000000000000000" pitchFamily="2" charset="2"/>
              <a:buChar char="ü"/>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Definitions for cash and in-kind contributions.</a:t>
            </a:r>
          </a:p>
          <a:p>
            <a:pPr indent="-457200">
              <a:buFont typeface="Wingdings" panose="05000000000000000000" pitchFamily="2" charset="2"/>
              <a:buChar char="ü"/>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Description of  coordination of funds.</a:t>
            </a:r>
          </a:p>
          <a:p>
            <a:pPr indent="-457200">
              <a:buFont typeface="Wingdings" panose="05000000000000000000" pitchFamily="2" charset="2"/>
              <a:buChar char="ü"/>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Description of mixed delivery </a:t>
            </a:r>
            <a:r>
              <a:rPr lang="en-US" sz="1400" b="0" dirty="0" smtClean="0">
                <a:latin typeface="Verdana" panose="020B0604030504040204" pitchFamily="34" charset="0"/>
                <a:ea typeface="Verdana" panose="020B0604030504040204" pitchFamily="34" charset="0"/>
                <a:cs typeface="Verdana" panose="020B0604030504040204" pitchFamily="34" charset="0"/>
              </a:rPr>
              <a:t>services.</a:t>
            </a:r>
            <a:endParaRPr lang="en-US" sz="1400" b="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52626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718754"/>
          </a:xfrm>
          <a:prstGeom prst="rect">
            <a:avLst/>
          </a:prstGeom>
          <a:noFill/>
          <a:ln>
            <a:noFill/>
          </a:ln>
        </p:spPr>
        <p:txBody>
          <a:bodyPr spcFirstLastPara="1" wrap="square" lIns="91425" tIns="45700" rIns="91425" bIns="45700" anchor="ctr" anchorCtr="0">
            <a:noAutofit/>
          </a:bodyPr>
          <a:lstStyle/>
          <a:p>
            <a:pPr lvl="0">
              <a:buSzPts val="4400"/>
            </a:pPr>
            <a:r>
              <a:rPr lang="en-US" sz="2400" dirty="0" smtClean="0">
                <a:solidFill>
                  <a:schemeClr val="tx1"/>
                </a:solidFill>
              </a:rPr>
              <a:t/>
            </a:r>
            <a:br>
              <a:rPr lang="en-US" sz="2400" dirty="0" smtClean="0">
                <a:solidFill>
                  <a:schemeClr val="tx1"/>
                </a:solidFill>
              </a:rPr>
            </a:br>
            <a:r>
              <a:rPr lang="en-US" sz="2400" dirty="0" smtClean="0">
                <a:solidFill>
                  <a:schemeClr val="tx1"/>
                </a:solidFill>
              </a:rPr>
              <a:t>Section 7</a:t>
            </a:r>
            <a:r>
              <a:rPr lang="en-US" sz="2400" dirty="0">
                <a:solidFill>
                  <a:schemeClr val="tx1"/>
                </a:solidFill>
              </a:rPr>
              <a:t/>
            </a:r>
            <a:br>
              <a:rPr lang="en-US" sz="2400" dirty="0">
                <a:solidFill>
                  <a:schemeClr val="tx1"/>
                </a:solidFill>
              </a:rPr>
            </a:br>
            <a:r>
              <a:rPr lang="en-US" sz="2400" dirty="0">
                <a:solidFill>
                  <a:schemeClr val="tx1"/>
                </a:solidFill>
              </a:rPr>
              <a:t>Using Appendices to Complete the Application </a:t>
            </a:r>
            <a:r>
              <a:rPr lang="en-US" sz="2400" dirty="0" smtClean="0">
                <a:solidFill>
                  <a:schemeClr val="tx1"/>
                </a:solidFill>
              </a:rPr>
              <a:t>   </a:t>
            </a:r>
            <a:r>
              <a:rPr lang="en-US" sz="2400" dirty="0"/>
              <a:t/>
            </a:r>
            <a:br>
              <a:rPr lang="en-US" sz="2400" dirty="0"/>
            </a:br>
            <a:r>
              <a:rPr lang="en-US" sz="2400" dirty="0"/>
              <a:t>  </a:t>
            </a:r>
            <a:endParaRPr sz="2400" dirty="0"/>
          </a:p>
        </p:txBody>
      </p:sp>
      <p:sp>
        <p:nvSpPr>
          <p:cNvPr id="167" name="Google Shape;167;p24"/>
          <p:cNvSpPr txBox="1">
            <a:spLocks noGrp="1"/>
          </p:cNvSpPr>
          <p:nvPr>
            <p:ph type="body" idx="1"/>
          </p:nvPr>
        </p:nvSpPr>
        <p:spPr>
          <a:xfrm>
            <a:off x="457200" y="1901952"/>
            <a:ext cx="8229600" cy="4215384"/>
          </a:xfrm>
          <a:prstGeom prst="rect">
            <a:avLst/>
          </a:prstGeom>
          <a:noFill/>
          <a:ln>
            <a:noFill/>
          </a:ln>
        </p:spPr>
        <p:txBody>
          <a:bodyPr spcFirstLastPara="1" wrap="square" lIns="91425" tIns="45700" rIns="91425" bIns="45700" anchor="t" anchorCtr="0">
            <a:noAutofit/>
          </a:bodyPr>
          <a:lstStyle/>
          <a:p>
            <a:pPr marL="114300" indent="0">
              <a:buNone/>
            </a:pPr>
            <a:r>
              <a:rPr lang="en-US" sz="1400" b="0" dirty="0" smtClean="0">
                <a:latin typeface="Verdana" panose="020B0604030504040204" pitchFamily="34" charset="0"/>
                <a:ea typeface="Verdana" panose="020B0604030504040204" pitchFamily="34" charset="0"/>
                <a:cs typeface="Verdana" panose="020B0604030504040204" pitchFamily="34" charset="0"/>
              </a:rPr>
              <a:t>The </a:t>
            </a:r>
            <a:r>
              <a:rPr lang="en-US" sz="1400" b="0" dirty="0">
                <a:latin typeface="Verdana" panose="020B0604030504040204" pitchFamily="34" charset="0"/>
                <a:ea typeface="Verdana" panose="020B0604030504040204" pitchFamily="34" charset="0"/>
                <a:cs typeface="Verdana" panose="020B0604030504040204" pitchFamily="34" charset="0"/>
              </a:rPr>
              <a:t>Appendices refers to information regarding the requirements of a quality preschool program and the Virginia Preschool Initiative.</a:t>
            </a:r>
          </a:p>
          <a:p>
            <a:pPr marL="114300" indent="0">
              <a:buNone/>
            </a:pPr>
            <a:endParaRPr lang="en-US" sz="1400" u="sng"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1400" u="sng" dirty="0" smtClean="0">
                <a:latin typeface="Verdana" panose="020B0604030504040204" pitchFamily="34" charset="0"/>
                <a:ea typeface="Verdana" panose="020B0604030504040204" pitchFamily="34" charset="0"/>
                <a:cs typeface="Verdana" panose="020B0604030504040204" pitchFamily="34" charset="0"/>
              </a:rPr>
              <a:t>Key </a:t>
            </a:r>
            <a:r>
              <a:rPr lang="en-US" sz="1400" u="sng" dirty="0">
                <a:latin typeface="Verdana" panose="020B0604030504040204" pitchFamily="34" charset="0"/>
                <a:ea typeface="Verdana" panose="020B0604030504040204" pitchFamily="34" charset="0"/>
                <a:cs typeface="Verdana" panose="020B0604030504040204" pitchFamily="34" charset="0"/>
              </a:rPr>
              <a:t>Features of Section </a:t>
            </a:r>
            <a:r>
              <a:rPr lang="en-US" sz="1400" u="sng" dirty="0" smtClean="0">
                <a:latin typeface="Verdana" panose="020B0604030504040204" pitchFamily="34" charset="0"/>
                <a:ea typeface="Verdana" panose="020B0604030504040204" pitchFamily="34" charset="0"/>
                <a:cs typeface="Verdana" panose="020B0604030504040204" pitchFamily="34" charset="0"/>
              </a:rPr>
              <a:t>7</a:t>
            </a:r>
            <a:endParaRPr lang="en-US" sz="1400" u="sng" dirty="0">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US" sz="1400" b="0" u="sng" dirty="0" smtClean="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Appendix A: Student Eligibility Criteria</a:t>
            </a:r>
          </a:p>
          <a:p>
            <a:pPr indent="-457200">
              <a:buFont typeface="Wingdings" panose="05000000000000000000" pitchFamily="2" charset="2"/>
              <a:buChar char="ü"/>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Appendix B:  PALS-</a:t>
            </a:r>
            <a:r>
              <a:rPr lang="en-US" sz="1400" b="0" dirty="0" err="1">
                <a:latin typeface="Verdana" panose="020B0604030504040204" pitchFamily="34" charset="0"/>
                <a:ea typeface="Verdana" panose="020B0604030504040204" pitchFamily="34" charset="0"/>
                <a:cs typeface="Verdana" panose="020B0604030504040204" pitchFamily="34" charset="0"/>
              </a:rPr>
              <a:t>PreK</a:t>
            </a:r>
            <a:endParaRPr lang="en-US" sz="14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Appendix C: Historical Information Regarding VPI</a:t>
            </a:r>
          </a:p>
          <a:p>
            <a:pPr indent="-457200">
              <a:buFont typeface="Wingdings" panose="05000000000000000000" pitchFamily="2" charset="2"/>
              <a:buChar char="ü"/>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indent="-457200">
              <a:buFont typeface="Wingdings" panose="05000000000000000000" pitchFamily="2" charset="2"/>
              <a:buChar char="ü"/>
            </a:pPr>
            <a:r>
              <a:rPr lang="en-US" sz="1400" b="0" dirty="0">
                <a:latin typeface="Verdana" panose="020B0604030504040204" pitchFamily="34" charset="0"/>
                <a:ea typeface="Verdana" panose="020B0604030504040204" pitchFamily="34" charset="0"/>
                <a:cs typeface="Verdana" panose="020B0604030504040204" pitchFamily="34" charset="0"/>
              </a:rPr>
              <a:t> Appendix D: Comparing Key Expectations for 2019-2020 and 2020-2021</a:t>
            </a:r>
          </a:p>
          <a:p>
            <a:pPr marL="114300" indent="0">
              <a:buNone/>
            </a:pPr>
            <a:endParaRPr lang="en-US" sz="1400" b="0" u="sng"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1683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Clasrrom</a:t>
            </a:r>
            <a:r>
              <a:rPr lang="en-US" dirty="0" smtClean="0"/>
              <a:t> photo	</a:t>
            </a:r>
            <a:endParaRPr lang="en-US" dirty="0"/>
          </a:p>
        </p:txBody>
      </p:sp>
      <p:pic>
        <p:nvPicPr>
          <p:cNvPr id="3" name="Picture 2" descr="photo of young children playing with blocks"/>
          <p:cNvPicPr>
            <a:picLocks noChangeAspect="1"/>
          </p:cNvPicPr>
          <p:nvPr/>
        </p:nvPicPr>
        <p:blipFill rotWithShape="1">
          <a:blip r:embed="rId2">
            <a:extLst>
              <a:ext uri="{28A0092B-C50C-407E-A947-70E740481C1C}">
                <a14:useLocalDpi xmlns:a14="http://schemas.microsoft.com/office/drawing/2010/main" val="0"/>
              </a:ext>
            </a:extLst>
          </a:blip>
          <a:srcRect l="-84"/>
          <a:stretch/>
        </p:blipFill>
        <p:spPr>
          <a:xfrm>
            <a:off x="-7620" y="-89080"/>
            <a:ext cx="9270492" cy="6947080"/>
          </a:xfrm>
          <a:prstGeom prst="rect">
            <a:avLst/>
          </a:prstGeom>
        </p:spPr>
      </p:pic>
    </p:spTree>
    <p:extLst>
      <p:ext uri="{BB962C8B-B14F-4D97-AF65-F5344CB8AC3E}">
        <p14:creationId xmlns:p14="http://schemas.microsoft.com/office/powerpoint/2010/main" val="854554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457200" y="26670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sz="36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On the Horizon </a:t>
            </a:r>
            <a:r>
              <a:rPr lang="en-US" b="0" dirty="0">
                <a:latin typeface="Verdana" panose="020B0604030504040204" pitchFamily="34" charset="0"/>
                <a:ea typeface="Verdana" panose="020B0604030504040204" pitchFamily="34" charset="0"/>
                <a:cs typeface="Verdana" panose="020B0604030504040204" pitchFamily="34" charset="0"/>
              </a:rPr>
              <a:t/>
            </a:r>
            <a:br>
              <a:rPr lang="en-US" b="0" dirty="0">
                <a:latin typeface="Verdana" panose="020B0604030504040204" pitchFamily="34" charset="0"/>
                <a:ea typeface="Verdana" panose="020B0604030504040204" pitchFamily="34" charset="0"/>
                <a:cs typeface="Verdana" panose="020B0604030504040204" pitchFamily="34" charset="0"/>
              </a:rPr>
            </a:br>
            <a:endParaRPr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84632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Table&#10;"/>
          <p:cNvGraphicFramePr>
            <a:graphicFrameLocks noGrp="1"/>
          </p:cNvGraphicFramePr>
          <p:nvPr>
            <p:extLst>
              <p:ext uri="{D42A27DB-BD31-4B8C-83A1-F6EECF244321}">
                <p14:modId xmlns:p14="http://schemas.microsoft.com/office/powerpoint/2010/main" val="4220408959"/>
              </p:ext>
            </p:extLst>
          </p:nvPr>
        </p:nvGraphicFramePr>
        <p:xfrm>
          <a:off x="667511" y="1876130"/>
          <a:ext cx="7150608" cy="3264408"/>
        </p:xfrm>
        <a:graphic>
          <a:graphicData uri="http://schemas.openxmlformats.org/drawingml/2006/table">
            <a:tbl>
              <a:tblPr firstRow="1" bandRow="1">
                <a:tableStyleId>{245A5D42-4931-445D-94CA-70A2BA596698}</a:tableStyleId>
              </a:tblPr>
              <a:tblGrid>
                <a:gridCol w="2383536">
                  <a:extLst>
                    <a:ext uri="{9D8B030D-6E8A-4147-A177-3AD203B41FA5}">
                      <a16:colId xmlns:a16="http://schemas.microsoft.com/office/drawing/2014/main" val="20000"/>
                    </a:ext>
                  </a:extLst>
                </a:gridCol>
                <a:gridCol w="2383536">
                  <a:extLst>
                    <a:ext uri="{9D8B030D-6E8A-4147-A177-3AD203B41FA5}">
                      <a16:colId xmlns:a16="http://schemas.microsoft.com/office/drawing/2014/main" val="20001"/>
                    </a:ext>
                  </a:extLst>
                </a:gridCol>
                <a:gridCol w="2383536">
                  <a:extLst>
                    <a:ext uri="{9D8B030D-6E8A-4147-A177-3AD203B41FA5}">
                      <a16:colId xmlns:a16="http://schemas.microsoft.com/office/drawing/2014/main" val="20002"/>
                    </a:ext>
                  </a:extLst>
                </a:gridCol>
              </a:tblGrid>
              <a:tr h="740664">
                <a:tc>
                  <a: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Key Changes</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2019-2020</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2020-2021</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2523744">
                <a:tc>
                  <a: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Curriculum</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solidFill>
                      <a:srgbClr val="92D050"/>
                    </a:solidFill>
                  </a:tcPr>
                </a:tc>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All</a:t>
                      </a:r>
                      <a:r>
                        <a:rPr lang="en-US" baseline="0" dirty="0" smtClean="0">
                          <a:latin typeface="Verdana" panose="020B0604030504040204" pitchFamily="34" charset="0"/>
                          <a:ea typeface="Verdana" panose="020B0604030504040204" pitchFamily="34" charset="0"/>
                          <a:cs typeface="Verdana" panose="020B0604030504040204" pitchFamily="34" charset="0"/>
                        </a:rPr>
                        <a:t> school divisions will use or plan for using a vetted, integrated, and comprehensive curriculum.</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All school divisions</a:t>
                      </a:r>
                      <a:r>
                        <a:rPr lang="en-US" baseline="0" dirty="0" smtClean="0">
                          <a:latin typeface="Verdana" panose="020B0604030504040204" pitchFamily="34" charset="0"/>
                          <a:ea typeface="Verdana" panose="020B0604030504040204" pitchFamily="34" charset="0"/>
                          <a:cs typeface="Verdana" panose="020B0604030504040204" pitchFamily="34" charset="0"/>
                        </a:rPr>
                        <a:t> will implement and use a vetted curriculum with fidelity. Professional development will be provided to all teachers and instructional assistants on appropriate use of curriculum.</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494638" y="1172474"/>
            <a:ext cx="7496355" cy="523220"/>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hlinkClick r:id="rId2"/>
              </a:rPr>
              <a:t>2019-2020 VPI Guidelines </a:t>
            </a:r>
            <a:r>
              <a:rPr lang="en-US" dirty="0">
                <a:latin typeface="Verdana" panose="020B0604030504040204" pitchFamily="34" charset="0"/>
                <a:ea typeface="Verdana" panose="020B0604030504040204" pitchFamily="34" charset="0"/>
                <a:cs typeface="Verdana" panose="020B0604030504040204" pitchFamily="34" charset="0"/>
              </a:rPr>
              <a:t>highlight several key changes and focus areas for both 2019-2020 and expected changes for 2020-2021.</a:t>
            </a:r>
            <a:endParaRPr lang="en-US" dirty="0"/>
          </a:p>
        </p:txBody>
      </p:sp>
      <p:sp>
        <p:nvSpPr>
          <p:cNvPr id="2" name="Title 1"/>
          <p:cNvSpPr>
            <a:spLocks noGrp="1"/>
          </p:cNvSpPr>
          <p:nvPr>
            <p:ph type="title"/>
          </p:nvPr>
        </p:nvSpPr>
        <p:spPr>
          <a:xfrm>
            <a:off x="429768" y="384048"/>
            <a:ext cx="8229600" cy="607990"/>
          </a:xfrm>
        </p:spPr>
        <p: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
            </a:r>
            <a:br>
              <a:rPr lang="en-US" sz="2400" dirty="0" smtClean="0">
                <a:latin typeface="Verdana" panose="020B0604030504040204" pitchFamily="34" charset="0"/>
                <a:ea typeface="Verdana" panose="020B0604030504040204" pitchFamily="34" charset="0"/>
                <a:cs typeface="Verdana" panose="020B0604030504040204" pitchFamily="34" charset="0"/>
              </a:rPr>
            </a:br>
            <a:r>
              <a:rPr lang="en-US" sz="2400" dirty="0" smtClean="0">
                <a:latin typeface="Verdana" panose="020B0604030504040204" pitchFamily="34" charset="0"/>
                <a:ea typeface="Verdana" panose="020B0604030504040204" pitchFamily="34" charset="0"/>
                <a:cs typeface="Verdana" panose="020B0604030504040204" pitchFamily="34" charset="0"/>
              </a:rPr>
              <a:t>On </a:t>
            </a:r>
            <a:r>
              <a:rPr lang="en-US" sz="2400" dirty="0">
                <a:latin typeface="Verdana" panose="020B0604030504040204" pitchFamily="34" charset="0"/>
                <a:ea typeface="Verdana" panose="020B0604030504040204" pitchFamily="34" charset="0"/>
                <a:cs typeface="Verdana" panose="020B0604030504040204" pitchFamily="34" charset="0"/>
              </a:rPr>
              <a:t>the Horizon for VPI </a:t>
            </a:r>
            <a:r>
              <a:rPr lang="en-US" sz="2400" dirty="0" smtClean="0">
                <a:latin typeface="Verdana" panose="020B0604030504040204" pitchFamily="34" charset="0"/>
                <a:ea typeface="Verdana" panose="020B0604030504040204" pitchFamily="34" charset="0"/>
                <a:cs typeface="Verdana" panose="020B0604030504040204" pitchFamily="34" charset="0"/>
              </a:rPr>
              <a:t>Programs</a:t>
            </a:r>
            <a:br>
              <a:rPr lang="en-US" sz="2400" dirty="0" smtClean="0">
                <a:latin typeface="Verdana" panose="020B0604030504040204" pitchFamily="34" charset="0"/>
                <a:ea typeface="Verdana" panose="020B0604030504040204" pitchFamily="34" charset="0"/>
                <a:cs typeface="Verdana" panose="020B0604030504040204" pitchFamily="34" charset="0"/>
              </a:rPr>
            </a:br>
            <a:endParaRPr lang="en-US" sz="1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2382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Classroom photo 1</a:t>
            </a:r>
            <a:endParaRPr lang="en-US" dirty="0"/>
          </a:p>
        </p:txBody>
      </p:sp>
      <p:pic>
        <p:nvPicPr>
          <p:cNvPr id="4" name="Picture 3" descr="Photo of teacher-child interactions."/>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51459" y="0"/>
            <a:ext cx="9619920" cy="6941819"/>
          </a:xfrm>
          <a:prstGeom prst="rect">
            <a:avLst/>
          </a:prstGeom>
        </p:spPr>
      </p:pic>
    </p:spTree>
    <p:extLst>
      <p:ext uri="{BB962C8B-B14F-4D97-AF65-F5344CB8AC3E}">
        <p14:creationId xmlns:p14="http://schemas.microsoft.com/office/powerpoint/2010/main" val="1863012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table&#10;"/>
          <p:cNvGraphicFramePr>
            <a:graphicFrameLocks noGrp="1"/>
          </p:cNvGraphicFramePr>
          <p:nvPr>
            <p:extLst>
              <p:ext uri="{D42A27DB-BD31-4B8C-83A1-F6EECF244321}">
                <p14:modId xmlns:p14="http://schemas.microsoft.com/office/powerpoint/2010/main" val="3316892080"/>
              </p:ext>
            </p:extLst>
          </p:nvPr>
        </p:nvGraphicFramePr>
        <p:xfrm>
          <a:off x="667511" y="1969756"/>
          <a:ext cx="7168896" cy="4459224"/>
        </p:xfrm>
        <a:graphic>
          <a:graphicData uri="http://schemas.openxmlformats.org/drawingml/2006/table">
            <a:tbl>
              <a:tblPr firstRow="1" bandRow="1">
                <a:tableStyleId>{245A5D42-4931-445D-94CA-70A2BA596698}</a:tableStyleId>
              </a:tblPr>
              <a:tblGrid>
                <a:gridCol w="2389632">
                  <a:extLst>
                    <a:ext uri="{9D8B030D-6E8A-4147-A177-3AD203B41FA5}">
                      <a16:colId xmlns:a16="http://schemas.microsoft.com/office/drawing/2014/main" val="20000"/>
                    </a:ext>
                  </a:extLst>
                </a:gridCol>
                <a:gridCol w="2389632">
                  <a:extLst>
                    <a:ext uri="{9D8B030D-6E8A-4147-A177-3AD203B41FA5}">
                      <a16:colId xmlns:a16="http://schemas.microsoft.com/office/drawing/2014/main" val="20001"/>
                    </a:ext>
                  </a:extLst>
                </a:gridCol>
                <a:gridCol w="2389632">
                  <a:extLst>
                    <a:ext uri="{9D8B030D-6E8A-4147-A177-3AD203B41FA5}">
                      <a16:colId xmlns:a16="http://schemas.microsoft.com/office/drawing/2014/main" val="20002"/>
                    </a:ext>
                  </a:extLst>
                </a:gridCol>
              </a:tblGrid>
              <a:tr h="740664">
                <a:tc>
                  <a: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Key Changes</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2019-2020</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2020-2021</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2523744">
                <a:tc>
                  <a:txBody>
                    <a:bodyPr/>
                    <a:lstStyle/>
                    <a:p>
                      <a:pPr marL="0" algn="l" defTabSz="914400" rtl="0" eaLnBrk="1" latinLnBrk="0" hangingPunct="1"/>
                      <a:r>
                        <a:rPr lang="en-US" b="1" baseline="0" dirty="0" smtClean="0">
                          <a:latin typeface="Verdana" panose="020B0604030504040204" pitchFamily="34" charset="0"/>
                          <a:ea typeface="Verdana" panose="020B0604030504040204" pitchFamily="34" charset="0"/>
                          <a:cs typeface="Verdana" panose="020B0604030504040204" pitchFamily="34" charset="0"/>
                        </a:rPr>
                        <a:t>Clas</a:t>
                      </a:r>
                      <a:r>
                        <a:rPr lang="en-US" sz="1400" b="1" i="1" u="none" strike="noStrike" kern="1200"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sroom Assessment Scoring System</a:t>
                      </a:r>
                    </a:p>
                    <a:p>
                      <a:pPr marL="0" algn="l" defTabSz="914400" rtl="0" eaLnBrk="1" latinLnBrk="0" hangingPunct="1"/>
                      <a:r>
                        <a:rPr lang="en-US" sz="1400" b="1" i="1" u="none" strike="noStrike" kern="1200"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CLASS®</a:t>
                      </a:r>
                      <a:endParaRPr lang="en-US" sz="1400" b="1" dirty="0" smtClean="0">
                        <a:latin typeface="Verdana" panose="020B0604030504040204" pitchFamily="34" charset="0"/>
                        <a:ea typeface="Verdana" panose="020B0604030504040204" pitchFamily="34" charset="0"/>
                        <a:cs typeface="Verdana" panose="020B0604030504040204" pitchFamily="34" charset="0"/>
                      </a:endParaRPr>
                    </a:p>
                    <a:p>
                      <a:endParaRPr lang="en-US" b="1" dirty="0">
                        <a:latin typeface="Verdana" panose="020B0604030504040204" pitchFamily="34" charset="0"/>
                        <a:ea typeface="Verdana" panose="020B0604030504040204" pitchFamily="34" charset="0"/>
                        <a:cs typeface="Verdana" panose="020B0604030504040204" pitchFamily="34" charset="0"/>
                      </a:endParaRPr>
                    </a:p>
                  </a:txBody>
                  <a:tcPr>
                    <a:solidFill>
                      <a:srgbClr val="92D050"/>
                    </a:solidFill>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All school divisions will participate in external observations of all classrooms every other year. All school division will build capacity for using </a:t>
                      </a:r>
                      <a:r>
                        <a:rPr lang="en-US" sz="1400" dirty="0" smtClean="0">
                          <a:solidFill>
                            <a:schemeClr val="tx1"/>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CLASS</a:t>
                      </a:r>
                      <a:r>
                        <a:rPr lang="en-US" sz="1400" dirty="0" smtClean="0">
                          <a:latin typeface="Verdana" panose="020B0604030504040204" pitchFamily="34" charset="0"/>
                          <a:ea typeface="Verdana" panose="020B0604030504040204" pitchFamily="34" charset="0"/>
                          <a:cs typeface="Verdana" panose="020B0604030504040204" pitchFamily="34" charset="0"/>
                        </a:rPr>
                        <a:t> observation twice a year.</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All school divisions will participate in external observations of all classrooms every other year.</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All school divisions will be prepared to provide local observations in order to drive continuous improvement and ensure all classrooms meet or exceed statewide minimum thresholds.</a:t>
                      </a:r>
                    </a:p>
                    <a:p>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494638" y="1358073"/>
            <a:ext cx="7496355" cy="523220"/>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hlinkClick r:id="rId2"/>
              </a:rPr>
              <a:t>2019-2020 VPI Guidelines </a:t>
            </a:r>
            <a:r>
              <a:rPr lang="en-US" dirty="0">
                <a:latin typeface="Verdana" panose="020B0604030504040204" pitchFamily="34" charset="0"/>
                <a:ea typeface="Verdana" panose="020B0604030504040204" pitchFamily="34" charset="0"/>
                <a:cs typeface="Verdana" panose="020B0604030504040204" pitchFamily="34" charset="0"/>
              </a:rPr>
              <a:t>highlight several key changes and focus areas for both 2019-2020 and expected changes for 2020-2021.</a:t>
            </a:r>
            <a:endParaRPr lang="en-US" dirty="0"/>
          </a:p>
        </p:txBody>
      </p:sp>
      <p:sp>
        <p:nvSpPr>
          <p:cNvPr id="2" name="Title 1"/>
          <p:cNvSpPr>
            <a:spLocks noGrp="1"/>
          </p:cNvSpPr>
          <p:nvPr>
            <p:ph type="title"/>
          </p:nvPr>
        </p:nvSpPr>
        <p:spPr>
          <a:xfrm>
            <a:off x="429768" y="384048"/>
            <a:ext cx="8229600" cy="1499616"/>
          </a:xfrm>
        </p:spPr>
        <p: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
            </a:r>
            <a:br>
              <a:rPr lang="en-US" sz="2400" dirty="0" smtClean="0">
                <a:latin typeface="Verdana" panose="020B0604030504040204" pitchFamily="34" charset="0"/>
                <a:ea typeface="Verdana" panose="020B0604030504040204" pitchFamily="34" charset="0"/>
                <a:cs typeface="Verdana" panose="020B0604030504040204" pitchFamily="34" charset="0"/>
              </a:rPr>
            </a:br>
            <a:r>
              <a:rPr lang="en-US" sz="2400" dirty="0" smtClean="0">
                <a:latin typeface="Verdana" panose="020B0604030504040204" pitchFamily="34" charset="0"/>
                <a:ea typeface="Verdana" panose="020B0604030504040204" pitchFamily="34" charset="0"/>
                <a:cs typeface="Verdana" panose="020B0604030504040204" pitchFamily="34" charset="0"/>
              </a:rPr>
              <a:t>On </a:t>
            </a:r>
            <a:r>
              <a:rPr lang="en-US" sz="2400" dirty="0">
                <a:latin typeface="Verdana" panose="020B0604030504040204" pitchFamily="34" charset="0"/>
                <a:ea typeface="Verdana" panose="020B0604030504040204" pitchFamily="34" charset="0"/>
                <a:cs typeface="Verdana" panose="020B0604030504040204" pitchFamily="34" charset="0"/>
              </a:rPr>
              <a:t>the Horizon for VPI </a:t>
            </a:r>
            <a:r>
              <a:rPr lang="en-US" sz="2400" dirty="0" smtClean="0">
                <a:latin typeface="Verdana" panose="020B0604030504040204" pitchFamily="34" charset="0"/>
                <a:ea typeface="Verdana" panose="020B0604030504040204" pitchFamily="34" charset="0"/>
                <a:cs typeface="Verdana" panose="020B0604030504040204" pitchFamily="34" charset="0"/>
              </a:rPr>
              <a:t>Programs</a:t>
            </a:r>
            <a:br>
              <a:rPr lang="en-US" sz="2400" dirty="0" smtClean="0">
                <a:latin typeface="Verdana" panose="020B0604030504040204" pitchFamily="34" charset="0"/>
                <a:ea typeface="Verdana" panose="020B0604030504040204" pitchFamily="34" charset="0"/>
                <a:cs typeface="Verdana" panose="020B0604030504040204" pitchFamily="34" charset="0"/>
              </a:rPr>
            </a:br>
            <a:r>
              <a:rPr lang="en-US" sz="2400" dirty="0" smtClean="0">
                <a:latin typeface="Verdana" panose="020B0604030504040204" pitchFamily="34" charset="0"/>
                <a:ea typeface="Verdana" panose="020B0604030504040204" pitchFamily="34" charset="0"/>
                <a:cs typeface="Verdana" panose="020B0604030504040204" pitchFamily="34" charset="0"/>
              </a:rPr>
              <a:t/>
            </a:r>
            <a:br>
              <a:rPr lang="en-US" sz="2400" dirty="0" smtClean="0">
                <a:latin typeface="Verdana" panose="020B0604030504040204" pitchFamily="34" charset="0"/>
                <a:ea typeface="Verdana" panose="020B0604030504040204" pitchFamily="34" charset="0"/>
                <a:cs typeface="Verdana" panose="020B0604030504040204" pitchFamily="34" charset="0"/>
              </a:rPr>
            </a:br>
            <a:r>
              <a:rPr lang="en-US" sz="1400" b="0" dirty="0">
                <a:latin typeface="Verdana" panose="020B0604030504040204" pitchFamily="34" charset="0"/>
                <a:ea typeface="Verdana" panose="020B0604030504040204" pitchFamily="34" charset="0"/>
                <a:cs typeface="Verdana" panose="020B0604030504040204" pitchFamily="34" charset="0"/>
              </a:rPr>
              <a:t/>
            </a:r>
            <a:br>
              <a:rPr lang="en-US" sz="1400" b="0" dirty="0">
                <a:latin typeface="Verdana" panose="020B0604030504040204" pitchFamily="34" charset="0"/>
                <a:ea typeface="Verdana" panose="020B0604030504040204" pitchFamily="34" charset="0"/>
                <a:cs typeface="Verdana" panose="020B0604030504040204" pitchFamily="34" charset="0"/>
              </a:rPr>
            </a:br>
            <a:endParaRPr lang="en-US" sz="1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8843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table"/>
          <p:cNvGraphicFramePr>
            <a:graphicFrameLocks noGrp="1"/>
          </p:cNvGraphicFramePr>
          <p:nvPr>
            <p:extLst>
              <p:ext uri="{D42A27DB-BD31-4B8C-83A1-F6EECF244321}">
                <p14:modId xmlns:p14="http://schemas.microsoft.com/office/powerpoint/2010/main" val="99040359"/>
              </p:ext>
            </p:extLst>
          </p:nvPr>
        </p:nvGraphicFramePr>
        <p:xfrm>
          <a:off x="840385" y="1951726"/>
          <a:ext cx="7150608" cy="4590288"/>
        </p:xfrm>
        <a:graphic>
          <a:graphicData uri="http://schemas.openxmlformats.org/drawingml/2006/table">
            <a:tbl>
              <a:tblPr firstRow="1" bandRow="1">
                <a:tableStyleId>{245A5D42-4931-445D-94CA-70A2BA596698}</a:tableStyleId>
              </a:tblPr>
              <a:tblGrid>
                <a:gridCol w="2383536">
                  <a:extLst>
                    <a:ext uri="{9D8B030D-6E8A-4147-A177-3AD203B41FA5}">
                      <a16:colId xmlns:a16="http://schemas.microsoft.com/office/drawing/2014/main" val="20000"/>
                    </a:ext>
                  </a:extLst>
                </a:gridCol>
                <a:gridCol w="2383536">
                  <a:extLst>
                    <a:ext uri="{9D8B030D-6E8A-4147-A177-3AD203B41FA5}">
                      <a16:colId xmlns:a16="http://schemas.microsoft.com/office/drawing/2014/main" val="20001"/>
                    </a:ext>
                  </a:extLst>
                </a:gridCol>
                <a:gridCol w="2383536">
                  <a:extLst>
                    <a:ext uri="{9D8B030D-6E8A-4147-A177-3AD203B41FA5}">
                      <a16:colId xmlns:a16="http://schemas.microsoft.com/office/drawing/2014/main" val="20002"/>
                    </a:ext>
                  </a:extLst>
                </a:gridCol>
              </a:tblGrid>
              <a:tr h="762433">
                <a:tc>
                  <a: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Key Changes</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2019-2020</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2020-2021</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3827855">
                <a:tc>
                  <a:txBody>
                    <a:bodyPr/>
                    <a:lstStyle/>
                    <a:p>
                      <a:r>
                        <a:rPr lang="en-US" sz="1400" b="1" i="1" dirty="0" smtClean="0">
                          <a:latin typeface="Verdana" panose="020B0604030504040204" pitchFamily="34" charset="0"/>
                          <a:ea typeface="Verdana" panose="020B0604030504040204" pitchFamily="34" charset="0"/>
                          <a:cs typeface="Verdana" panose="020B0604030504040204" pitchFamily="34" charset="0"/>
                        </a:rPr>
                        <a:t>Professional Development</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Provide 15 clock hours of professional development in ECE related topics, with a goal to use professional development hours to build capacity that aligns with </a:t>
                      </a:r>
                      <a:r>
                        <a:rPr lang="en-US" sz="1400" dirty="0" smtClean="0">
                          <a:effectLst/>
                          <a:highlight>
                            <a:srgbClr val="FFFFFF"/>
                          </a:highlight>
                          <a:latin typeface="Verdana" panose="020B0604030504040204" pitchFamily="34" charset="0"/>
                          <a:ea typeface="Verdana" panose="020B0604030504040204" pitchFamily="34" charset="0"/>
                          <a:cs typeface="Verdana" panose="020B0604030504040204" pitchFamily="34" charset="0"/>
                        </a:rPr>
                        <a:t>CLASS</a:t>
                      </a:r>
                      <a:r>
                        <a:rPr lang="en-US" sz="1400" baseline="30000" dirty="0" smtClean="0">
                          <a:effectLst/>
                          <a:highlight>
                            <a:srgbClr val="FFFFFF"/>
                          </a:highlight>
                          <a:latin typeface="Verdana" panose="020B0604030504040204" pitchFamily="34" charset="0"/>
                          <a:ea typeface="Verdana" panose="020B0604030504040204" pitchFamily="34" charset="0"/>
                          <a:cs typeface="Verdana" panose="020B0604030504040204" pitchFamily="34" charset="0"/>
                        </a:rPr>
                        <a:t>®</a:t>
                      </a:r>
                      <a:r>
                        <a:rPr lang="en-US" sz="1400" dirty="0" smtClean="0">
                          <a:effectLst/>
                          <a:latin typeface="Verdana" panose="020B0604030504040204" pitchFamily="34" charset="0"/>
                          <a:ea typeface="Verdana" panose="020B0604030504040204" pitchFamily="34" charset="0"/>
                          <a:cs typeface="Verdana" panose="020B0604030504040204" pitchFamily="34" charset="0"/>
                        </a:rPr>
                        <a:t>.</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Provide 15 clock hours of professional development in ECE related topics.</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Provide individual professional development to teachers that aligns with Virginia’s Professional Development Guide, and is focused on </a:t>
                      </a:r>
                      <a:r>
                        <a:rPr lang="en-US" sz="1400" dirty="0" smtClean="0">
                          <a:effectLst/>
                          <a:highlight>
                            <a:srgbClr val="FFFFFF"/>
                          </a:highlight>
                          <a:latin typeface="Verdana" panose="020B0604030504040204" pitchFamily="34" charset="0"/>
                          <a:ea typeface="Verdana" panose="020B0604030504040204" pitchFamily="34" charset="0"/>
                          <a:cs typeface="Verdana" panose="020B0604030504040204" pitchFamily="34" charset="0"/>
                        </a:rPr>
                        <a:t>CLASS</a:t>
                      </a:r>
                      <a:r>
                        <a:rPr lang="en-US" sz="1400" baseline="30000" dirty="0" smtClean="0">
                          <a:effectLst/>
                          <a:highlight>
                            <a:srgbClr val="FFFFFF"/>
                          </a:highlight>
                          <a:latin typeface="Verdana" panose="020B0604030504040204" pitchFamily="34" charset="0"/>
                          <a:ea typeface="Verdana" panose="020B0604030504040204" pitchFamily="34" charset="0"/>
                          <a:cs typeface="Verdana" panose="020B0604030504040204" pitchFamily="34" charset="0"/>
                        </a:rPr>
                        <a:t>®</a:t>
                      </a:r>
                      <a:r>
                        <a:rPr lang="en-US" sz="1400" dirty="0" smtClean="0">
                          <a:effectLst/>
                          <a:latin typeface="Verdana" panose="020B0604030504040204" pitchFamily="34" charset="0"/>
                          <a:ea typeface="Verdana" panose="020B0604030504040204" pitchFamily="34" charset="0"/>
                          <a:cs typeface="Verdana" panose="020B0604030504040204" pitchFamily="34" charset="0"/>
                        </a:rPr>
                        <a:t>, curriculum, and providing ongoing and continuous feedback to teachers. </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494638" y="1172474"/>
            <a:ext cx="7496355" cy="523220"/>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hlinkClick r:id="rId2"/>
              </a:rPr>
              <a:t>2019-2020 VPI Guidelines </a:t>
            </a:r>
            <a:r>
              <a:rPr lang="en-US" dirty="0">
                <a:latin typeface="Verdana" panose="020B0604030504040204" pitchFamily="34" charset="0"/>
                <a:ea typeface="Verdana" panose="020B0604030504040204" pitchFamily="34" charset="0"/>
                <a:cs typeface="Verdana" panose="020B0604030504040204" pitchFamily="34" charset="0"/>
              </a:rPr>
              <a:t>highlight several key changes and focus areas for both 2019-2020 and expected changes for 2020-2021.</a:t>
            </a:r>
            <a:endParaRPr lang="en-US" dirty="0"/>
          </a:p>
        </p:txBody>
      </p:sp>
      <p:sp>
        <p:nvSpPr>
          <p:cNvPr id="2" name="Title 1"/>
          <p:cNvSpPr>
            <a:spLocks noGrp="1"/>
          </p:cNvSpPr>
          <p:nvPr>
            <p:ph type="title"/>
          </p:nvPr>
        </p:nvSpPr>
        <p:spPr>
          <a:xfrm>
            <a:off x="429768" y="384048"/>
            <a:ext cx="8229600" cy="547605"/>
          </a:xfrm>
        </p:spPr>
        <p: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
            </a:r>
            <a:br>
              <a:rPr lang="en-US" sz="2400" dirty="0" smtClean="0">
                <a:latin typeface="Verdana" panose="020B0604030504040204" pitchFamily="34" charset="0"/>
                <a:ea typeface="Verdana" panose="020B0604030504040204" pitchFamily="34" charset="0"/>
                <a:cs typeface="Verdana" panose="020B0604030504040204" pitchFamily="34" charset="0"/>
              </a:rPr>
            </a:br>
            <a:r>
              <a:rPr lang="en-US" sz="2400" dirty="0" smtClean="0">
                <a:latin typeface="Verdana" panose="020B0604030504040204" pitchFamily="34" charset="0"/>
                <a:ea typeface="Verdana" panose="020B0604030504040204" pitchFamily="34" charset="0"/>
                <a:cs typeface="Verdana" panose="020B0604030504040204" pitchFamily="34" charset="0"/>
              </a:rPr>
              <a:t>On </a:t>
            </a:r>
            <a:r>
              <a:rPr lang="en-US" sz="2400" dirty="0">
                <a:latin typeface="Verdana" panose="020B0604030504040204" pitchFamily="34" charset="0"/>
                <a:ea typeface="Verdana" panose="020B0604030504040204" pitchFamily="34" charset="0"/>
                <a:cs typeface="Verdana" panose="020B0604030504040204" pitchFamily="34" charset="0"/>
              </a:rPr>
              <a:t>the Horizon for VPI </a:t>
            </a:r>
            <a:r>
              <a:rPr lang="en-US" sz="2400" dirty="0" smtClean="0">
                <a:latin typeface="Verdana" panose="020B0604030504040204" pitchFamily="34" charset="0"/>
                <a:ea typeface="Verdana" panose="020B0604030504040204" pitchFamily="34" charset="0"/>
                <a:cs typeface="Verdana" panose="020B0604030504040204" pitchFamily="34" charset="0"/>
              </a:rPr>
              <a:t>Programs</a:t>
            </a:r>
            <a:br>
              <a:rPr lang="en-US" sz="2400" dirty="0" smtClean="0">
                <a:latin typeface="Verdana" panose="020B0604030504040204" pitchFamily="34" charset="0"/>
                <a:ea typeface="Verdana" panose="020B0604030504040204" pitchFamily="34" charset="0"/>
                <a:cs typeface="Verdana" panose="020B0604030504040204" pitchFamily="34" charset="0"/>
              </a:rPr>
            </a:br>
            <a:r>
              <a:rPr lang="en-US" sz="1400" b="0" dirty="0">
                <a:latin typeface="Verdana" panose="020B0604030504040204" pitchFamily="34" charset="0"/>
                <a:ea typeface="Verdana" panose="020B0604030504040204" pitchFamily="34" charset="0"/>
                <a:cs typeface="Verdana" panose="020B0604030504040204" pitchFamily="34" charset="0"/>
              </a:rPr>
              <a:t/>
            </a:r>
            <a:br>
              <a:rPr lang="en-US" sz="1400" b="0" dirty="0">
                <a:latin typeface="Verdana" panose="020B0604030504040204" pitchFamily="34" charset="0"/>
                <a:ea typeface="Verdana" panose="020B0604030504040204" pitchFamily="34" charset="0"/>
                <a:cs typeface="Verdana" panose="020B0604030504040204" pitchFamily="34" charset="0"/>
              </a:rPr>
            </a:br>
            <a:endParaRPr lang="en-US" sz="1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27553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photo 3</a:t>
            </a:r>
            <a:endParaRPr lang="en-US" dirty="0"/>
          </a:p>
        </p:txBody>
      </p:sp>
      <p:pic>
        <p:nvPicPr>
          <p:cNvPr id="3" name="Picture 2" descr="photo of teacher-child interactions"/>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89559" y="-68370"/>
            <a:ext cx="9561575" cy="6926370"/>
          </a:xfrm>
          <a:prstGeom prst="rect">
            <a:avLst/>
          </a:prstGeom>
        </p:spPr>
      </p:pic>
    </p:spTree>
    <p:extLst>
      <p:ext uri="{BB962C8B-B14F-4D97-AF65-F5344CB8AC3E}">
        <p14:creationId xmlns:p14="http://schemas.microsoft.com/office/powerpoint/2010/main" val="1455838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457200" y="26670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sz="36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Questions</a:t>
            </a:r>
            <a:r>
              <a:rPr lang="en-US" b="0" dirty="0">
                <a:latin typeface="Verdana" panose="020B0604030504040204" pitchFamily="34" charset="0"/>
                <a:ea typeface="Verdana" panose="020B0604030504040204" pitchFamily="34" charset="0"/>
                <a:cs typeface="Verdana" panose="020B0604030504040204" pitchFamily="34" charset="0"/>
              </a:rPr>
              <a:t/>
            </a:r>
            <a:br>
              <a:rPr lang="en-US" b="0" dirty="0">
                <a:latin typeface="Verdana" panose="020B0604030504040204" pitchFamily="34" charset="0"/>
                <a:ea typeface="Verdana" panose="020B0604030504040204" pitchFamily="34" charset="0"/>
                <a:cs typeface="Verdana" panose="020B0604030504040204" pitchFamily="34" charset="0"/>
              </a:rPr>
            </a:br>
            <a:endParaRPr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284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sz="24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Questions</a:t>
            </a:r>
            <a:endParaRPr sz="24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27" name="Google Shape;127;p18"/>
          <p:cNvSpPr txBox="1">
            <a:spLocks noGrp="1"/>
          </p:cNvSpPr>
          <p:nvPr>
            <p:ph type="body" idx="1"/>
          </p:nvPr>
        </p:nvSpPr>
        <p:spPr>
          <a:xfrm>
            <a:off x="457200" y="1380745"/>
            <a:ext cx="8364828" cy="4974336"/>
          </a:xfrm>
          <a:prstGeom prst="rect">
            <a:avLst/>
          </a:prstGeom>
          <a:noFill/>
          <a:ln>
            <a:noFill/>
          </a:ln>
        </p:spPr>
        <p:txBody>
          <a:bodyPr spcFirstLastPara="1" wrap="square" lIns="91425" tIns="45700" rIns="91425" bIns="45700" anchor="t" anchorCtr="0">
            <a:noAutofit/>
          </a:bodyPr>
          <a:lstStyle/>
          <a:p>
            <a:pPr marL="342900" lvl="0" indent="-139700" algn="l" rtl="0">
              <a:spcBef>
                <a:spcPts val="640"/>
              </a:spcBef>
              <a:spcAft>
                <a:spcPts val="0"/>
              </a:spcAft>
              <a:buClr>
                <a:schemeClr val="dk1"/>
              </a:buClr>
              <a:buSzPts val="3200"/>
              <a:buNone/>
            </a:pPr>
            <a:r>
              <a:rPr lang="en-US" sz="1400" b="0" dirty="0" smtClean="0"/>
              <a:t>Virginia Preschool Initiative		Cheryl Strobel, Associate Director of 					Childhood Education</a:t>
            </a:r>
          </a:p>
          <a:p>
            <a:pPr marL="342900" lvl="0" indent="-139700" algn="l" rtl="0">
              <a:spcBef>
                <a:spcPts val="640"/>
              </a:spcBef>
              <a:spcAft>
                <a:spcPts val="0"/>
              </a:spcAft>
              <a:buClr>
                <a:schemeClr val="dk1"/>
              </a:buClr>
              <a:buSzPts val="3200"/>
              <a:buNone/>
            </a:pPr>
            <a:r>
              <a:rPr lang="en-US" sz="1400" b="0" dirty="0" smtClean="0"/>
              <a:t>					</a:t>
            </a:r>
            <a:r>
              <a:rPr lang="en-US" sz="1400" b="0" dirty="0" smtClean="0">
                <a:hlinkClick r:id="rId3"/>
              </a:rPr>
              <a:t>Cheryl.Strobel@doe.virginia.gov</a:t>
            </a:r>
            <a:endParaRPr lang="en-US" sz="1400" b="0" dirty="0" smtClean="0"/>
          </a:p>
          <a:p>
            <a:pPr marL="342900" lvl="0" indent="-139700" algn="l" rtl="0">
              <a:spcBef>
                <a:spcPts val="640"/>
              </a:spcBef>
              <a:spcAft>
                <a:spcPts val="0"/>
              </a:spcAft>
              <a:buClr>
                <a:schemeClr val="dk1"/>
              </a:buClr>
              <a:buSzPts val="3200"/>
              <a:buNone/>
            </a:pPr>
            <a:r>
              <a:rPr lang="en-US" sz="1400" b="0" dirty="0"/>
              <a:t>	</a:t>
            </a:r>
            <a:r>
              <a:rPr lang="en-US" sz="1400" b="0" dirty="0" smtClean="0"/>
              <a:t>				804-371-7578</a:t>
            </a:r>
          </a:p>
          <a:p>
            <a:pPr marL="342900" lvl="0" indent="-139700" algn="l" rtl="0">
              <a:spcBef>
                <a:spcPts val="640"/>
              </a:spcBef>
              <a:spcAft>
                <a:spcPts val="0"/>
              </a:spcAft>
              <a:buClr>
                <a:schemeClr val="dk1"/>
              </a:buClr>
              <a:buSzPts val="3200"/>
              <a:buNone/>
            </a:pPr>
            <a:endParaRPr lang="en-US" sz="1400" b="0" dirty="0" smtClean="0"/>
          </a:p>
          <a:p>
            <a:pPr marL="342900" lvl="0" indent="-139700" algn="l" rtl="0">
              <a:spcBef>
                <a:spcPts val="640"/>
              </a:spcBef>
              <a:spcAft>
                <a:spcPts val="0"/>
              </a:spcAft>
              <a:buClr>
                <a:schemeClr val="dk1"/>
              </a:buClr>
              <a:buSzPts val="3200"/>
              <a:buNone/>
            </a:pPr>
            <a:r>
              <a:rPr lang="en-US" sz="1400" b="0" dirty="0" smtClean="0"/>
              <a:t>					Dr. Mark Allan, Early Childhood Project </a:t>
            </a:r>
          </a:p>
          <a:p>
            <a:pPr marL="342900" lvl="0" indent="-139700" algn="l" rtl="0">
              <a:spcBef>
                <a:spcPts val="640"/>
              </a:spcBef>
              <a:spcAft>
                <a:spcPts val="0"/>
              </a:spcAft>
              <a:buClr>
                <a:schemeClr val="dk1"/>
              </a:buClr>
              <a:buSzPts val="3200"/>
              <a:buNone/>
            </a:pPr>
            <a:r>
              <a:rPr lang="en-US" sz="1400" b="0" dirty="0"/>
              <a:t>	</a:t>
            </a:r>
            <a:r>
              <a:rPr lang="en-US" sz="1400" b="0" dirty="0" smtClean="0"/>
              <a:t>				Manager</a:t>
            </a:r>
          </a:p>
          <a:p>
            <a:pPr marL="342900" lvl="0" indent="-139700" algn="l" rtl="0">
              <a:spcBef>
                <a:spcPts val="640"/>
              </a:spcBef>
              <a:spcAft>
                <a:spcPts val="0"/>
              </a:spcAft>
              <a:buClr>
                <a:schemeClr val="dk1"/>
              </a:buClr>
              <a:buSzPts val="3200"/>
              <a:buNone/>
            </a:pPr>
            <a:r>
              <a:rPr lang="en-US" sz="1400" b="0" dirty="0"/>
              <a:t>	</a:t>
            </a:r>
            <a:r>
              <a:rPr lang="en-US" sz="1400" b="0" dirty="0" smtClean="0"/>
              <a:t>				</a:t>
            </a:r>
            <a:r>
              <a:rPr lang="en-US" sz="1400" b="0" dirty="0" smtClean="0">
                <a:hlinkClick r:id="rId4"/>
              </a:rPr>
              <a:t>Mark.Allan@doe.virginia.gov</a:t>
            </a:r>
            <a:endParaRPr lang="en-US" sz="1400" b="0" dirty="0" smtClean="0"/>
          </a:p>
          <a:p>
            <a:pPr marL="342900" lvl="0" indent="-139700" algn="l" rtl="0">
              <a:spcBef>
                <a:spcPts val="640"/>
              </a:spcBef>
              <a:spcAft>
                <a:spcPts val="0"/>
              </a:spcAft>
              <a:buClr>
                <a:schemeClr val="dk1"/>
              </a:buClr>
              <a:buSzPts val="3200"/>
              <a:buNone/>
            </a:pPr>
            <a:r>
              <a:rPr lang="en-US" sz="1400" b="0" dirty="0"/>
              <a:t>	</a:t>
            </a:r>
            <a:r>
              <a:rPr lang="en-US" sz="1400" b="0" dirty="0" smtClean="0"/>
              <a:t>				804-225-3665</a:t>
            </a:r>
          </a:p>
          <a:p>
            <a:pPr marL="342900" lvl="0" indent="-139700" algn="l" rtl="0">
              <a:spcBef>
                <a:spcPts val="640"/>
              </a:spcBef>
              <a:spcAft>
                <a:spcPts val="0"/>
              </a:spcAft>
              <a:buClr>
                <a:schemeClr val="dk1"/>
              </a:buClr>
              <a:buSzPts val="3200"/>
              <a:buNone/>
            </a:pPr>
            <a:endParaRPr lang="en-US" sz="1400" b="0" dirty="0"/>
          </a:p>
          <a:p>
            <a:pPr marL="342900" lvl="0" indent="-139700" algn="l" rtl="0">
              <a:spcBef>
                <a:spcPts val="640"/>
              </a:spcBef>
              <a:spcAft>
                <a:spcPts val="0"/>
              </a:spcAft>
              <a:buClr>
                <a:schemeClr val="dk1"/>
              </a:buClr>
              <a:buSzPts val="3200"/>
              <a:buNone/>
            </a:pPr>
            <a:r>
              <a:rPr lang="en-US" sz="1400" b="0" dirty="0" smtClean="0"/>
              <a:t>Early Childhood Special 		Dr. Dawn Hendricks</a:t>
            </a:r>
          </a:p>
          <a:p>
            <a:pPr marL="342900" lvl="0" indent="-139700" algn="l" rtl="0">
              <a:spcBef>
                <a:spcPts val="640"/>
              </a:spcBef>
              <a:spcAft>
                <a:spcPts val="0"/>
              </a:spcAft>
              <a:buClr>
                <a:schemeClr val="dk1"/>
              </a:buClr>
              <a:buSzPts val="3200"/>
              <a:buNone/>
            </a:pPr>
            <a:r>
              <a:rPr lang="en-US" sz="1400" b="0" dirty="0" smtClean="0"/>
              <a:t>Education			Early Childhood Special Education 					Specialist</a:t>
            </a:r>
          </a:p>
          <a:p>
            <a:pPr marL="342900" lvl="0" indent="-139700" algn="l" rtl="0">
              <a:spcBef>
                <a:spcPts val="640"/>
              </a:spcBef>
              <a:spcAft>
                <a:spcPts val="0"/>
              </a:spcAft>
              <a:buClr>
                <a:schemeClr val="dk1"/>
              </a:buClr>
              <a:buSzPts val="3200"/>
              <a:buNone/>
            </a:pPr>
            <a:r>
              <a:rPr lang="en-US" sz="1400" b="0" dirty="0"/>
              <a:t>	</a:t>
            </a:r>
            <a:r>
              <a:rPr lang="en-US" sz="1400" b="0" dirty="0" smtClean="0"/>
              <a:t>				</a:t>
            </a:r>
            <a:r>
              <a:rPr lang="en-US" sz="1400" b="0" dirty="0" smtClean="0">
                <a:hlinkClick r:id="rId5"/>
              </a:rPr>
              <a:t>Dawn.Henricks@doe.virginia.gov</a:t>
            </a:r>
            <a:endParaRPr lang="en-US" sz="1400" b="0" dirty="0" smtClean="0"/>
          </a:p>
          <a:p>
            <a:pPr marL="342900" lvl="0" indent="-139700" algn="l" rtl="0">
              <a:spcBef>
                <a:spcPts val="640"/>
              </a:spcBef>
              <a:spcAft>
                <a:spcPts val="0"/>
              </a:spcAft>
              <a:buClr>
                <a:schemeClr val="dk1"/>
              </a:buClr>
              <a:buSzPts val="3200"/>
              <a:buNone/>
            </a:pPr>
            <a:r>
              <a:rPr lang="en-US" sz="1400" b="0" dirty="0" smtClean="0"/>
              <a:t>					804-225-2675</a:t>
            </a:r>
            <a:endParaRPr sz="1400" b="0" dirty="0"/>
          </a:p>
        </p:txBody>
      </p:sp>
    </p:spTree>
    <p:extLst>
      <p:ext uri="{BB962C8B-B14F-4D97-AF65-F5344CB8AC3E}">
        <p14:creationId xmlns:p14="http://schemas.microsoft.com/office/powerpoint/2010/main" val="4273464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457200" y="26670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sz="36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Vision and Background </a:t>
            </a:r>
            <a:endParaRPr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500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lvl="0">
              <a:buSzPts val="4400"/>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Defining the </a:t>
            </a:r>
            <a:r>
              <a:rPr lang="en-US"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Opportunity</a:t>
            </a:r>
            <a:endParaRPr sz="2800" dirty="0">
              <a:latin typeface="Verdana" panose="020B0604030504040204" pitchFamily="34" charset="0"/>
              <a:ea typeface="Verdana" panose="020B0604030504040204" pitchFamily="34" charset="0"/>
              <a:cs typeface="Verdana" panose="020B0604030504040204" pitchFamily="34" charset="0"/>
            </a:endParaRPr>
          </a:p>
        </p:txBody>
      </p:sp>
      <p:sp>
        <p:nvSpPr>
          <p:cNvPr id="167" name="Google Shape;167;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114300" indent="0" algn="just">
              <a:buNone/>
            </a:pPr>
            <a:r>
              <a:rPr lang="en-US" sz="1400" dirty="0">
                <a:solidFill>
                  <a:schemeClr val="tx1"/>
                </a:solidFill>
              </a:rPr>
              <a:t>All Virginia children, regardless of background or zip code, are capable of and deserve to enter kindergarten ready.</a:t>
            </a:r>
          </a:p>
          <a:p>
            <a:pPr algn="just"/>
            <a:endParaRPr lang="en-US" sz="1400" dirty="0">
              <a:solidFill>
                <a:schemeClr val="tx1"/>
              </a:solidFill>
            </a:endParaRPr>
          </a:p>
          <a:p>
            <a:pPr algn="just"/>
            <a:r>
              <a:rPr lang="en-US" sz="1400" b="0" dirty="0">
                <a:solidFill>
                  <a:schemeClr val="tx1"/>
                </a:solidFill>
              </a:rPr>
              <a:t>Yet only 60% of Virginia children enter school fully ready with the literacy, math, self-regulation and social skills needed to thrive in school.</a:t>
            </a:r>
          </a:p>
          <a:p>
            <a:endParaRPr lang="en-US" sz="1400" b="0" dirty="0">
              <a:solidFill>
                <a:schemeClr val="tx1"/>
              </a:solidFill>
            </a:endParaRPr>
          </a:p>
          <a:p>
            <a:pPr>
              <a:buFont typeface="Arial" panose="020B0604020202020204" pitchFamily="34" charset="0"/>
              <a:buChar char="•"/>
            </a:pPr>
            <a:r>
              <a:rPr lang="en-US" sz="1400" b="0" dirty="0">
                <a:solidFill>
                  <a:schemeClr val="tx1"/>
                </a:solidFill>
              </a:rPr>
              <a:t>70% of disadvantaged children birth to five lack access to an affordable early childhood care and education option.</a:t>
            </a:r>
          </a:p>
          <a:p>
            <a:pPr>
              <a:buFont typeface="Arial" panose="020B0604020202020204" pitchFamily="34" charset="0"/>
              <a:buChar char="•"/>
            </a:pPr>
            <a:endParaRPr lang="en-US" sz="1400" b="0" dirty="0">
              <a:solidFill>
                <a:schemeClr val="tx1"/>
              </a:solidFill>
            </a:endParaRPr>
          </a:p>
          <a:p>
            <a:pPr>
              <a:buFont typeface="Arial" panose="020B0604020202020204" pitchFamily="34" charset="0"/>
              <a:buChar char="•"/>
            </a:pPr>
            <a:r>
              <a:rPr lang="en-US" sz="1400" b="0" dirty="0">
                <a:solidFill>
                  <a:schemeClr val="tx1"/>
                </a:solidFill>
              </a:rPr>
              <a:t>30% of eligible children are served by publicly-funded programs-</a:t>
            </a:r>
            <a:r>
              <a:rPr lang="en-US" sz="1400" b="0" dirty="0" err="1">
                <a:solidFill>
                  <a:schemeClr val="tx1"/>
                </a:solidFill>
              </a:rPr>
              <a:t>PreK</a:t>
            </a:r>
            <a:r>
              <a:rPr lang="en-US" sz="1400" b="0" dirty="0">
                <a:solidFill>
                  <a:schemeClr val="tx1"/>
                </a:solidFill>
              </a:rPr>
              <a:t>, Head Start and Child Care Assistance-but quality varies greatly across programs.</a:t>
            </a:r>
          </a:p>
          <a:p>
            <a:pPr>
              <a:buFont typeface="Arial" panose="020B0604020202020204" pitchFamily="34" charset="0"/>
              <a:buChar char="•"/>
            </a:pPr>
            <a:endParaRPr lang="en-US" sz="1400" b="0" dirty="0">
              <a:solidFill>
                <a:schemeClr val="tx1"/>
              </a:solidFill>
            </a:endParaRPr>
          </a:p>
          <a:p>
            <a:pPr>
              <a:buFont typeface="Arial" panose="020B0604020202020204" pitchFamily="34" charset="0"/>
              <a:buChar char="•"/>
            </a:pPr>
            <a:r>
              <a:rPr lang="en-US" sz="1400" b="0" dirty="0">
                <a:solidFill>
                  <a:schemeClr val="tx1"/>
                </a:solidFill>
              </a:rPr>
              <a:t>Programs have to navigate different regulations, rating systems, and monitoring processes.</a:t>
            </a:r>
          </a:p>
          <a:p>
            <a:pPr>
              <a:buFont typeface="Arial" panose="020B0604020202020204" pitchFamily="34" charset="0"/>
              <a:buChar char="•"/>
            </a:pPr>
            <a:endParaRPr lang="en-US" sz="1400" b="0" dirty="0">
              <a:solidFill>
                <a:schemeClr val="tx1"/>
              </a:solidFill>
            </a:endParaRPr>
          </a:p>
          <a:p>
            <a:pPr>
              <a:buFont typeface="Arial" panose="020B0604020202020204" pitchFamily="34" charset="0"/>
              <a:buChar char="•"/>
            </a:pPr>
            <a:r>
              <a:rPr lang="en-US" sz="1400" b="0" dirty="0">
                <a:solidFill>
                  <a:schemeClr val="tx1"/>
                </a:solidFill>
              </a:rPr>
              <a:t>Changing demographics mean more vulnerable children – from very low income families, with special needs and Dual Language Learners – who are less likely to access a quality program that prepares them for </a:t>
            </a:r>
            <a:r>
              <a:rPr lang="en-US" sz="1400" b="0" dirty="0" smtClean="0">
                <a:solidFill>
                  <a:schemeClr val="tx1"/>
                </a:solidFill>
              </a:rPr>
              <a:t>kindergarten.</a:t>
            </a:r>
            <a:endParaRPr lang="en-US" sz="1400" b="0" i="1" dirty="0"/>
          </a:p>
        </p:txBody>
      </p:sp>
    </p:spTree>
    <p:extLst>
      <p:ext uri="{BB962C8B-B14F-4D97-AF65-F5344CB8AC3E}">
        <p14:creationId xmlns:p14="http://schemas.microsoft.com/office/powerpoint/2010/main" val="2027743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lvl="0">
              <a:buSzPts val="4400"/>
            </a:pPr>
            <a:r>
              <a:rPr lang="en-US" sz="2800" dirty="0" smtClean="0"/>
              <a:t>Vision: All Virginia Children Enter Kindergarten Ready</a:t>
            </a:r>
            <a:endParaRPr sz="2800" dirty="0"/>
          </a:p>
        </p:txBody>
      </p:sp>
      <p:sp>
        <p:nvSpPr>
          <p:cNvPr id="167" name="Google Shape;167;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114300" indent="0" algn="just">
              <a:buNone/>
            </a:pPr>
            <a:r>
              <a:rPr lang="en-US" sz="1400" dirty="0" smtClean="0">
                <a:solidFill>
                  <a:schemeClr val="tx1"/>
                </a:solidFill>
              </a:rPr>
              <a:t>We envision a Virginia where all children, including all those who participated in VPI or any other school-based preschool program, enter school ready to fulfill their potential. This means: </a:t>
            </a:r>
            <a:endParaRPr lang="en-US" sz="1400" b="0" dirty="0">
              <a:solidFill>
                <a:schemeClr val="tx1"/>
              </a:solidFill>
            </a:endParaRPr>
          </a:p>
          <a:p>
            <a:pPr marL="114300" indent="0" algn="just">
              <a:buNone/>
            </a:pPr>
            <a:endParaRPr lang="en-US" sz="1400" dirty="0">
              <a:solidFill>
                <a:schemeClr val="tx1"/>
              </a:solidFill>
            </a:endParaRPr>
          </a:p>
          <a:p>
            <a:pPr algn="just">
              <a:buFont typeface="Arial" panose="020B0604020202020204" pitchFamily="34" charset="0"/>
              <a:buChar char="•"/>
            </a:pPr>
            <a:r>
              <a:rPr lang="en-US" sz="1400" b="0" dirty="0">
                <a:solidFill>
                  <a:schemeClr val="tx1"/>
                </a:solidFill>
              </a:rPr>
              <a:t>More Virginia families have </a:t>
            </a:r>
            <a:r>
              <a:rPr lang="en-US" sz="1400" dirty="0">
                <a:solidFill>
                  <a:schemeClr val="tx1"/>
                </a:solidFill>
              </a:rPr>
              <a:t>affordable access </a:t>
            </a:r>
            <a:r>
              <a:rPr lang="en-US" sz="1400" b="0" dirty="0">
                <a:solidFill>
                  <a:schemeClr val="tx1"/>
                </a:solidFill>
              </a:rPr>
              <a:t>to early childhood care and education that supports learning across the </a:t>
            </a:r>
            <a:r>
              <a:rPr lang="en-US" sz="1400" dirty="0">
                <a:solidFill>
                  <a:schemeClr val="tx1"/>
                </a:solidFill>
              </a:rPr>
              <a:t>birth through 3</a:t>
            </a:r>
            <a:r>
              <a:rPr lang="en-US" sz="1400" baseline="30000" dirty="0">
                <a:solidFill>
                  <a:schemeClr val="tx1"/>
                </a:solidFill>
              </a:rPr>
              <a:t>rd</a:t>
            </a:r>
            <a:r>
              <a:rPr lang="en-US" sz="1400" dirty="0">
                <a:solidFill>
                  <a:schemeClr val="tx1"/>
                </a:solidFill>
              </a:rPr>
              <a:t> grade </a:t>
            </a:r>
            <a:r>
              <a:rPr lang="en-US" sz="1400" b="0" dirty="0">
                <a:solidFill>
                  <a:schemeClr val="tx1"/>
                </a:solidFill>
              </a:rPr>
              <a:t>continuum and </a:t>
            </a:r>
            <a:r>
              <a:rPr lang="en-US" sz="1400" dirty="0">
                <a:solidFill>
                  <a:schemeClr val="tx1"/>
                </a:solidFill>
              </a:rPr>
              <a:t>meets their unique needs</a:t>
            </a:r>
            <a:r>
              <a:rPr lang="en-US" sz="1400" b="0" dirty="0">
                <a:solidFill>
                  <a:schemeClr val="tx1"/>
                </a:solidFill>
              </a:rPr>
              <a:t>.</a:t>
            </a:r>
          </a:p>
          <a:p>
            <a:pPr algn="just">
              <a:buFont typeface="Arial" panose="020B0604020202020204" pitchFamily="34" charset="0"/>
              <a:buChar char="•"/>
            </a:pPr>
            <a:endParaRPr lang="en-US" sz="1400" b="0" dirty="0">
              <a:solidFill>
                <a:schemeClr val="tx1"/>
              </a:solidFill>
            </a:endParaRPr>
          </a:p>
          <a:p>
            <a:pPr algn="just">
              <a:buFont typeface="Arial" panose="020B0604020202020204" pitchFamily="34" charset="0"/>
              <a:buChar char="•"/>
            </a:pPr>
            <a:r>
              <a:rPr lang="en-US" sz="1400" b="0" dirty="0">
                <a:solidFill>
                  <a:schemeClr val="tx1"/>
                </a:solidFill>
              </a:rPr>
              <a:t>With a </a:t>
            </a:r>
            <a:r>
              <a:rPr lang="en-US" sz="1400" dirty="0">
                <a:solidFill>
                  <a:schemeClr val="tx1"/>
                </a:solidFill>
              </a:rPr>
              <a:t>shared </a:t>
            </a:r>
            <a:r>
              <a:rPr lang="en-US" sz="1400" b="0" dirty="0">
                <a:solidFill>
                  <a:schemeClr val="tx1"/>
                </a:solidFill>
              </a:rPr>
              <a:t>definition </a:t>
            </a:r>
            <a:r>
              <a:rPr lang="en-US" sz="1400" dirty="0">
                <a:solidFill>
                  <a:schemeClr val="tx1"/>
                </a:solidFill>
              </a:rPr>
              <a:t>of school readiness</a:t>
            </a:r>
            <a:r>
              <a:rPr lang="en-US" sz="1400" b="0" dirty="0">
                <a:solidFill>
                  <a:schemeClr val="tx1"/>
                </a:solidFill>
              </a:rPr>
              <a:t>, Virginia families and early childhood programs work together to </a:t>
            </a:r>
            <a:r>
              <a:rPr lang="en-US" sz="1400" dirty="0">
                <a:solidFill>
                  <a:schemeClr val="tx1"/>
                </a:solidFill>
              </a:rPr>
              <a:t>ensure children thrive</a:t>
            </a:r>
            <a:r>
              <a:rPr lang="en-US" sz="1400" b="0" dirty="0">
                <a:solidFill>
                  <a:schemeClr val="tx1"/>
                </a:solidFill>
              </a:rPr>
              <a:t>, </a:t>
            </a:r>
            <a:r>
              <a:rPr lang="en-US" sz="1400" dirty="0">
                <a:solidFill>
                  <a:schemeClr val="tx1"/>
                </a:solidFill>
              </a:rPr>
              <a:t>developing the skills </a:t>
            </a:r>
            <a:r>
              <a:rPr lang="en-US" sz="1400" b="0" dirty="0">
                <a:solidFill>
                  <a:schemeClr val="tx1"/>
                </a:solidFill>
              </a:rPr>
              <a:t>needed for kindergarten and beyond.</a:t>
            </a:r>
          </a:p>
          <a:p>
            <a:pPr algn="just">
              <a:buFont typeface="Arial" panose="020B0604020202020204" pitchFamily="34" charset="0"/>
              <a:buChar char="•"/>
            </a:pPr>
            <a:endParaRPr lang="en-US" sz="1400" b="0" dirty="0">
              <a:solidFill>
                <a:schemeClr val="tx1"/>
              </a:solidFill>
            </a:endParaRPr>
          </a:p>
          <a:p>
            <a:pPr algn="just">
              <a:buFont typeface="Arial" panose="020B0604020202020204" pitchFamily="34" charset="0"/>
              <a:buChar char="•"/>
            </a:pPr>
            <a:r>
              <a:rPr lang="en-US" sz="1400" b="0" dirty="0">
                <a:solidFill>
                  <a:schemeClr val="tx1"/>
                </a:solidFill>
              </a:rPr>
              <a:t>Virginia has </a:t>
            </a:r>
            <a:r>
              <a:rPr lang="en-US" sz="1400" dirty="0">
                <a:solidFill>
                  <a:schemeClr val="tx1"/>
                </a:solidFill>
              </a:rPr>
              <a:t>unified quality standards </a:t>
            </a:r>
            <a:r>
              <a:rPr lang="en-US" sz="1400" b="0" dirty="0">
                <a:solidFill>
                  <a:schemeClr val="tx1"/>
                </a:solidFill>
              </a:rPr>
              <a:t>for all publicly-funded early childhood programs that are </a:t>
            </a:r>
            <a:r>
              <a:rPr lang="en-US" sz="1400" dirty="0">
                <a:solidFill>
                  <a:schemeClr val="tx1"/>
                </a:solidFill>
              </a:rPr>
              <a:t>indicative of child outcomes</a:t>
            </a:r>
            <a:r>
              <a:rPr lang="en-US" sz="1400" b="0" dirty="0">
                <a:solidFill>
                  <a:schemeClr val="tx1"/>
                </a:solidFill>
              </a:rPr>
              <a:t>. Virginia </a:t>
            </a:r>
            <a:r>
              <a:rPr lang="en-US" sz="1400" dirty="0">
                <a:solidFill>
                  <a:schemeClr val="tx1"/>
                </a:solidFill>
              </a:rPr>
              <a:t>measures and rewards </a:t>
            </a:r>
            <a:r>
              <a:rPr lang="en-US" sz="1400" b="0" dirty="0">
                <a:solidFill>
                  <a:schemeClr val="tx1"/>
                </a:solidFill>
              </a:rPr>
              <a:t>programs for performance, ensuring leaders and teachers are </a:t>
            </a:r>
            <a:r>
              <a:rPr lang="en-US" sz="1400" dirty="0">
                <a:solidFill>
                  <a:schemeClr val="tx1"/>
                </a:solidFill>
              </a:rPr>
              <a:t>well compensated </a:t>
            </a:r>
            <a:r>
              <a:rPr lang="en-US" sz="1400" b="0" dirty="0">
                <a:solidFill>
                  <a:schemeClr val="tx1"/>
                </a:solidFill>
              </a:rPr>
              <a:t>for their achievement.</a:t>
            </a:r>
          </a:p>
          <a:p>
            <a:pPr algn="just">
              <a:buFont typeface="Arial" panose="020B0604020202020204" pitchFamily="34" charset="0"/>
              <a:buChar char="•"/>
            </a:pPr>
            <a:endParaRPr lang="en-US" sz="1400" b="0" dirty="0">
              <a:solidFill>
                <a:schemeClr val="tx1"/>
              </a:solidFill>
            </a:endParaRPr>
          </a:p>
          <a:p>
            <a:pPr algn="just">
              <a:buFont typeface="Arial" panose="020B0604020202020204" pitchFamily="34" charset="0"/>
              <a:buChar char="•"/>
            </a:pPr>
            <a:r>
              <a:rPr lang="en-US" sz="1400" b="0" dirty="0">
                <a:solidFill>
                  <a:schemeClr val="tx1"/>
                </a:solidFill>
              </a:rPr>
              <a:t>Overall, Virginia’s early childhood system will be </a:t>
            </a:r>
            <a:r>
              <a:rPr lang="en-US" sz="1400" dirty="0">
                <a:solidFill>
                  <a:schemeClr val="tx1"/>
                </a:solidFill>
              </a:rPr>
              <a:t>more unified, transparent, data-driven</a:t>
            </a:r>
            <a:r>
              <a:rPr lang="en-US" sz="1400" b="0" dirty="0">
                <a:solidFill>
                  <a:schemeClr val="tx1"/>
                </a:solidFill>
              </a:rPr>
              <a:t> and resource-effective, with no funding “left on the table.”</a:t>
            </a:r>
          </a:p>
          <a:p>
            <a:pPr marL="114300" indent="0" algn="just">
              <a:buNone/>
            </a:pPr>
            <a:endParaRPr lang="en-US" sz="1400" b="0" i="1" dirty="0"/>
          </a:p>
        </p:txBody>
      </p:sp>
    </p:spTree>
    <p:extLst>
      <p:ext uri="{BB962C8B-B14F-4D97-AF65-F5344CB8AC3E}">
        <p14:creationId xmlns:p14="http://schemas.microsoft.com/office/powerpoint/2010/main" val="853955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lvl="0">
              <a:buSzPts val="4400"/>
            </a:pPr>
            <a:r>
              <a:rPr lang="en-US" sz="2800" dirty="0">
                <a:solidFill>
                  <a:schemeClr val="tx1"/>
                </a:solidFill>
              </a:rPr>
              <a:t>VPI Guidelines and the VPI Plan </a:t>
            </a:r>
            <a:r>
              <a:rPr lang="en-US" sz="2800" dirty="0"/>
              <a:t/>
            </a:r>
            <a:br>
              <a:rPr lang="en-US" sz="2800" dirty="0"/>
            </a:br>
            <a:r>
              <a:rPr lang="en-US" sz="2800" dirty="0"/>
              <a:t>  </a:t>
            </a:r>
            <a:endParaRPr sz="2800" dirty="0"/>
          </a:p>
        </p:txBody>
      </p:sp>
      <p:sp>
        <p:nvSpPr>
          <p:cNvPr id="167" name="Google Shape;167;p24"/>
          <p:cNvSpPr txBox="1">
            <a:spLocks noGrp="1"/>
          </p:cNvSpPr>
          <p:nvPr>
            <p:ph type="body" idx="1"/>
          </p:nvPr>
        </p:nvSpPr>
        <p:spPr>
          <a:xfrm>
            <a:off x="457200" y="1197864"/>
            <a:ext cx="8229600" cy="4928299"/>
          </a:xfrm>
          <a:prstGeom prst="rect">
            <a:avLst/>
          </a:prstGeom>
          <a:noFill/>
          <a:ln>
            <a:noFill/>
          </a:ln>
        </p:spPr>
        <p:txBody>
          <a:bodyPr spcFirstLastPara="1" wrap="square" lIns="91425" tIns="45700" rIns="91425" bIns="45700" anchor="t" anchorCtr="0">
            <a:noAutofit/>
          </a:bodyPr>
          <a:lstStyle/>
          <a:p>
            <a:pPr marL="114300" lvl="0" indent="0">
              <a:buNone/>
            </a:pPr>
            <a:r>
              <a:rPr lang="en-US" sz="1400" i="1" dirty="0" smtClean="0">
                <a:latin typeface="Verdana" panose="020B0604030504040204" pitchFamily="34" charset="0"/>
                <a:ea typeface="Verdana" panose="020B0604030504040204" pitchFamily="34" charset="0"/>
                <a:cs typeface="Verdana" panose="020B0604030504040204" pitchFamily="34" charset="0"/>
              </a:rPr>
              <a:t>The Plan </a:t>
            </a:r>
            <a:r>
              <a:rPr lang="en-US" sz="1400" i="1" dirty="0">
                <a:latin typeface="Verdana" panose="020B0604030504040204" pitchFamily="34" charset="0"/>
                <a:ea typeface="Verdana" panose="020B0604030504040204" pitchFamily="34" charset="0"/>
                <a:cs typeface="Verdana" panose="020B0604030504040204" pitchFamily="34" charset="0"/>
              </a:rPr>
              <a:t>to Ensure High-Quality Instruction in All Virginia Preschool Initiative (VPI) </a:t>
            </a:r>
            <a:r>
              <a:rPr lang="en-US" sz="1400" i="1" dirty="0" smtClean="0">
                <a:latin typeface="Verdana" panose="020B0604030504040204" pitchFamily="34" charset="0"/>
                <a:ea typeface="Verdana" panose="020B0604030504040204" pitchFamily="34" charset="0"/>
                <a:cs typeface="Verdana" panose="020B0604030504040204" pitchFamily="34" charset="0"/>
              </a:rPr>
              <a:t>Classrooms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outlines how we can work together to ensure every child in VPI receives a high quality instructional experience that prepares him or her for kindergarten.</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0" lvl="0" indent="0">
              <a:spcBef>
                <a:spcPts val="0"/>
              </a:spcBef>
              <a:spcAft>
                <a:spcPts val="600"/>
              </a:spcAft>
              <a:buNone/>
            </a:pPr>
            <a:endParaRPr lang="en-US" sz="1400" i="1" u="sng" dirty="0" smtClean="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lc="http://schemas.openxmlformats.org/drawingml/2006/lockedCanvas" xmlns:ahyp="http://schemas.microsoft.com/office/drawing/2018/hyperlinkcolor" xmlns="" val="tx"/>
                  </a:ext>
                </a:extLst>
              </a:hlinkClick>
            </a:endParaRPr>
          </a:p>
          <a:p>
            <a:pPr marL="285750" lvl="0" indent="-285750">
              <a:spcBef>
                <a:spcPts val="0"/>
              </a:spcBef>
              <a:spcAft>
                <a:spcPts val="600"/>
              </a:spcAft>
              <a:buFont typeface="Arial" panose="020B0604020202020204" pitchFamily="34" charset="0"/>
              <a:buChar char="•"/>
            </a:pPr>
            <a:r>
              <a:rPr lang="en-US" sz="1400" b="0" i="1" u="sng" dirty="0" smtClean="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lc="http://schemas.openxmlformats.org/drawingml/2006/lockedCanvas" xmlns:ahyp="http://schemas.microsoft.com/office/drawing/2018/hyperlinkcolor" xmlns="" val="tx"/>
                    </a:ext>
                  </a:extLst>
                </a:hlinkClick>
              </a:rPr>
              <a:t>The </a:t>
            </a:r>
            <a:r>
              <a:rPr lang="en-US" sz="1400" b="0" i="1" u="sng"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lc="http://schemas.openxmlformats.org/drawingml/2006/lockedCanvas" xmlns:ahyp="http://schemas.microsoft.com/office/drawing/2018/hyperlinkcolor" xmlns="" val="tx"/>
                    </a:ext>
                  </a:extLst>
                </a:hlinkClick>
              </a:rPr>
              <a:t>VPI Plan</a:t>
            </a:r>
            <a:r>
              <a:rPr lang="en-US" sz="1400" b="0" i="1"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lc="http://schemas.openxmlformats.org/drawingml/2006/lockedCanvas" xmlns:ahyp="http://schemas.microsoft.com/office/drawing/2018/hyperlinkcolor" xmlns="" val="tx"/>
                    </a:ext>
                  </a:extLst>
                </a:hlinkClick>
              </a:rPr>
              <a:t> </a:t>
            </a:r>
            <a:r>
              <a:rPr lang="en-US" sz="1400" b="0" dirty="0" smtClean="0">
                <a:latin typeface="Verdana" panose="020B0604030504040204" pitchFamily="34" charset="0"/>
                <a:ea typeface="Verdana" panose="020B0604030504040204" pitchFamily="34" charset="0"/>
                <a:cs typeface="Verdana" panose="020B0604030504040204" pitchFamily="34" charset="0"/>
              </a:rPr>
              <a:t>was required by the Virginia legislature in response to JLARC study.</a:t>
            </a: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285750" lvl="0" indent="-285750">
              <a:spcBef>
                <a:spcPts val="0"/>
              </a:spcBef>
              <a:spcAft>
                <a:spcPts val="600"/>
              </a:spcAft>
              <a:buFont typeface="Arial" panose="020B0604020202020204" pitchFamily="34" charset="0"/>
              <a:buChar char="•"/>
            </a:pPr>
            <a:r>
              <a:rPr lang="en-US" sz="1400" b="0" i="1" dirty="0">
                <a:latin typeface="Verdana" panose="020B0604030504040204" pitchFamily="34" charset="0"/>
                <a:ea typeface="Verdana" panose="020B0604030504040204" pitchFamily="34" charset="0"/>
                <a:cs typeface="Verdana" panose="020B0604030504040204" pitchFamily="34" charset="0"/>
              </a:rPr>
              <a:t>The Plan </a:t>
            </a:r>
            <a:r>
              <a:rPr lang="en-US" sz="1400" b="0" dirty="0">
                <a:latin typeface="Verdana" panose="020B0604030504040204" pitchFamily="34" charset="0"/>
                <a:ea typeface="Verdana" panose="020B0604030504040204" pitchFamily="34" charset="0"/>
                <a:cs typeface="Verdana" panose="020B0604030504040204" pitchFamily="34" charset="0"/>
              </a:rPr>
              <a:t>focuses on increased feedback for teachers through </a:t>
            </a:r>
            <a:r>
              <a:rPr lang="en-US" sz="1400" b="0" i="1" dirty="0">
                <a:latin typeface="Verdana" panose="020B0604030504040204" pitchFamily="34" charset="0"/>
                <a:ea typeface="Verdana" panose="020B0604030504040204" pitchFamily="34" charset="0"/>
                <a:cs typeface="Verdana" panose="020B0604030504040204" pitchFamily="34" charset="0"/>
              </a:rPr>
              <a:t>CLASS</a:t>
            </a:r>
            <a:r>
              <a:rPr lang="en-US" sz="1400" b="0" i="1" baseline="30000" dirty="0">
                <a:latin typeface="Verdana" panose="020B0604030504040204" pitchFamily="34" charset="0"/>
                <a:ea typeface="Verdana" panose="020B0604030504040204" pitchFamily="34" charset="0"/>
                <a:cs typeface="Verdana" panose="020B0604030504040204" pitchFamily="34" charset="0"/>
              </a:rPr>
              <a:t>®</a:t>
            </a:r>
            <a:r>
              <a:rPr lang="en-US" sz="1400" b="0" dirty="0">
                <a:latin typeface="Verdana" panose="020B0604030504040204" pitchFamily="34" charset="0"/>
                <a:ea typeface="Verdana" panose="020B0604030504040204" pitchFamily="34" charset="0"/>
                <a:cs typeface="Verdana" panose="020B0604030504040204" pitchFamily="34" charset="0"/>
              </a:rPr>
              <a:t> observations, effective use of comprehensive curriculum and high-quality professional development. </a:t>
            </a:r>
          </a:p>
          <a:p>
            <a:pPr marL="285750" lvl="0" indent="-285750">
              <a:spcBef>
                <a:spcPts val="0"/>
              </a:spcBef>
              <a:spcAft>
                <a:spcPts val="600"/>
              </a:spcAft>
              <a:buFont typeface="Arial" panose="020B0604020202020204" pitchFamily="34" charset="0"/>
              <a:buChar char="•"/>
            </a:pPr>
            <a:r>
              <a:rPr lang="en-US" sz="1400" b="0" dirty="0">
                <a:latin typeface="Verdana" panose="020B0604030504040204" pitchFamily="34" charset="0"/>
                <a:ea typeface="Verdana" panose="020B0604030504040204" pitchFamily="34" charset="0"/>
                <a:cs typeface="Verdana" panose="020B0604030504040204" pitchFamily="34" charset="0"/>
              </a:rPr>
              <a:t>Related to teacher observations, </a:t>
            </a:r>
            <a:r>
              <a:rPr lang="en-US" sz="1400" b="0" i="1" dirty="0">
                <a:latin typeface="Verdana" panose="020B0604030504040204" pitchFamily="34" charset="0"/>
                <a:ea typeface="Verdana" panose="020B0604030504040204" pitchFamily="34" charset="0"/>
                <a:cs typeface="Verdana" panose="020B0604030504040204" pitchFamily="34" charset="0"/>
              </a:rPr>
              <a:t>The </a:t>
            </a:r>
            <a:r>
              <a:rPr lang="en-US" sz="1400" b="0" dirty="0">
                <a:latin typeface="Verdana" panose="020B0604030504040204" pitchFamily="34" charset="0"/>
                <a:ea typeface="Verdana" panose="020B0604030504040204" pitchFamily="34" charset="0"/>
                <a:cs typeface="Verdana" panose="020B0604030504040204" pitchFamily="34" charset="0"/>
              </a:rPr>
              <a:t>Plan describes increased supports for teachers that include: </a:t>
            </a:r>
          </a:p>
          <a:p>
            <a:pPr marL="742950" lvl="1" indent="-285750">
              <a:spcBef>
                <a:spcPts val="0"/>
              </a:spcBef>
              <a:spcAft>
                <a:spcPts val="600"/>
              </a:spcAft>
              <a:buFont typeface="Wingdings" panose="05000000000000000000" pitchFamily="2" charset="2"/>
              <a:buChar char="ü"/>
            </a:pPr>
            <a:r>
              <a:rPr lang="en-US" sz="1400" dirty="0">
                <a:latin typeface="Verdana" panose="020B0604030504040204" pitchFamily="34" charset="0"/>
                <a:ea typeface="Verdana" panose="020B0604030504040204" pitchFamily="34" charset="0"/>
                <a:cs typeface="Verdana" panose="020B0604030504040204" pitchFamily="34" charset="0"/>
              </a:rPr>
              <a:t>Encouraging local observations at least two times a year with the Classroom Assessment Scoring System (</a:t>
            </a:r>
            <a:r>
              <a:rPr lang="en-US" sz="1400" i="1" dirty="0">
                <a:latin typeface="Verdana" panose="020B0604030504040204" pitchFamily="34" charset="0"/>
                <a:ea typeface="Verdana" panose="020B0604030504040204" pitchFamily="34" charset="0"/>
                <a:cs typeface="Verdana" panose="020B0604030504040204" pitchFamily="34" charset="0"/>
              </a:rPr>
              <a:t>CLASS</a:t>
            </a:r>
            <a:r>
              <a:rPr lang="en-US" sz="1400" i="1" baseline="30000" dirty="0" smtClean="0">
                <a:latin typeface="Verdana" panose="020B0604030504040204" pitchFamily="34" charset="0"/>
                <a:ea typeface="Verdana" panose="020B0604030504040204" pitchFamily="34" charset="0"/>
                <a:cs typeface="Verdana" panose="020B0604030504040204" pitchFamily="34" charset="0"/>
              </a:rPr>
              <a:t>®</a:t>
            </a:r>
            <a:r>
              <a:rPr lang="en-US" sz="1400" dirty="0" smtClean="0">
                <a:latin typeface="Verdana" panose="020B0604030504040204" pitchFamily="34" charset="0"/>
                <a:ea typeface="Verdana" panose="020B0604030504040204" pitchFamily="34" charset="0"/>
                <a:cs typeface="Verdana" panose="020B0604030504040204" pitchFamily="34" charset="0"/>
              </a:rPr>
              <a:t>)and providing </a:t>
            </a:r>
            <a:r>
              <a:rPr lang="en-US" sz="1400" dirty="0">
                <a:latin typeface="Verdana" panose="020B0604030504040204" pitchFamily="34" charset="0"/>
                <a:ea typeface="Verdana" panose="020B0604030504040204" pitchFamily="34" charset="0"/>
                <a:cs typeface="Verdana" panose="020B0604030504040204" pitchFamily="34" charset="0"/>
              </a:rPr>
              <a:t>targeted feedback and professional </a:t>
            </a:r>
            <a:r>
              <a:rPr lang="en-US" sz="1400" dirty="0" smtClean="0">
                <a:latin typeface="Verdana" panose="020B0604030504040204" pitchFamily="34" charset="0"/>
                <a:ea typeface="Verdana" panose="020B0604030504040204" pitchFamily="34" charset="0"/>
                <a:cs typeface="Verdana" panose="020B0604030504040204" pitchFamily="34" charset="0"/>
              </a:rPr>
              <a:t>development to teachers. </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742950" lvl="1" indent="-285750">
              <a:spcBef>
                <a:spcPts val="0"/>
              </a:spcBef>
              <a:spcAft>
                <a:spcPts val="600"/>
              </a:spcAft>
              <a:buFont typeface="Wingdings" panose="05000000000000000000" pitchFamily="2" charset="2"/>
              <a:buChar char="ü"/>
            </a:pPr>
            <a:r>
              <a:rPr lang="en-US" sz="1400" dirty="0">
                <a:latin typeface="Verdana" panose="020B0604030504040204" pitchFamily="34" charset="0"/>
                <a:ea typeface="Verdana" panose="020B0604030504040204" pitchFamily="34" charset="0"/>
                <a:cs typeface="Verdana" panose="020B0604030504040204" pitchFamily="34" charset="0"/>
              </a:rPr>
              <a:t>External observations will take at least every two years with the </a:t>
            </a:r>
            <a:r>
              <a:rPr lang="en-US" sz="1400" i="1" dirty="0">
                <a:latin typeface="Verdana" panose="020B0604030504040204" pitchFamily="34" charset="0"/>
                <a:ea typeface="Verdana" panose="020B0604030504040204" pitchFamily="34" charset="0"/>
                <a:cs typeface="Verdana" panose="020B0604030504040204" pitchFamily="34" charset="0"/>
              </a:rPr>
              <a:t>CLASS</a:t>
            </a:r>
            <a:r>
              <a:rPr lang="en-US" sz="1400" i="1" baseline="30000" dirty="0">
                <a:latin typeface="Verdana" panose="020B0604030504040204" pitchFamily="34" charset="0"/>
                <a:ea typeface="Verdana" panose="020B0604030504040204" pitchFamily="34" charset="0"/>
                <a:cs typeface="Verdana" panose="020B0604030504040204" pitchFamily="34" charset="0"/>
              </a:rPr>
              <a:t>®</a:t>
            </a:r>
            <a:r>
              <a:rPr lang="en-US" sz="1400" dirty="0">
                <a:latin typeface="Verdana" panose="020B0604030504040204" pitchFamily="34" charset="0"/>
                <a:ea typeface="Verdana" panose="020B0604030504040204" pitchFamily="34" charset="0"/>
                <a:cs typeface="Verdana" panose="020B0604030504040204" pitchFamily="34" charset="0"/>
              </a:rPr>
              <a:t> to provide a statewide baseline and ensure accuracy. </a:t>
            </a:r>
            <a:endParaRPr lang="en-US" sz="1400" b="0" dirty="0">
              <a:latin typeface="Verdana" panose="020B0604030504040204" pitchFamily="34" charset="0"/>
              <a:ea typeface="Verdana" panose="020B0604030504040204" pitchFamily="34" charset="0"/>
              <a:cs typeface="Verdana" panose="020B0604030504040204" pitchFamily="34" charset="0"/>
            </a:endParaRPr>
          </a:p>
          <a:p>
            <a:r>
              <a:rPr lang="en-US" sz="1400" b="0" dirty="0">
                <a:latin typeface="Verdana" panose="020B0604030504040204" pitchFamily="34" charset="0"/>
                <a:ea typeface="Verdana" panose="020B0604030504040204" pitchFamily="34" charset="0"/>
                <a:cs typeface="Verdana" panose="020B0604030504040204" pitchFamily="34" charset="0"/>
              </a:rPr>
              <a:t>The 2019-2020 VPI Guidelines establish current the expectations for VPI Programs as they work towards meeting the goals within the Plan.</a:t>
            </a:r>
            <a:r>
              <a:rPr lang="en-US" sz="1600" b="0" dirty="0">
                <a:latin typeface="Verdana" panose="020B0604030504040204" pitchFamily="34" charset="0"/>
                <a:ea typeface="Verdana" panose="020B0604030504040204" pitchFamily="34" charset="0"/>
                <a:cs typeface="Verdana" panose="020B0604030504040204" pitchFamily="34" charset="0"/>
              </a:rPr>
              <a:t> </a:t>
            </a:r>
          </a:p>
          <a:p>
            <a:pPr marL="114300" indent="0" algn="just">
              <a:buNone/>
            </a:pPr>
            <a:endParaRPr lang="en-US" sz="1400" b="0" i="1" dirty="0"/>
          </a:p>
        </p:txBody>
      </p:sp>
    </p:spTree>
    <p:extLst>
      <p:ext uri="{BB962C8B-B14F-4D97-AF65-F5344CB8AC3E}">
        <p14:creationId xmlns:p14="http://schemas.microsoft.com/office/powerpoint/2010/main" val="2379885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Classroom photo 2</a:t>
            </a:r>
            <a:endParaRPr lang="en-US" dirty="0"/>
          </a:p>
        </p:txBody>
      </p:sp>
      <p:pic>
        <p:nvPicPr>
          <p:cNvPr id="3" name="Picture 2" descr="phot of young boy playing with blocks&#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55082"/>
            <a:ext cx="9144000" cy="7053000"/>
          </a:xfrm>
          <a:prstGeom prst="rect">
            <a:avLst/>
          </a:prstGeom>
        </p:spPr>
      </p:pic>
    </p:spTree>
    <p:extLst>
      <p:ext uri="{BB962C8B-B14F-4D97-AF65-F5344CB8AC3E}">
        <p14:creationId xmlns:p14="http://schemas.microsoft.com/office/powerpoint/2010/main" val="321206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457200" y="26670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sz="36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VPI Guidelines: Purpose, Overview and Summary of Revisions</a:t>
            </a:r>
            <a:r>
              <a:rPr lang="en-US" b="0" dirty="0">
                <a:latin typeface="Verdana" panose="020B0604030504040204" pitchFamily="34" charset="0"/>
                <a:ea typeface="Verdana" panose="020B0604030504040204" pitchFamily="34" charset="0"/>
                <a:cs typeface="Verdana" panose="020B0604030504040204" pitchFamily="34" charset="0"/>
              </a:rPr>
              <a:t/>
            </a:r>
            <a:br>
              <a:rPr lang="en-US" b="0" dirty="0">
                <a:latin typeface="Verdana" panose="020B0604030504040204" pitchFamily="34" charset="0"/>
                <a:ea typeface="Verdana" panose="020B0604030504040204" pitchFamily="34" charset="0"/>
                <a:cs typeface="Verdana" panose="020B0604030504040204" pitchFamily="34" charset="0"/>
              </a:rPr>
            </a:br>
            <a:endParaRPr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92516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7523</TotalTime>
  <Words>2822</Words>
  <Application>Microsoft Office PowerPoint</Application>
  <PresentationFormat>On-screen Show (4:3)</PresentationFormat>
  <Paragraphs>279</Paragraphs>
  <Slides>34</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Verdana</vt:lpstr>
      <vt:lpstr>Calibri</vt:lpstr>
      <vt:lpstr>Arial</vt:lpstr>
      <vt:lpstr>Wingdings</vt:lpstr>
      <vt:lpstr>Office Theme</vt:lpstr>
      <vt:lpstr>Virginia Preschool Initiative (VPI) Guidelines Webinar </vt:lpstr>
      <vt:lpstr>Objective and Agenda</vt:lpstr>
      <vt:lpstr>Classroom photo 1</vt:lpstr>
      <vt:lpstr>Vision and Background </vt:lpstr>
      <vt:lpstr>Defining the Opportunity</vt:lpstr>
      <vt:lpstr>Vision: All Virginia Children Enter Kindergarten Ready</vt:lpstr>
      <vt:lpstr>VPI Guidelines and the VPI Plan    </vt:lpstr>
      <vt:lpstr>Classroom photo 2</vt:lpstr>
      <vt:lpstr>VPI Guidelines: Purpose, Overview and Summary of Revisions </vt:lpstr>
      <vt:lpstr>Purpose of the Revised VPI Guidelines </vt:lpstr>
      <vt:lpstr>Revised VPI Guidelines at a Glance    </vt:lpstr>
      <vt:lpstr> Section 1 Providing a Quality Preschool  Education    </vt:lpstr>
      <vt:lpstr>Providing a Quality Preschool Education  Integrated and Evidence-Based Curriculum</vt:lpstr>
      <vt:lpstr>Providing a Quality Preschool  Education  Assessing Teacher-Child Interactions</vt:lpstr>
      <vt:lpstr> Providing a Quality Preschool  Education  Providing Individualized Professional Development</vt:lpstr>
      <vt:lpstr>  Section 2 Working with the Community to Provide Health Services and Facilitate Comprehensive Services     </vt:lpstr>
      <vt:lpstr> Section 3 Family Engagement     </vt:lpstr>
      <vt:lpstr> Family Engagement  Family Engagement Plan and Transition to Kindergarten      </vt:lpstr>
      <vt:lpstr>  Section 4 Equity for all Leaners     </vt:lpstr>
      <vt:lpstr> Equity for all Learners Providing High Quality Early Learning for All Students      </vt:lpstr>
      <vt:lpstr> Section 5  Program Operations and Transportation   </vt:lpstr>
      <vt:lpstr> Program Operations and Transportation    </vt:lpstr>
      <vt:lpstr> Program Operations and Transportation (continued)    </vt:lpstr>
      <vt:lpstr> Program Operations and Transportation (continued) </vt:lpstr>
      <vt:lpstr> Section 6 Submitting the VPI Application      </vt:lpstr>
      <vt:lpstr> Section 7 Using Appendices to Complete the Application       </vt:lpstr>
      <vt:lpstr>Clasrrom photo </vt:lpstr>
      <vt:lpstr>On the Horizon  </vt:lpstr>
      <vt:lpstr> On the Horizon for VPI Programs </vt:lpstr>
      <vt:lpstr> On the Horizon for VPI Programs   </vt:lpstr>
      <vt:lpstr> On the Horizon for VPI Programs  </vt:lpstr>
      <vt:lpstr>Classroom photo 3</vt:lpstr>
      <vt:lpstr>Questions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Childhood Quality Grant  Application Webinar</dc:title>
  <dc:creator>Allan, Mark (DOE)</dc:creator>
  <cp:lastModifiedBy>Jacqueline Kilkeary</cp:lastModifiedBy>
  <cp:revision>76</cp:revision>
  <cp:lastPrinted>2019-05-21T14:08:29Z</cp:lastPrinted>
  <dcterms:modified xsi:type="dcterms:W3CDTF">2019-05-30T20:06:18Z</dcterms:modified>
</cp:coreProperties>
</file>