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AE756A-3A2F-4197-BBB3-7DACFC767830}" type="datetimeFigureOut">
              <a:rPr lang="en-US" smtClean="0"/>
              <a:t>8/4/2016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72DF03-E1F1-4F22-958D-BEA47621C60C}" type="slidenum">
              <a:rPr lang="en-US" smtClean="0"/>
              <a:t>‹#›</a:t>
            </a:fld>
            <a:endParaRPr lang="en-US"/>
          </a:p>
        </p:txBody>
      </p:sp>
    </p:spTree>
    <p:extLst>
      <p:ext uri="{BB962C8B-B14F-4D97-AF65-F5344CB8AC3E}">
        <p14:creationId xmlns:p14="http://schemas.microsoft.com/office/powerpoint/2010/main" val="3148086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we’re talking about transition between Part C (early</a:t>
            </a:r>
            <a:r>
              <a:rPr lang="en-US" baseline="0" dirty="0" smtClean="0"/>
              <a:t> intervention) and preschool special education, we thought it would be helpful to start by reviewing what makes a child eligible for early intervention.  </a:t>
            </a:r>
          </a:p>
          <a:p>
            <a:r>
              <a:rPr lang="en-US" dirty="0" smtClean="0"/>
              <a:t>Eligibility ends on third</a:t>
            </a:r>
            <a:r>
              <a:rPr lang="en-US" baseline="0" dirty="0" smtClean="0"/>
              <a:t> birthday</a:t>
            </a:r>
          </a:p>
          <a:p>
            <a:r>
              <a:rPr lang="en-US" dirty="0" smtClean="0"/>
              <a:t>Developmental Delay – At least 25 % delay in one area of development </a:t>
            </a:r>
          </a:p>
          <a:p>
            <a:r>
              <a:rPr lang="en-US" baseline="0" dirty="0" smtClean="0"/>
              <a:t>Atypical</a:t>
            </a:r>
            <a:r>
              <a:rPr lang="en-US" dirty="0" smtClean="0"/>
              <a:t> Development –</a:t>
            </a:r>
          </a:p>
          <a:p>
            <a:r>
              <a:rPr lang="en-US" baseline="0" dirty="0" smtClean="0"/>
              <a:t>Atypical or questionable sensory-motor responses</a:t>
            </a:r>
          </a:p>
          <a:p>
            <a:r>
              <a:rPr lang="en-US" dirty="0" smtClean="0"/>
              <a:t>Atypical or questionable social-emotional development</a:t>
            </a:r>
          </a:p>
          <a:p>
            <a:r>
              <a:rPr lang="en-US" baseline="0" dirty="0" smtClean="0"/>
              <a:t>Atypical</a:t>
            </a:r>
            <a:r>
              <a:rPr lang="en-US" dirty="0" smtClean="0"/>
              <a:t> or questionable behaviors that interfere with acquisition of developmental skills</a:t>
            </a:r>
          </a:p>
          <a:p>
            <a:r>
              <a:rPr lang="en-US" baseline="0" dirty="0" smtClean="0"/>
              <a:t>Impairment</a:t>
            </a:r>
            <a:r>
              <a:rPr lang="en-US" dirty="0" smtClean="0"/>
              <a:t> in social interaction and communication skills along with restricted and repetitive behaviors (pre-ASD diagnosis)</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2</a:t>
            </a:fld>
            <a:endParaRPr lang="en-US"/>
          </a:p>
        </p:txBody>
      </p:sp>
    </p:spTree>
    <p:extLst>
      <p:ext uri="{BB962C8B-B14F-4D97-AF65-F5344CB8AC3E}">
        <p14:creationId xmlns:p14="http://schemas.microsoft.com/office/powerpoint/2010/main" val="248295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Required, with</a:t>
            </a:r>
            <a:r>
              <a:rPr lang="en-US" baseline="0" dirty="0" smtClean="0"/>
              <a:t> approval of family.  </a:t>
            </a:r>
            <a:r>
              <a:rPr lang="en-US" baseline="0" dirty="0" smtClean="0">
                <a:solidFill>
                  <a:srgbClr val="FF0000"/>
                </a:solidFill>
              </a:rPr>
              <a:t>May occur before or after notification/referral. SHOULD NOT OCCUR AFTER REFERRAL. TALK TO BETH, WE BOTH AGREED THAT THIS VIOLATED THE INTENT OF THE CONFERENCE.</a:t>
            </a:r>
          </a:p>
          <a:p>
            <a:r>
              <a:rPr lang="en-US" dirty="0"/>
              <a:t>SC responsible for ensuring scheduling of the transition conference within the required timelines and participation by required parties, including local school division personnel</a:t>
            </a:r>
            <a:endParaRPr lang="en-US" baseline="0" dirty="0" smtClean="0"/>
          </a:p>
          <a:p>
            <a:r>
              <a:rPr lang="en-US" baseline="0" dirty="0" smtClean="0"/>
              <a:t>Requirements of IFSP Meeting - </a:t>
            </a:r>
            <a:r>
              <a:rPr lang="en-US" sz="1200" kern="1200" dirty="0" smtClean="0">
                <a:solidFill>
                  <a:schemeClr val="tx1"/>
                </a:solidFill>
                <a:effectLst/>
                <a:latin typeface="+mn-lt"/>
                <a:ea typeface="+mn-ea"/>
                <a:cs typeface="+mn-cs"/>
              </a:rPr>
              <a:t>Part C must provide prior notice to all participants, must document on IFSP, service coordinator must be present, parent can invite an advocate or other family member, accessible for family, </a:t>
            </a:r>
            <a:r>
              <a:rPr lang="en-US" sz="1200" kern="1200" dirty="0" err="1" smtClean="0">
                <a:solidFill>
                  <a:schemeClr val="tx1"/>
                </a:solidFill>
                <a:effectLst/>
                <a:latin typeface="+mn-lt"/>
                <a:ea typeface="+mn-ea"/>
                <a:cs typeface="+mn-cs"/>
              </a:rPr>
              <a:t>etc</a:t>
            </a:r>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14</a:t>
            </a:fld>
            <a:endParaRPr lang="en-US"/>
          </a:p>
        </p:txBody>
      </p:sp>
    </p:spTree>
    <p:extLst>
      <p:ext uri="{BB962C8B-B14F-4D97-AF65-F5344CB8AC3E}">
        <p14:creationId xmlns:p14="http://schemas.microsoft.com/office/powerpoint/2010/main" val="1649342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that rare instance when the local school division representative cannot participate in any of these ways, the local Infant &amp; Toddler Connection will provide parents at the conference with information about early childhood special education services through the local school system.  The local school division must provide the family with a contact name and phone number where the family can call with questions about school services</a:t>
            </a:r>
          </a:p>
          <a:p>
            <a:r>
              <a:rPr lang="en-US" dirty="0" smtClean="0"/>
              <a:t>Put together information packets for Part</a:t>
            </a:r>
            <a:r>
              <a:rPr lang="en-US" baseline="0" dirty="0" smtClean="0"/>
              <a:t> C to have just in case.</a:t>
            </a:r>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15</a:t>
            </a:fld>
            <a:endParaRPr lang="en-US"/>
          </a:p>
        </p:txBody>
      </p:sp>
    </p:spTree>
    <p:extLst>
      <p:ext uri="{BB962C8B-B14F-4D97-AF65-F5344CB8AC3E}">
        <p14:creationId xmlns:p14="http://schemas.microsoft.com/office/powerpoint/2010/main" val="2807803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Dually certified</a:t>
            </a:r>
            <a:r>
              <a:rPr lang="en-US" baseline="0" dirty="0" smtClean="0"/>
              <a:t> ECE teacher CAN NOT be both the gen. </a:t>
            </a:r>
            <a:r>
              <a:rPr lang="en-US" baseline="0" dirty="0" err="1" smtClean="0"/>
              <a:t>ed</a:t>
            </a:r>
            <a:r>
              <a:rPr lang="en-US" baseline="0" dirty="0" smtClean="0"/>
              <a:t> and sped teacher</a:t>
            </a:r>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17</a:t>
            </a:fld>
            <a:endParaRPr lang="en-US"/>
          </a:p>
        </p:txBody>
      </p:sp>
    </p:spTree>
    <p:extLst>
      <p:ext uri="{BB962C8B-B14F-4D97-AF65-F5344CB8AC3E}">
        <p14:creationId xmlns:p14="http://schemas.microsoft.com/office/powerpoint/2010/main" val="14140759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 sure Part C knows where to send/call in the referral.</a:t>
            </a:r>
            <a:r>
              <a:rPr lang="en-US" baseline="0" dirty="0" smtClean="0"/>
              <a:t> It cannot sit on an answering machine or in a fax machine because it is summer or someone is on vacation. 65 business days is based on state/federal calendar. Does not matter if you are on a 4 day a week schedule, the week counts as 5 days.</a:t>
            </a:r>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19</a:t>
            </a:fld>
            <a:endParaRPr lang="en-US"/>
          </a:p>
        </p:txBody>
      </p:sp>
    </p:spTree>
    <p:extLst>
      <p:ext uri="{BB962C8B-B14F-4D97-AF65-F5344CB8AC3E}">
        <p14:creationId xmlns:p14="http://schemas.microsoft.com/office/powerpoint/2010/main" val="2389228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Child with a disability</a:t>
            </a:r>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24</a:t>
            </a:fld>
            <a:endParaRPr lang="en-US"/>
          </a:p>
        </p:txBody>
      </p:sp>
    </p:spTree>
    <p:extLst>
      <p:ext uri="{BB962C8B-B14F-4D97-AF65-F5344CB8AC3E}">
        <p14:creationId xmlns:p14="http://schemas.microsoft.com/office/powerpoint/2010/main" val="29280860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 date can be much later. Spring IEP, child eligible at start</a:t>
            </a:r>
            <a:r>
              <a:rPr lang="en-US" baseline="0" dirty="0" smtClean="0"/>
              <a:t> of school, IEP start date first day of school. Even if child turns two in spring.</a:t>
            </a:r>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26</a:t>
            </a:fld>
            <a:endParaRPr lang="en-US"/>
          </a:p>
        </p:txBody>
      </p:sp>
    </p:spTree>
    <p:extLst>
      <p:ext uri="{BB962C8B-B14F-4D97-AF65-F5344CB8AC3E}">
        <p14:creationId xmlns:p14="http://schemas.microsoft.com/office/powerpoint/2010/main" val="12303104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We’ve focused</a:t>
            </a:r>
            <a:r>
              <a:rPr lang="en-US" baseline="0" dirty="0" smtClean="0"/>
              <a:t> mostly on the non-negotiables … what’s required by federal or state regulations and what’s already been negotiated at the state level.  There are areas for local flexibility and these arrangements need to be specified in a local interagency agreement.  Panel will talk about the ways they’ve worked out how to meet the requirements and support a smooth transition for children and families.</a:t>
            </a:r>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27</a:t>
            </a:fld>
            <a:endParaRPr lang="en-US"/>
          </a:p>
        </p:txBody>
      </p:sp>
    </p:spTree>
    <p:extLst>
      <p:ext uri="{BB962C8B-B14F-4D97-AF65-F5344CB8AC3E}">
        <p14:creationId xmlns:p14="http://schemas.microsoft.com/office/powerpoint/2010/main" val="2509233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with high probability</a:t>
            </a:r>
            <a:r>
              <a:rPr lang="en-US" baseline="0" dirty="0" smtClean="0"/>
              <a:t> of resulting in a developmental delay.  List of 20 (many are categories)</a:t>
            </a:r>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3</a:t>
            </a:fld>
            <a:endParaRPr lang="en-US"/>
          </a:p>
        </p:txBody>
      </p:sp>
    </p:spTree>
    <p:extLst>
      <p:ext uri="{BB962C8B-B14F-4D97-AF65-F5344CB8AC3E}">
        <p14:creationId xmlns:p14="http://schemas.microsoft.com/office/powerpoint/2010/main" val="4011778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children are eligible for EI under Part C of IDEA until their third birthday, Virginia Code allows</a:t>
            </a:r>
            <a:r>
              <a:rPr lang="en-US" baseline="0" dirty="0" smtClean="0"/>
              <a:t> that …</a:t>
            </a:r>
          </a:p>
          <a:p>
            <a:r>
              <a:rPr lang="en-US" baseline="0" dirty="0" smtClean="0"/>
              <a:t>It’s important to know that referral from EI can happen at either of these times.</a:t>
            </a:r>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4</a:t>
            </a:fld>
            <a:endParaRPr lang="en-US"/>
          </a:p>
        </p:txBody>
      </p:sp>
    </p:spTree>
    <p:extLst>
      <p:ext uri="{BB962C8B-B14F-4D97-AF65-F5344CB8AC3E}">
        <p14:creationId xmlns:p14="http://schemas.microsoft.com/office/powerpoint/2010/main" val="2435616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are two federal transition requirement</a:t>
            </a:r>
            <a:r>
              <a:rPr lang="en-US" sz="1200" kern="1200" baseline="0" dirty="0" smtClean="0">
                <a:solidFill>
                  <a:schemeClr val="tx1"/>
                </a:solidFill>
                <a:effectLst/>
                <a:latin typeface="+mn-lt"/>
                <a:ea typeface="+mn-ea"/>
                <a:cs typeface="+mn-cs"/>
              </a:rPr>
              <a:t>s under Part C of IDEA that impact you as LEAs:  notification, transition conference</a:t>
            </a:r>
          </a:p>
          <a:p>
            <a:r>
              <a:rPr lang="en-US" sz="1200" kern="1200" dirty="0" smtClean="0">
                <a:solidFill>
                  <a:schemeClr val="tx1"/>
                </a:solidFill>
                <a:effectLst/>
                <a:latin typeface="+mn-lt"/>
                <a:ea typeface="+mn-ea"/>
                <a:cs typeface="+mn-cs"/>
              </a:rPr>
              <a:t>Potentially eligible for Part B – defined in Virginia as “Children receiving early intervention services are considered “potentially eligible” for Part B unless there is a clear expectation that they will no longer require services by the time they reach age 3.”  Determination is made by child’s IFSP team</a:t>
            </a:r>
          </a:p>
          <a:p>
            <a:r>
              <a:rPr lang="en-US" sz="1200" kern="1200" dirty="0" smtClean="0">
                <a:solidFill>
                  <a:schemeClr val="tx1"/>
                </a:solidFill>
                <a:effectLst/>
                <a:latin typeface="+mn-lt"/>
                <a:ea typeface="+mn-ea"/>
                <a:cs typeface="+mn-cs"/>
              </a:rPr>
              <a:t>State</a:t>
            </a:r>
            <a:r>
              <a:rPr lang="en-US" sz="1200" kern="1200" baseline="0" dirty="0" smtClean="0">
                <a:solidFill>
                  <a:schemeClr val="tx1"/>
                </a:solidFill>
                <a:effectLst/>
                <a:latin typeface="+mn-lt"/>
                <a:ea typeface="+mn-ea"/>
                <a:cs typeface="+mn-cs"/>
              </a:rPr>
              <a:t> Interagency Agreement spells out some state-level agreed upon timelines and responsibilities between EI and the LEA in order to accomplish these two required tasks.  We’ll share information about the EI side of requirements and Phyllis will talk about what’s required on the LEA side.  Focusing on what’s required from the federal and state level.  After that we have a panel of local EI and school representatives who will talk more about how they’ve worked out local roles and responsibilities in order to meet the federal and state requirements.</a:t>
            </a:r>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5</a:t>
            </a:fld>
            <a:endParaRPr lang="en-US"/>
          </a:p>
        </p:txBody>
      </p:sp>
    </p:spTree>
    <p:extLst>
      <p:ext uri="{BB962C8B-B14F-4D97-AF65-F5344CB8AC3E}">
        <p14:creationId xmlns:p14="http://schemas.microsoft.com/office/powerpoint/2010/main" val="2981409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Method for notification to LEA (who</a:t>
            </a:r>
            <a:r>
              <a:rPr lang="en-US" sz="1200" kern="1200" baseline="0" dirty="0" smtClean="0">
                <a:solidFill>
                  <a:schemeClr val="tx1"/>
                </a:solidFill>
                <a:effectLst/>
                <a:latin typeface="+mn-lt"/>
                <a:ea typeface="+mn-ea"/>
                <a:cs typeface="+mn-cs"/>
              </a:rPr>
              <a:t> it goes to, how its transmitted) </a:t>
            </a:r>
            <a:r>
              <a:rPr lang="en-US" sz="1200" kern="1200" dirty="0" smtClean="0">
                <a:solidFill>
                  <a:schemeClr val="tx1"/>
                </a:solidFill>
                <a:effectLst/>
                <a:latin typeface="+mn-lt"/>
                <a:ea typeface="+mn-ea"/>
                <a:cs typeface="+mn-cs"/>
              </a:rPr>
              <a:t>– determined locally and specified in local interagency agreement</a:t>
            </a:r>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7</a:t>
            </a:fld>
            <a:endParaRPr lang="en-US"/>
          </a:p>
        </p:txBody>
      </p:sp>
    </p:spTree>
    <p:extLst>
      <p:ext uri="{BB962C8B-B14F-4D97-AF65-F5344CB8AC3E}">
        <p14:creationId xmlns:p14="http://schemas.microsoft.com/office/powerpoint/2010/main" val="366911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State interagency agreement requires notification by April 1 if child starting school at beginning of the school year (2 by Sept. 30).  Or at least 6 months prior to the child's third birthday (PM).  But a different date may be determined in local interagency agreement (as long as Part C can meet their requirement for sending the notification at least 90 days ahead and child can ready to start school at</a:t>
            </a:r>
            <a:r>
              <a:rPr lang="en-US" sz="1200" kern="1200" baseline="0" dirty="0" smtClean="0">
                <a:solidFill>
                  <a:schemeClr val="tx1"/>
                </a:solidFill>
                <a:effectLst/>
                <a:latin typeface="+mn-lt"/>
                <a:ea typeface="+mn-ea"/>
                <a:cs typeface="+mn-cs"/>
              </a:rPr>
              <a:t> the beginning of the school year or on third birthday</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Can be before April 1, especially if the parent choses. Does not mean services start before</a:t>
            </a:r>
            <a:r>
              <a:rPr lang="en-US" sz="1200" kern="1200" baseline="0" dirty="0" smtClean="0">
                <a:solidFill>
                  <a:schemeClr val="tx1"/>
                </a:solidFill>
                <a:effectLst/>
                <a:latin typeface="+mn-lt"/>
                <a:ea typeface="+mn-ea"/>
                <a:cs typeface="+mn-cs"/>
              </a:rPr>
              <a:t> the child is age eligible. IEP start date can be at start of school, but you still must write IEP within 30 calendar days of </a:t>
            </a:r>
            <a:r>
              <a:rPr lang="en-US" sz="1200" kern="1200" baseline="0" dirty="0" err="1" smtClean="0">
                <a:solidFill>
                  <a:schemeClr val="tx1"/>
                </a:solidFill>
                <a:effectLst/>
                <a:latin typeface="+mn-lt"/>
                <a:ea typeface="+mn-ea"/>
                <a:cs typeface="+mn-cs"/>
              </a:rPr>
              <a:t>eligibillity</a:t>
            </a:r>
            <a:r>
              <a:rPr lang="en-US" sz="1200" kern="1200" baseline="0" dirty="0" smtClean="0">
                <a:solidFill>
                  <a:schemeClr val="tx1"/>
                </a:solidFill>
                <a:effectLst/>
                <a:latin typeface="+mn-lt"/>
                <a:ea typeface="+mn-ea"/>
                <a:cs typeface="+mn-cs"/>
              </a:rPr>
              <a:t> meeting</a:t>
            </a:r>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8</a:t>
            </a:fld>
            <a:endParaRPr lang="en-US"/>
          </a:p>
        </p:txBody>
      </p:sp>
    </p:spTree>
    <p:extLst>
      <p:ext uri="{BB962C8B-B14F-4D97-AF65-F5344CB8AC3E}">
        <p14:creationId xmlns:p14="http://schemas.microsoft.com/office/powerpoint/2010/main" val="335280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State Interagency Agreement – (1) Once the LEA receives notification from Part C, must treat this as an initial referral to Part B.  The point at which the special education director (or designee) receives this information is considered the date of referral.  Phyllis will talk more about this.</a:t>
            </a:r>
          </a:p>
          <a:p>
            <a:r>
              <a:rPr lang="en-US" sz="1200" kern="1200" dirty="0" smtClean="0">
                <a:solidFill>
                  <a:schemeClr val="tx1"/>
                </a:solidFill>
                <a:effectLst/>
                <a:latin typeface="+mn-lt"/>
                <a:ea typeface="+mn-ea"/>
                <a:cs typeface="+mn-cs"/>
              </a:rPr>
              <a:t>Starts 65 day timeline</a:t>
            </a:r>
          </a:p>
          <a:p>
            <a:r>
              <a:rPr lang="en-US" sz="1200" kern="1200" dirty="0" smtClean="0">
                <a:solidFill>
                  <a:schemeClr val="tx1"/>
                </a:solidFill>
                <a:effectLst/>
                <a:latin typeface="+mn-lt"/>
                <a:ea typeface="+mn-ea"/>
                <a:cs typeface="+mn-cs"/>
              </a:rPr>
              <a:t>Can have CST meeting and decide</a:t>
            </a:r>
            <a:r>
              <a:rPr lang="en-US" sz="1200" kern="1200" baseline="0" dirty="0" smtClean="0">
                <a:solidFill>
                  <a:schemeClr val="tx1"/>
                </a:solidFill>
                <a:effectLst/>
                <a:latin typeface="+mn-lt"/>
                <a:ea typeface="+mn-ea"/>
                <a:cs typeface="+mn-cs"/>
              </a:rPr>
              <a:t> to not go forward. But this is within the 65 day timeline. If decision is to move forward, you do not get 65 days from the meeting date.  If decide not to move forward, timeline stops.</a:t>
            </a:r>
          </a:p>
          <a:p>
            <a:r>
              <a:rPr lang="en-US" sz="1200" kern="1200" baseline="0" dirty="0" smtClean="0">
                <a:solidFill>
                  <a:schemeClr val="tx1"/>
                </a:solidFill>
                <a:effectLst/>
                <a:latin typeface="+mn-lt"/>
                <a:ea typeface="+mn-ea"/>
                <a:cs typeface="+mn-cs"/>
              </a:rPr>
              <a:t>Not all of the Part C children should be referred. Not all of the referrals should be found not eligible</a:t>
            </a:r>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9</a:t>
            </a:fld>
            <a:endParaRPr lang="en-US"/>
          </a:p>
        </p:txBody>
      </p:sp>
    </p:spTree>
    <p:extLst>
      <p:ext uri="{BB962C8B-B14F-4D97-AF65-F5344CB8AC3E}">
        <p14:creationId xmlns:p14="http://schemas.microsoft.com/office/powerpoint/2010/main" val="2654191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 come late to Part C - </a:t>
            </a:r>
            <a:r>
              <a:rPr lang="en-US" sz="1200" kern="1200" dirty="0" smtClean="0">
                <a:solidFill>
                  <a:schemeClr val="tx1"/>
                </a:solidFill>
                <a:effectLst/>
                <a:latin typeface="+mn-lt"/>
                <a:ea typeface="+mn-ea"/>
                <a:cs typeface="+mn-cs"/>
              </a:rPr>
              <a:t>If a child is referred to the local Infant &amp; Toddler Connection system at least 45 days before the child’s third birthday and the child is found eligible and is receiving services under Part C, then the local Infant &amp; Toddler Connection system must provide notification and referral to the local school system and Virginia Department of Education as soon as possible after determining the child eligible</a:t>
            </a:r>
            <a:endParaRPr lang="en-US" dirty="0" smtClean="0"/>
          </a:p>
          <a:p>
            <a:r>
              <a:rPr lang="en-US" dirty="0" smtClean="0"/>
              <a:t>Or parent may initially opt out of notification and referral and decide later (past the April 1 or 6-month mark) that they’ve changed their minds and want it sent.  Must</a:t>
            </a:r>
            <a:r>
              <a:rPr lang="en-US" baseline="0" dirty="0" smtClean="0"/>
              <a:t> still treat the notification as a referral and follow Part B timelines, but we recognize child might not have IEP in place for first day of school/third birthday.</a:t>
            </a:r>
          </a:p>
          <a:p>
            <a:r>
              <a:rPr lang="en-US" baseline="0" dirty="0" smtClean="0"/>
              <a:t>Late referral to Part C, may want to get school division involved and do a joint assessment for transition and information sharing purposes.</a:t>
            </a:r>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10</a:t>
            </a:fld>
            <a:endParaRPr lang="en-US"/>
          </a:p>
        </p:txBody>
      </p:sp>
    </p:spTree>
    <p:extLst>
      <p:ext uri="{BB962C8B-B14F-4D97-AF65-F5344CB8AC3E}">
        <p14:creationId xmlns:p14="http://schemas.microsoft.com/office/powerpoint/2010/main" val="17778786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includes summer referrals. Make</a:t>
            </a:r>
            <a:r>
              <a:rPr lang="en-US" baseline="0" dirty="0" smtClean="0"/>
              <a:t> sure Part C knows who to contact over summer if staff not 12 mo. Employees. </a:t>
            </a:r>
            <a:r>
              <a:rPr lang="en-US" baseline="0" dirty="0" err="1" smtClean="0"/>
              <a:t>Reefrral</a:t>
            </a:r>
            <a:r>
              <a:rPr lang="en-US" baseline="0" dirty="0" smtClean="0"/>
              <a:t> should not sit on someone’s desk while they are on vacation. Cannot tell the family or Part C to call back in Sept. when school starts.</a:t>
            </a:r>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11</a:t>
            </a:fld>
            <a:endParaRPr lang="en-US"/>
          </a:p>
        </p:txBody>
      </p:sp>
    </p:spTree>
    <p:extLst>
      <p:ext uri="{BB962C8B-B14F-4D97-AF65-F5344CB8AC3E}">
        <p14:creationId xmlns:p14="http://schemas.microsoft.com/office/powerpoint/2010/main" val="749780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t>8/4/2016</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t>8/4/2016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t>8/4/2016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8" name="Rectangle 7"/>
          <p:cNvSpPr/>
          <p:nvPr userDrawn="1"/>
        </p:nvSpPr>
        <p:spPr>
          <a:xfrm>
            <a:off x="0" y="0"/>
            <a:ext cx="8382000" cy="6248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ardrop 8"/>
          <p:cNvSpPr/>
          <p:nvPr userDrawn="1"/>
        </p:nvSpPr>
        <p:spPr>
          <a:xfrm>
            <a:off x="990600" y="1371600"/>
            <a:ext cx="7391400" cy="4953000"/>
          </a:xfrm>
          <a:prstGeom prst="teardrop">
            <a:avLst/>
          </a:prstGeom>
          <a:solidFill>
            <a:schemeClr val="bg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p:cNvSpPr>
            <a:spLocks noGrp="1"/>
          </p:cNvSpPr>
          <p:nvPr>
            <p:ph type="title" hasCustomPrompt="1"/>
          </p:nvPr>
        </p:nvSpPr>
        <p:spPr>
          <a:xfrm>
            <a:off x="1524000" y="3124201"/>
            <a:ext cx="6248400" cy="1295400"/>
          </a:xfrm>
        </p:spPr>
        <p:txBody>
          <a:bodyPr anchor="t">
            <a:normAutofit/>
          </a:bodyPr>
          <a:lstStyle>
            <a:lvl1pPr algn="ctr" eaLnBrk="1" fontAlgn="auto" hangingPunct="1">
              <a:spcAft>
                <a:spcPts val="0"/>
              </a:spcAft>
              <a:defRPr lang="en-US" sz="3600" baseline="0">
                <a:solidFill>
                  <a:schemeClr val="tx1">
                    <a:lumMod val="50000"/>
                    <a:lumOff val="50000"/>
                  </a:schemeClr>
                </a:solidFill>
              </a:defRPr>
            </a:lvl1pPr>
          </a:lstStyle>
          <a:p>
            <a:pPr eaLnBrk="1" fontAlgn="auto" hangingPunct="1">
              <a:spcAft>
                <a:spcPts val="0"/>
              </a:spcAft>
              <a:defRPr/>
            </a:pPr>
            <a:r>
              <a:rPr lang="en-US" dirty="0" smtClean="0">
                <a:ea typeface="ＭＳ Ｐゴシック" pitchFamily="34" charset="-128"/>
              </a:rPr>
              <a:t>Sub Section Slide</a:t>
            </a:r>
            <a:endParaRPr lang="en-US" dirty="0"/>
          </a:p>
        </p:txBody>
      </p:sp>
      <p:sp>
        <p:nvSpPr>
          <p:cNvPr id="6" name="Slide Number Placeholder 5"/>
          <p:cNvSpPr>
            <a:spLocks noGrp="1"/>
          </p:cNvSpPr>
          <p:nvPr>
            <p:ph type="sldNum" sz="quarter" idx="12"/>
          </p:nvPr>
        </p:nvSpPr>
        <p:spPr/>
        <p:txBody>
          <a:bodyPr/>
          <a:lstStyle/>
          <a:p>
            <a:fld id="{0E35F3BA-FE8B-4E36-87EF-206F94BD42EB}" type="slidenum">
              <a:rPr lang="en-US" smtClean="0"/>
              <a:pPr/>
              <a:t>‹#›</a:t>
            </a:fld>
            <a:endParaRPr lang="en-US" dirty="0"/>
          </a:p>
        </p:txBody>
      </p:sp>
    </p:spTree>
    <p:extLst>
      <p:ext uri="{BB962C8B-B14F-4D97-AF65-F5344CB8AC3E}">
        <p14:creationId xmlns:p14="http://schemas.microsoft.com/office/powerpoint/2010/main" val="168843333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11D738E-8962-435F-8C43-147B8DD7E819}" type="datetime1">
              <a:rPr lang="en-US" smtClean="0"/>
              <a:t>8/4/2016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t>8/4/2016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34CF3C7-6809-4F39-BD67-A75817BDDE0A}" type="datetime1">
              <a:rPr lang="en-US" smtClean="0"/>
              <a:t>8/4/2016</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7EAEB24-CE78-465C-A726-91D0868FA48F}" type="datetime1">
              <a:rPr lang="en-US" smtClean="0"/>
              <a:t>8/4/2016</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t>8/4/2016</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8/4/2016</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t>8/4/2016</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t>8/4/2016</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t>8/4/2016</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doe.virginia.gov/special_ed/regulations/state/regs_speced_disability_va.pdf" TargetMode="External"/><Relationship Id="rId2" Type="http://schemas.openxmlformats.org/officeDocument/2006/relationships/hyperlink" Target="http://www.doe.virginia.gov/special_ed/early_childhood/eval/index.s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Autofit/>
          </a:bodyPr>
          <a:lstStyle/>
          <a:p>
            <a:r>
              <a:rPr lang="en-US" sz="3600" b="0" dirty="0"/>
              <a:t>Regulations Governing</a:t>
            </a:r>
            <a:br>
              <a:rPr lang="en-US" sz="3600" b="0" dirty="0"/>
            </a:br>
            <a:r>
              <a:rPr lang="en-US" sz="3600" b="0" dirty="0"/>
              <a:t>Special Education Programs</a:t>
            </a:r>
            <a:br>
              <a:rPr lang="en-US" sz="3600" b="0" dirty="0"/>
            </a:br>
            <a:r>
              <a:rPr lang="en-US" sz="3600" b="0" dirty="0"/>
              <a:t>for Children with Disabilities in </a:t>
            </a:r>
            <a:r>
              <a:rPr lang="en-US" sz="3600" b="0" dirty="0" smtClean="0"/>
              <a:t>Virginia</a:t>
            </a:r>
            <a:r>
              <a:rPr lang="en-US" sz="3600" dirty="0"/>
              <a:t/>
            </a:r>
            <a:br>
              <a:rPr lang="en-US" sz="3600" dirty="0"/>
            </a:br>
            <a:r>
              <a:rPr lang="en-US" sz="3600" b="0" dirty="0" smtClean="0"/>
              <a:t/>
            </a:r>
            <a:br>
              <a:rPr lang="en-US" sz="3600" b="0" dirty="0" smtClean="0"/>
            </a:br>
            <a:r>
              <a:rPr lang="en-US" sz="3600" b="0" dirty="0" smtClean="0"/>
              <a:t>Transitioning from Early Intervention to Early Childhood Special Education</a:t>
            </a:r>
            <a:endParaRPr lang="en-US" sz="3600" b="0" dirty="0"/>
          </a:p>
        </p:txBody>
      </p:sp>
      <p:sp>
        <p:nvSpPr>
          <p:cNvPr id="2" name="Subtitle 1"/>
          <p:cNvSpPr>
            <a:spLocks noGrp="1"/>
          </p:cNvSpPr>
          <p:nvPr>
            <p:ph type="subTitle" idx="1"/>
          </p:nvPr>
        </p:nvSpPr>
        <p:spPr/>
        <p:txBody>
          <a:bodyPr>
            <a:normAutofit fontScale="92500" lnSpcReduction="10000"/>
          </a:bodyPr>
          <a:lstStyle/>
          <a:p>
            <a:r>
              <a:rPr lang="en-US" dirty="0" smtClean="0"/>
              <a:t>Phyllis </a:t>
            </a:r>
            <a:r>
              <a:rPr lang="en-US" dirty="0" err="1" smtClean="0"/>
              <a:t>Mondak</a:t>
            </a:r>
            <a:endParaRPr lang="en-US" dirty="0" smtClean="0"/>
          </a:p>
          <a:p>
            <a:r>
              <a:rPr lang="en-US" dirty="0" smtClean="0"/>
              <a:t>Kyla Patterson</a:t>
            </a:r>
          </a:p>
          <a:p>
            <a:r>
              <a:rPr lang="en-US" dirty="0" smtClean="0"/>
              <a:t>Sarah Moore</a:t>
            </a:r>
            <a:endParaRPr lang="en-US" dirty="0"/>
          </a:p>
        </p:txBody>
      </p:sp>
      <p:sp>
        <p:nvSpPr>
          <p:cNvPr id="3" name="Slide Number Placeholder 2"/>
          <p:cNvSpPr>
            <a:spLocks noGrp="1"/>
          </p:cNvSpPr>
          <p:nvPr>
            <p:ph type="sldNum" sz="quarter" idx="11"/>
          </p:nvPr>
        </p:nvSpPr>
        <p:spPr/>
        <p:txBody>
          <a:bodyPr/>
          <a:lstStyle/>
          <a:p>
            <a:fld id="{0E35F3BA-FE8B-4E36-87EF-206F94BD42EB}" type="slidenum">
              <a:rPr lang="en-US" smtClean="0"/>
              <a:pPr/>
              <a:t>1</a:t>
            </a:fld>
            <a:endParaRPr lang="en-US" dirty="0"/>
          </a:p>
        </p:txBody>
      </p:sp>
    </p:spTree>
    <p:extLst>
      <p:ext uri="{BB962C8B-B14F-4D97-AF65-F5344CB8AC3E}">
        <p14:creationId xmlns:p14="http://schemas.microsoft.com/office/powerpoint/2010/main" val="426739161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Notification and Referral – Late Referrals</a:t>
            </a:r>
            <a:endParaRPr lang="en-US" dirty="0"/>
          </a:p>
        </p:txBody>
      </p:sp>
      <p:sp>
        <p:nvSpPr>
          <p:cNvPr id="3" name="Content Placeholder 2"/>
          <p:cNvSpPr>
            <a:spLocks noGrp="1"/>
          </p:cNvSpPr>
          <p:nvPr>
            <p:ph idx="1"/>
          </p:nvPr>
        </p:nvSpPr>
        <p:spPr>
          <a:xfrm>
            <a:off x="457200" y="2362200"/>
            <a:ext cx="8229600" cy="3763963"/>
          </a:xfrm>
        </p:spPr>
        <p:txBody>
          <a:bodyPr>
            <a:normAutofit/>
          </a:bodyPr>
          <a:lstStyle/>
          <a:p>
            <a:r>
              <a:rPr lang="en-US" sz="3200" b="1" dirty="0" smtClean="0"/>
              <a:t>May come to Part C late</a:t>
            </a:r>
          </a:p>
          <a:p>
            <a:r>
              <a:rPr lang="en-US" sz="3200" b="1" dirty="0" smtClean="0"/>
              <a:t>Parents may change their mind about opting in for notification and referral</a:t>
            </a:r>
          </a:p>
          <a:p>
            <a:r>
              <a:rPr lang="en-US" sz="3200" b="1" dirty="0" smtClean="0"/>
              <a:t>Notification </a:t>
            </a:r>
            <a:r>
              <a:rPr lang="en-US" sz="3200" b="1" dirty="0" smtClean="0"/>
              <a:t>is to </a:t>
            </a:r>
            <a:r>
              <a:rPr lang="en-US" sz="3200" b="1" dirty="0" smtClean="0"/>
              <a:t>be </a:t>
            </a:r>
            <a:r>
              <a:rPr lang="en-US" sz="3200" b="1" dirty="0" smtClean="0"/>
              <a:t>sent </a:t>
            </a:r>
            <a:r>
              <a:rPr lang="en-US" sz="3200" b="1" dirty="0" smtClean="0"/>
              <a:t>as soon as possible</a:t>
            </a:r>
            <a:endParaRPr lang="en-US" sz="3200" b="1" dirty="0"/>
          </a:p>
        </p:txBody>
      </p:sp>
      <p:sp>
        <p:nvSpPr>
          <p:cNvPr id="4" name="Slide Number Placeholder 3"/>
          <p:cNvSpPr>
            <a:spLocks noGrp="1"/>
          </p:cNvSpPr>
          <p:nvPr>
            <p:ph type="sldNum" sz="quarter" idx="12"/>
          </p:nvPr>
        </p:nvSpPr>
        <p:spPr/>
        <p:txBody>
          <a:bodyPr/>
          <a:lstStyle/>
          <a:p>
            <a:fld id="{0E35F3BA-FE8B-4E36-87EF-206F94BD42EB}" type="slidenum">
              <a:rPr lang="en-US" smtClean="0"/>
              <a:pPr/>
              <a:t>10</a:t>
            </a:fld>
            <a:endParaRPr lang="en-US" dirty="0"/>
          </a:p>
        </p:txBody>
      </p:sp>
    </p:spTree>
    <p:extLst>
      <p:ext uri="{BB962C8B-B14F-4D97-AF65-F5344CB8AC3E}">
        <p14:creationId xmlns:p14="http://schemas.microsoft.com/office/powerpoint/2010/main" val="356836732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534400" cy="914400"/>
          </a:xfrm>
        </p:spPr>
        <p:txBody>
          <a:bodyPr rtlCol="0">
            <a:normAutofit fontScale="90000"/>
          </a:bodyPr>
          <a:lstStyle/>
          <a:p>
            <a:pPr fontAlgn="auto">
              <a:spcAft>
                <a:spcPts val="0"/>
              </a:spcAft>
              <a:defRPr/>
            </a:pPr>
            <a:r>
              <a:rPr lang="en-US" dirty="0" smtClean="0"/>
              <a:t/>
            </a:r>
            <a:br>
              <a:rPr lang="en-US" dirty="0" smtClean="0"/>
            </a:br>
            <a:r>
              <a:rPr lang="en-US" sz="3600" dirty="0"/>
              <a:t>Procedures for Referral for Initial Evaluation</a:t>
            </a:r>
            <a:endParaRPr lang="en-US" sz="3600" dirty="0" smtClean="0"/>
          </a:p>
        </p:txBody>
      </p:sp>
      <p:sp>
        <p:nvSpPr>
          <p:cNvPr id="3" name="Content Placeholder 2"/>
          <p:cNvSpPr>
            <a:spLocks noGrp="1"/>
          </p:cNvSpPr>
          <p:nvPr>
            <p:ph idx="1"/>
          </p:nvPr>
        </p:nvSpPr>
        <p:spPr>
          <a:xfrm>
            <a:off x="152400" y="1066800"/>
            <a:ext cx="8229600" cy="5791200"/>
          </a:xfrm>
        </p:spPr>
        <p:txBody>
          <a:bodyPr rtlCol="0">
            <a:normAutofit fontScale="25000" lnSpcReduction="20000"/>
          </a:bodyPr>
          <a:lstStyle/>
          <a:p>
            <a:pPr fontAlgn="auto">
              <a:spcAft>
                <a:spcPts val="0"/>
              </a:spcAft>
              <a:buFont typeface="Arial" pitchFamily="34" charset="0"/>
              <a:buNone/>
              <a:defRPr/>
            </a:pPr>
            <a:r>
              <a:rPr lang="en-US" sz="4400" b="0" dirty="0" smtClean="0"/>
              <a:t>1 . </a:t>
            </a:r>
            <a:r>
              <a:rPr lang="en-US" sz="8000" b="1" dirty="0" smtClean="0"/>
              <a:t>The special education administrator, or designee, shall: </a:t>
            </a:r>
          </a:p>
          <a:p>
            <a:pPr fontAlgn="auto">
              <a:spcAft>
                <a:spcPts val="0"/>
              </a:spcAft>
              <a:buFont typeface="Arial" pitchFamily="34" charset="0"/>
              <a:buNone/>
              <a:defRPr/>
            </a:pPr>
            <a:r>
              <a:rPr lang="en-US" sz="8000" b="1" dirty="0" smtClean="0"/>
              <a:t>	a . Record the date the referral was received, reason for referral, and names of the person or agency making the </a:t>
            </a:r>
            <a:r>
              <a:rPr lang="en-US" sz="8000" b="1" dirty="0" smtClean="0"/>
              <a:t>referral</a:t>
            </a:r>
            <a:endParaRPr lang="en-US" sz="8000" b="1" dirty="0" smtClean="0"/>
          </a:p>
          <a:p>
            <a:pPr fontAlgn="auto">
              <a:spcAft>
                <a:spcPts val="0"/>
              </a:spcAft>
              <a:buFont typeface="Arial" pitchFamily="34" charset="0"/>
              <a:buNone/>
              <a:defRPr/>
            </a:pPr>
            <a:endParaRPr lang="en-US" sz="8000" b="1" dirty="0" smtClean="0"/>
          </a:p>
          <a:p>
            <a:pPr fontAlgn="auto">
              <a:spcAft>
                <a:spcPts val="0"/>
              </a:spcAft>
              <a:buFont typeface="Arial" pitchFamily="34" charset="0"/>
              <a:buNone/>
              <a:defRPr/>
            </a:pPr>
            <a:r>
              <a:rPr lang="en-US" sz="8000" b="1" dirty="0" smtClean="0"/>
              <a:t>	b . Implement procedures for maintaining the confidentiality of all </a:t>
            </a:r>
            <a:r>
              <a:rPr lang="en-US" sz="8000" b="1" dirty="0" smtClean="0"/>
              <a:t>data</a:t>
            </a:r>
            <a:endParaRPr lang="en-US" sz="8000" b="1" dirty="0" smtClean="0"/>
          </a:p>
          <a:p>
            <a:pPr fontAlgn="auto">
              <a:spcAft>
                <a:spcPts val="0"/>
              </a:spcAft>
              <a:buFont typeface="Arial" pitchFamily="34" charset="0"/>
              <a:buNone/>
              <a:defRPr/>
            </a:pPr>
            <a:endParaRPr lang="en-US" sz="8000" b="1" dirty="0" smtClean="0"/>
          </a:p>
          <a:p>
            <a:pPr fontAlgn="auto">
              <a:spcAft>
                <a:spcPts val="0"/>
              </a:spcAft>
              <a:buFont typeface="Arial" pitchFamily="34" charset="0"/>
              <a:buNone/>
              <a:defRPr/>
            </a:pPr>
            <a:r>
              <a:rPr lang="en-US" sz="8000" b="1" dirty="0" smtClean="0"/>
              <a:t>	c . Provide written notice and procedural safeguards to inform the parent(s) in the parents’ native language or primary mode of communication, unless it is clearly not feasible to do so, about: </a:t>
            </a:r>
          </a:p>
          <a:p>
            <a:pPr fontAlgn="auto">
              <a:spcAft>
                <a:spcPts val="0"/>
              </a:spcAft>
              <a:buFont typeface="Arial" pitchFamily="34" charset="0"/>
              <a:buNone/>
              <a:defRPr/>
            </a:pPr>
            <a:r>
              <a:rPr lang="en-US" sz="8000" b="1" dirty="0" smtClean="0"/>
              <a:t>		(1) The referral for evaluation,</a:t>
            </a:r>
          </a:p>
          <a:p>
            <a:pPr fontAlgn="auto">
              <a:spcAft>
                <a:spcPts val="0"/>
              </a:spcAft>
              <a:buFont typeface="Arial" pitchFamily="34" charset="0"/>
              <a:buNone/>
              <a:defRPr/>
            </a:pPr>
            <a:r>
              <a:rPr lang="en-US" sz="8000" b="1" dirty="0" smtClean="0"/>
              <a:t>		(2) The purpose of the evaluation, and </a:t>
            </a:r>
          </a:p>
          <a:p>
            <a:pPr fontAlgn="auto">
              <a:spcAft>
                <a:spcPts val="0"/>
              </a:spcAft>
              <a:buFont typeface="Arial" pitchFamily="34" charset="0"/>
              <a:buNone/>
              <a:defRPr/>
            </a:pPr>
            <a:r>
              <a:rPr lang="en-US" sz="8000" b="1" dirty="0" smtClean="0"/>
              <a:t>		(3) Parental rights with respect to evaluation and other </a:t>
            </a:r>
            <a:r>
              <a:rPr lang="en-US" sz="8000" b="1" dirty="0" smtClean="0"/>
              <a:t>		procedural safeguards </a:t>
            </a:r>
            <a:endParaRPr lang="en-US" sz="8000" b="1" dirty="0" smtClean="0"/>
          </a:p>
          <a:p>
            <a:pPr fontAlgn="auto">
              <a:spcAft>
                <a:spcPts val="0"/>
              </a:spcAft>
              <a:buFont typeface="Arial" pitchFamily="34" charset="0"/>
              <a:buNone/>
              <a:defRPr/>
            </a:pPr>
            <a:endParaRPr lang="en-US" sz="8000" b="1" dirty="0" smtClean="0"/>
          </a:p>
          <a:p>
            <a:pPr fontAlgn="auto">
              <a:spcAft>
                <a:spcPts val="0"/>
              </a:spcAft>
              <a:buFont typeface="Arial" pitchFamily="34" charset="0"/>
              <a:buNone/>
              <a:defRPr/>
            </a:pPr>
            <a:r>
              <a:rPr lang="en-US" sz="8000" b="1" dirty="0" smtClean="0"/>
              <a:t>	d . Inform the parent(s) of the procedures for the determination of needed evaluation data and request any evaluation information the parent(s) may have on the </a:t>
            </a:r>
            <a:r>
              <a:rPr lang="en-US" sz="8000" b="1" dirty="0" smtClean="0"/>
              <a:t>child</a:t>
            </a:r>
            <a:endParaRPr lang="en-US" sz="8000" b="1" dirty="0" smtClean="0"/>
          </a:p>
        </p:txBody>
      </p:sp>
    </p:spTree>
    <p:extLst>
      <p:ext uri="{BB962C8B-B14F-4D97-AF65-F5344CB8AC3E}">
        <p14:creationId xmlns:p14="http://schemas.microsoft.com/office/powerpoint/2010/main" val="167625956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r>
              <a:rPr lang="en-US" dirty="0" smtClean="0"/>
              <a:t>Three Options</a:t>
            </a:r>
            <a:endParaRPr lang="en-US" dirty="0"/>
          </a:p>
        </p:txBody>
      </p:sp>
      <p:sp>
        <p:nvSpPr>
          <p:cNvPr id="3" name="Content Placeholder 2"/>
          <p:cNvSpPr>
            <a:spLocks noGrp="1"/>
          </p:cNvSpPr>
          <p:nvPr>
            <p:ph idx="1"/>
          </p:nvPr>
        </p:nvSpPr>
        <p:spPr>
          <a:xfrm>
            <a:off x="457200" y="1371600"/>
            <a:ext cx="7543800" cy="4525963"/>
          </a:xfrm>
        </p:spPr>
        <p:txBody>
          <a:bodyPr>
            <a:noAutofit/>
          </a:bodyPr>
          <a:lstStyle/>
          <a:p>
            <a:r>
              <a:rPr lang="en-US" sz="2400" b="1" dirty="0" smtClean="0"/>
              <a:t>The special </a:t>
            </a:r>
            <a:r>
              <a:rPr lang="en-US" sz="2400" b="1" dirty="0"/>
              <a:t>education administrator </a:t>
            </a:r>
            <a:r>
              <a:rPr lang="en-US" sz="2400" b="1" dirty="0" smtClean="0"/>
              <a:t>decides </a:t>
            </a:r>
            <a:r>
              <a:rPr lang="en-US" sz="2400" b="1" dirty="0"/>
              <a:t>to begin the initial evaluation </a:t>
            </a:r>
            <a:r>
              <a:rPr lang="en-US" sz="2400" b="1" dirty="0" smtClean="0"/>
              <a:t>procedures</a:t>
            </a:r>
            <a:r>
              <a:rPr lang="en-US" sz="2400" b="1" dirty="0"/>
              <a:t> </a:t>
            </a:r>
          </a:p>
          <a:p>
            <a:r>
              <a:rPr lang="en-US" sz="2400" b="1" dirty="0" smtClean="0"/>
              <a:t>The special </a:t>
            </a:r>
            <a:r>
              <a:rPr lang="en-US" sz="2400" b="1" dirty="0"/>
              <a:t>education administrator </a:t>
            </a:r>
            <a:r>
              <a:rPr lang="en-US" sz="2400" b="1" dirty="0" smtClean="0"/>
              <a:t>refers </a:t>
            </a:r>
            <a:r>
              <a:rPr lang="en-US" sz="2400" b="1" dirty="0"/>
              <a:t>the request to the school-based </a:t>
            </a:r>
            <a:r>
              <a:rPr lang="en-US" sz="2400" b="1" dirty="0" smtClean="0"/>
              <a:t>team</a:t>
            </a:r>
          </a:p>
          <a:p>
            <a:pPr lvl="1"/>
            <a:r>
              <a:rPr lang="en-US" sz="2400" b="1" dirty="0" smtClean="0">
                <a:solidFill>
                  <a:schemeClr val="accent5">
                    <a:lumMod val="50000"/>
                  </a:schemeClr>
                </a:solidFill>
              </a:rPr>
              <a:t>The team has 10 business </a:t>
            </a:r>
            <a:r>
              <a:rPr lang="en-US" sz="2400" b="1" dirty="0">
                <a:solidFill>
                  <a:schemeClr val="accent5">
                    <a:lumMod val="50000"/>
                  </a:schemeClr>
                </a:solidFill>
              </a:rPr>
              <a:t>days to </a:t>
            </a:r>
            <a:r>
              <a:rPr lang="en-US" sz="2400" b="1" dirty="0" smtClean="0">
                <a:solidFill>
                  <a:schemeClr val="accent5">
                    <a:lumMod val="50000"/>
                  </a:schemeClr>
                </a:solidFill>
              </a:rPr>
              <a:t>meet  </a:t>
            </a:r>
          </a:p>
          <a:p>
            <a:pPr lvl="1"/>
            <a:r>
              <a:rPr lang="en-US" sz="2400" b="1" dirty="0" smtClean="0">
                <a:solidFill>
                  <a:schemeClr val="accent5">
                    <a:lumMod val="50000"/>
                  </a:schemeClr>
                </a:solidFill>
              </a:rPr>
              <a:t>The team </a:t>
            </a:r>
            <a:r>
              <a:rPr lang="en-US" sz="2400" b="1" dirty="0">
                <a:solidFill>
                  <a:schemeClr val="accent5">
                    <a:lumMod val="50000"/>
                  </a:schemeClr>
                </a:solidFill>
              </a:rPr>
              <a:t>may </a:t>
            </a:r>
            <a:r>
              <a:rPr lang="en-US" sz="2400" b="1" dirty="0" smtClean="0">
                <a:solidFill>
                  <a:schemeClr val="accent5">
                    <a:lumMod val="50000"/>
                  </a:schemeClr>
                </a:solidFill>
              </a:rPr>
              <a:t>decide to evaluate OR determine </a:t>
            </a:r>
            <a:r>
              <a:rPr lang="en-US" sz="2400" b="1" dirty="0">
                <a:solidFill>
                  <a:schemeClr val="accent5">
                    <a:lumMod val="50000"/>
                  </a:schemeClr>
                </a:solidFill>
              </a:rPr>
              <a:t>that it does not suspect a disability and an evaluation is not </a:t>
            </a:r>
            <a:r>
              <a:rPr lang="en-US" sz="2400" b="1" dirty="0" smtClean="0">
                <a:solidFill>
                  <a:schemeClr val="accent5">
                    <a:lumMod val="50000"/>
                  </a:schemeClr>
                </a:solidFill>
              </a:rPr>
              <a:t>warranted</a:t>
            </a:r>
            <a:r>
              <a:rPr lang="en-US" sz="2400" b="1" dirty="0">
                <a:solidFill>
                  <a:schemeClr val="accent5">
                    <a:lumMod val="50000"/>
                  </a:schemeClr>
                </a:solidFill>
              </a:rPr>
              <a:t> </a:t>
            </a:r>
            <a:r>
              <a:rPr lang="en-US" sz="2400" b="1" dirty="0"/>
              <a:t> </a:t>
            </a:r>
          </a:p>
          <a:p>
            <a:r>
              <a:rPr lang="en-US" sz="2400" b="1" dirty="0" smtClean="0"/>
              <a:t>The special </a:t>
            </a:r>
            <a:r>
              <a:rPr lang="en-US" sz="2400" b="1" dirty="0"/>
              <a:t>education administrator </a:t>
            </a:r>
            <a:r>
              <a:rPr lang="en-US" sz="2400" b="1" dirty="0" smtClean="0"/>
              <a:t>decides </a:t>
            </a:r>
            <a:r>
              <a:rPr lang="en-US" sz="2400" b="1" dirty="0"/>
              <a:t>that an evaluation is not </a:t>
            </a:r>
            <a:r>
              <a:rPr lang="en-US" sz="2400" b="1" dirty="0" smtClean="0"/>
              <a:t>warranted </a:t>
            </a:r>
          </a:p>
          <a:p>
            <a:pPr lvl="1"/>
            <a:r>
              <a:rPr lang="en-US" sz="2400" b="1" dirty="0">
                <a:solidFill>
                  <a:schemeClr val="accent5">
                    <a:lumMod val="50000"/>
                  </a:schemeClr>
                </a:solidFill>
              </a:rPr>
              <a:t>P</a:t>
            </a:r>
            <a:r>
              <a:rPr lang="en-US" sz="2400" b="1" dirty="0">
                <a:solidFill>
                  <a:schemeClr val="accent5">
                    <a:lumMod val="50000"/>
                  </a:schemeClr>
                </a:solidFill>
              </a:rPr>
              <a:t>rior </a:t>
            </a:r>
            <a:r>
              <a:rPr lang="en-US" sz="2400" b="1" dirty="0">
                <a:solidFill>
                  <a:schemeClr val="accent5">
                    <a:lumMod val="50000"/>
                  </a:schemeClr>
                </a:solidFill>
              </a:rPr>
              <a:t>written notice must be provided to the </a:t>
            </a:r>
            <a:r>
              <a:rPr lang="en-US" sz="2400" b="1" dirty="0">
                <a:solidFill>
                  <a:schemeClr val="accent5">
                    <a:lumMod val="50000"/>
                  </a:schemeClr>
                </a:solidFill>
              </a:rPr>
              <a:t>parent </a:t>
            </a:r>
            <a:endParaRPr lang="en-US" sz="2400" b="1" dirty="0">
              <a:solidFill>
                <a:schemeClr val="accent5">
                  <a:lumMod val="50000"/>
                </a:schemeClr>
              </a:solidFill>
            </a:endParaRPr>
          </a:p>
        </p:txBody>
      </p:sp>
      <p:sp>
        <p:nvSpPr>
          <p:cNvPr id="4" name="Slide Number Placeholder 3"/>
          <p:cNvSpPr>
            <a:spLocks noGrp="1"/>
          </p:cNvSpPr>
          <p:nvPr>
            <p:ph type="sldNum" sz="quarter" idx="12"/>
          </p:nvPr>
        </p:nvSpPr>
        <p:spPr/>
        <p:txBody>
          <a:bodyPr/>
          <a:lstStyle/>
          <a:p>
            <a:fld id="{0E35F3BA-FE8B-4E36-87EF-206F94BD42EB}" type="slidenum">
              <a:rPr lang="en-US" smtClean="0"/>
              <a:pPr/>
              <a:t>12</a:t>
            </a:fld>
            <a:endParaRPr lang="en-US" dirty="0"/>
          </a:p>
        </p:txBody>
      </p:sp>
    </p:spTree>
    <p:extLst>
      <p:ext uri="{BB962C8B-B14F-4D97-AF65-F5344CB8AC3E}">
        <p14:creationId xmlns:p14="http://schemas.microsoft.com/office/powerpoint/2010/main" val="20054859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400" b="1" dirty="0" smtClean="0"/>
              <a:t>Transition Conference</a:t>
            </a:r>
            <a:endParaRPr lang="en-US" sz="4400" b="1" dirty="0"/>
          </a:p>
        </p:txBody>
      </p:sp>
      <p:sp>
        <p:nvSpPr>
          <p:cNvPr id="4" name="Slide Number Placeholder 3"/>
          <p:cNvSpPr>
            <a:spLocks noGrp="1"/>
          </p:cNvSpPr>
          <p:nvPr>
            <p:ph type="sldNum" sz="quarter" idx="12"/>
          </p:nvPr>
        </p:nvSpPr>
        <p:spPr/>
        <p:txBody>
          <a:bodyPr/>
          <a:lstStyle/>
          <a:p>
            <a:fld id="{0E35F3BA-FE8B-4E36-87EF-206F94BD42EB}" type="slidenum">
              <a:rPr lang="en-US" smtClean="0"/>
              <a:pPr/>
              <a:t>13</a:t>
            </a:fld>
            <a:endParaRPr lang="en-US" dirty="0"/>
          </a:p>
        </p:txBody>
      </p:sp>
    </p:spTree>
    <p:extLst>
      <p:ext uri="{BB962C8B-B14F-4D97-AF65-F5344CB8AC3E}">
        <p14:creationId xmlns:p14="http://schemas.microsoft.com/office/powerpoint/2010/main" val="351979816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9927"/>
          </a:xfrm>
        </p:spPr>
        <p:txBody>
          <a:bodyPr/>
          <a:lstStyle/>
          <a:p>
            <a:r>
              <a:rPr lang="en-US" dirty="0" smtClean="0"/>
              <a:t>Transition Conference</a:t>
            </a:r>
            <a:endParaRPr lang="en-US" dirty="0"/>
          </a:p>
        </p:txBody>
      </p:sp>
      <p:sp>
        <p:nvSpPr>
          <p:cNvPr id="3" name="Content Placeholder 2"/>
          <p:cNvSpPr>
            <a:spLocks noGrp="1"/>
          </p:cNvSpPr>
          <p:nvPr>
            <p:ph idx="1"/>
          </p:nvPr>
        </p:nvSpPr>
        <p:spPr>
          <a:xfrm>
            <a:off x="457200" y="1219200"/>
            <a:ext cx="7848600" cy="4876800"/>
          </a:xfrm>
        </p:spPr>
        <p:txBody>
          <a:bodyPr>
            <a:noAutofit/>
          </a:bodyPr>
          <a:lstStyle/>
          <a:p>
            <a:r>
              <a:rPr lang="en-US" b="1" dirty="0"/>
              <a:t>Purpose is to discuss the services the child might receive through the public schools as well as potential service delivery </a:t>
            </a:r>
            <a:r>
              <a:rPr lang="en-US" b="1" dirty="0" smtClean="0"/>
              <a:t>options</a:t>
            </a:r>
          </a:p>
          <a:p>
            <a:endParaRPr lang="en-US" sz="1800" b="1" dirty="0"/>
          </a:p>
          <a:p>
            <a:r>
              <a:rPr lang="en-US" b="1" dirty="0"/>
              <a:t>Participants must include the family, a representative from Part </a:t>
            </a:r>
            <a:r>
              <a:rPr lang="en-US" b="1" dirty="0" smtClean="0"/>
              <a:t>C, </a:t>
            </a:r>
            <a:r>
              <a:rPr lang="en-US" b="1" dirty="0"/>
              <a:t>and a representative from Part </a:t>
            </a:r>
            <a:r>
              <a:rPr lang="en-US" b="1" dirty="0" smtClean="0"/>
              <a:t>B</a:t>
            </a:r>
          </a:p>
          <a:p>
            <a:endParaRPr lang="en-US" sz="2000" b="1" dirty="0"/>
          </a:p>
          <a:p>
            <a:r>
              <a:rPr lang="en-US" b="1" dirty="0" smtClean="0"/>
              <a:t>At least 90 </a:t>
            </a:r>
            <a:r>
              <a:rPr lang="en-US" b="1" dirty="0"/>
              <a:t>days, and </a:t>
            </a:r>
            <a:r>
              <a:rPr lang="en-US" b="1" dirty="0" smtClean="0"/>
              <a:t>up to 9 months, before the </a:t>
            </a:r>
            <a:r>
              <a:rPr lang="en-US" b="1" dirty="0"/>
              <a:t>anticipated date of </a:t>
            </a:r>
            <a:r>
              <a:rPr lang="en-US" b="1" dirty="0" smtClean="0"/>
              <a:t>transition</a:t>
            </a:r>
          </a:p>
          <a:p>
            <a:endParaRPr lang="en-US" sz="2000" b="1" dirty="0"/>
          </a:p>
          <a:p>
            <a:r>
              <a:rPr lang="en-US" b="1" dirty="0" smtClean="0"/>
              <a:t>Must </a:t>
            </a:r>
            <a:r>
              <a:rPr lang="en-US" b="1" dirty="0"/>
              <a:t>meet the requirements of an IFSP </a:t>
            </a:r>
            <a:r>
              <a:rPr lang="en-US" b="1" dirty="0" smtClean="0"/>
              <a:t>meeting</a:t>
            </a:r>
          </a:p>
          <a:p>
            <a:endParaRPr lang="en-US" sz="2000" b="1" dirty="0"/>
          </a:p>
          <a:p>
            <a:r>
              <a:rPr lang="en-US" b="1" dirty="0" smtClean="0"/>
              <a:t>This </a:t>
            </a:r>
            <a:r>
              <a:rPr lang="en-US" b="1" dirty="0"/>
              <a:t>is not a referral to Part B for possible </a:t>
            </a:r>
            <a:r>
              <a:rPr lang="en-US" b="1" dirty="0" smtClean="0"/>
              <a:t>eligibility</a:t>
            </a:r>
            <a:endParaRPr lang="en-US" b="1" dirty="0"/>
          </a:p>
        </p:txBody>
      </p:sp>
      <p:sp>
        <p:nvSpPr>
          <p:cNvPr id="4" name="Slide Number Placeholder 3"/>
          <p:cNvSpPr>
            <a:spLocks noGrp="1"/>
          </p:cNvSpPr>
          <p:nvPr>
            <p:ph type="sldNum" sz="quarter" idx="12"/>
          </p:nvPr>
        </p:nvSpPr>
        <p:spPr/>
        <p:txBody>
          <a:bodyPr/>
          <a:lstStyle/>
          <a:p>
            <a:fld id="{0E35F3BA-FE8B-4E36-87EF-206F94BD42EB}" type="slidenum">
              <a:rPr lang="en-US" smtClean="0"/>
              <a:pPr/>
              <a:t>14</a:t>
            </a:fld>
            <a:endParaRPr lang="en-US" dirty="0"/>
          </a:p>
        </p:txBody>
      </p:sp>
    </p:spTree>
    <p:extLst>
      <p:ext uri="{BB962C8B-B14F-4D97-AF65-F5344CB8AC3E}">
        <p14:creationId xmlns:p14="http://schemas.microsoft.com/office/powerpoint/2010/main" val="316373335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1600200"/>
          </a:xfrm>
        </p:spPr>
        <p:txBody>
          <a:bodyPr>
            <a:normAutofit/>
          </a:bodyPr>
          <a:lstStyle/>
          <a:p>
            <a:r>
              <a:rPr lang="en-US" sz="4000" dirty="0" smtClean="0"/>
              <a:t>Transition Conference – </a:t>
            </a:r>
            <a:br>
              <a:rPr lang="en-US" sz="4000" dirty="0" smtClean="0"/>
            </a:br>
            <a:r>
              <a:rPr lang="en-US" sz="4000" dirty="0" smtClean="0"/>
              <a:t>LEA Representative</a:t>
            </a:r>
            <a:endParaRPr lang="en-US" sz="4000" dirty="0"/>
          </a:p>
        </p:txBody>
      </p:sp>
      <p:sp>
        <p:nvSpPr>
          <p:cNvPr id="3" name="Content Placeholder 2"/>
          <p:cNvSpPr>
            <a:spLocks noGrp="1"/>
          </p:cNvSpPr>
          <p:nvPr>
            <p:ph idx="1"/>
          </p:nvPr>
        </p:nvSpPr>
        <p:spPr>
          <a:xfrm>
            <a:off x="457200" y="1676400"/>
            <a:ext cx="8229600" cy="4800600"/>
          </a:xfrm>
        </p:spPr>
        <p:txBody>
          <a:bodyPr>
            <a:normAutofit/>
          </a:bodyPr>
          <a:lstStyle/>
          <a:p>
            <a:pPr>
              <a:lnSpc>
                <a:spcPct val="110000"/>
              </a:lnSpc>
            </a:pPr>
            <a:r>
              <a:rPr lang="en-US" sz="2000" b="1" dirty="0" smtClean="0">
                <a:solidFill>
                  <a:schemeClr val="tx2">
                    <a:lumMod val="75000"/>
                  </a:schemeClr>
                </a:solidFill>
              </a:rPr>
              <a:t>Must </a:t>
            </a:r>
            <a:r>
              <a:rPr lang="en-US" sz="2000" b="1" dirty="0">
                <a:solidFill>
                  <a:schemeClr val="tx2">
                    <a:lumMod val="75000"/>
                  </a:schemeClr>
                </a:solidFill>
              </a:rPr>
              <a:t>be </a:t>
            </a:r>
            <a:r>
              <a:rPr lang="en-US" sz="2000" b="1" dirty="0" smtClean="0">
                <a:solidFill>
                  <a:schemeClr val="tx2">
                    <a:lumMod val="75000"/>
                  </a:schemeClr>
                </a:solidFill>
              </a:rPr>
              <a:t>knowledgeable </a:t>
            </a:r>
            <a:r>
              <a:rPr lang="en-US" sz="2000" b="1" dirty="0">
                <a:solidFill>
                  <a:schemeClr val="tx2">
                    <a:lumMod val="75000"/>
                  </a:schemeClr>
                </a:solidFill>
              </a:rPr>
              <a:t>about the services available in the local school </a:t>
            </a:r>
            <a:r>
              <a:rPr lang="en-US" sz="2000" b="1" dirty="0" smtClean="0">
                <a:solidFill>
                  <a:schemeClr val="tx2">
                    <a:lumMod val="75000"/>
                  </a:schemeClr>
                </a:solidFill>
              </a:rPr>
              <a:t>system (</a:t>
            </a:r>
            <a:r>
              <a:rPr lang="en-US" sz="2000" b="1" dirty="0">
                <a:solidFill>
                  <a:schemeClr val="tx2">
                    <a:lumMod val="75000"/>
                  </a:schemeClr>
                </a:solidFill>
              </a:rPr>
              <a:t>provide information and answer questions regarding the continuum of supports and services available through the school </a:t>
            </a:r>
            <a:r>
              <a:rPr lang="en-US" sz="2000" b="1" dirty="0" smtClean="0">
                <a:solidFill>
                  <a:schemeClr val="tx2">
                    <a:lumMod val="75000"/>
                  </a:schemeClr>
                </a:solidFill>
              </a:rPr>
              <a:t>system)</a:t>
            </a:r>
          </a:p>
          <a:p>
            <a:endParaRPr lang="en-US" sz="2000" b="1" dirty="0" smtClean="0">
              <a:solidFill>
                <a:schemeClr val="tx2">
                  <a:lumMod val="75000"/>
                </a:schemeClr>
              </a:solidFill>
            </a:endParaRPr>
          </a:p>
          <a:p>
            <a:pPr>
              <a:lnSpc>
                <a:spcPct val="110000"/>
              </a:lnSpc>
            </a:pPr>
            <a:r>
              <a:rPr lang="en-US" sz="2000" b="1" dirty="0" smtClean="0">
                <a:solidFill>
                  <a:schemeClr val="tx2">
                    <a:lumMod val="75000"/>
                  </a:schemeClr>
                </a:solidFill>
              </a:rPr>
              <a:t>Does </a:t>
            </a:r>
            <a:r>
              <a:rPr lang="en-US" sz="2000" b="1" dirty="0">
                <a:solidFill>
                  <a:schemeClr val="tx2">
                    <a:lumMod val="75000"/>
                  </a:schemeClr>
                </a:solidFill>
              </a:rPr>
              <a:t>not need to be the special education director or any other specific position. </a:t>
            </a:r>
            <a:endParaRPr lang="en-US" sz="2000" b="1" dirty="0" smtClean="0">
              <a:solidFill>
                <a:schemeClr val="tx2">
                  <a:lumMod val="75000"/>
                </a:schemeClr>
              </a:solidFill>
            </a:endParaRPr>
          </a:p>
          <a:p>
            <a:endParaRPr lang="en-US" sz="2000" b="1" dirty="0" smtClean="0">
              <a:solidFill>
                <a:schemeClr val="tx2">
                  <a:lumMod val="75000"/>
                </a:schemeClr>
              </a:solidFill>
            </a:endParaRPr>
          </a:p>
          <a:p>
            <a:pPr>
              <a:lnSpc>
                <a:spcPct val="110000"/>
              </a:lnSpc>
            </a:pPr>
            <a:r>
              <a:rPr lang="en-US" sz="2000" b="1" dirty="0">
                <a:solidFill>
                  <a:schemeClr val="tx2">
                    <a:lumMod val="75000"/>
                  </a:schemeClr>
                </a:solidFill>
              </a:rPr>
              <a:t>While a face-to-face meeting among all participants is preferable, participation by teleconference and/or videoconferencing are acceptable methods as well</a:t>
            </a:r>
          </a:p>
        </p:txBody>
      </p:sp>
      <p:sp>
        <p:nvSpPr>
          <p:cNvPr id="4" name="Slide Number Placeholder 3"/>
          <p:cNvSpPr>
            <a:spLocks noGrp="1"/>
          </p:cNvSpPr>
          <p:nvPr>
            <p:ph type="sldNum" sz="quarter" idx="12"/>
          </p:nvPr>
        </p:nvSpPr>
        <p:spPr/>
        <p:txBody>
          <a:bodyPr/>
          <a:lstStyle/>
          <a:p>
            <a:fld id="{0E35F3BA-FE8B-4E36-87EF-206F94BD42EB}" type="slidenum">
              <a:rPr lang="en-US" smtClean="0"/>
              <a:pPr/>
              <a:t>15</a:t>
            </a:fld>
            <a:endParaRPr lang="en-US" dirty="0"/>
          </a:p>
        </p:txBody>
      </p:sp>
    </p:spTree>
    <p:extLst>
      <p:ext uri="{BB962C8B-B14F-4D97-AF65-F5344CB8AC3E}">
        <p14:creationId xmlns:p14="http://schemas.microsoft.com/office/powerpoint/2010/main" val="34080911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t>Evaluation</a:t>
            </a:r>
            <a:r>
              <a:rPr lang="en-US" dirty="0" smtClean="0"/>
              <a:t> </a:t>
            </a:r>
            <a:endParaRPr lang="en-US" dirty="0"/>
          </a:p>
        </p:txBody>
      </p:sp>
      <p:sp>
        <p:nvSpPr>
          <p:cNvPr id="3" name="Slide Number Placeholder 2"/>
          <p:cNvSpPr>
            <a:spLocks noGrp="1"/>
          </p:cNvSpPr>
          <p:nvPr>
            <p:ph type="sldNum" sz="quarter" idx="12"/>
          </p:nvPr>
        </p:nvSpPr>
        <p:spPr/>
        <p:txBody>
          <a:bodyPr/>
          <a:lstStyle/>
          <a:p>
            <a:fld id="{0E35F3BA-FE8B-4E36-87EF-206F94BD42EB}" type="slidenum">
              <a:rPr lang="en-US" smtClean="0"/>
              <a:pPr/>
              <a:t>16</a:t>
            </a:fld>
            <a:endParaRPr lang="en-US" dirty="0"/>
          </a:p>
        </p:txBody>
      </p:sp>
    </p:spTree>
    <p:extLst>
      <p:ext uri="{BB962C8B-B14F-4D97-AF65-F5344CB8AC3E}">
        <p14:creationId xmlns:p14="http://schemas.microsoft.com/office/powerpoint/2010/main" val="144921274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lstStyle/>
          <a:p>
            <a:r>
              <a:rPr lang="en-US" dirty="0" smtClean="0"/>
              <a:t>Eligibility Group</a:t>
            </a:r>
            <a:endParaRPr lang="en-US" dirty="0"/>
          </a:p>
        </p:txBody>
      </p:sp>
      <p:sp>
        <p:nvSpPr>
          <p:cNvPr id="3" name="Content Placeholder 2"/>
          <p:cNvSpPr>
            <a:spLocks noGrp="1"/>
          </p:cNvSpPr>
          <p:nvPr>
            <p:ph idx="1"/>
          </p:nvPr>
        </p:nvSpPr>
        <p:spPr>
          <a:xfrm>
            <a:off x="457200" y="1447800"/>
            <a:ext cx="8153400" cy="4876800"/>
          </a:xfrm>
        </p:spPr>
        <p:txBody>
          <a:bodyPr>
            <a:normAutofit fontScale="85000" lnSpcReduction="10000"/>
          </a:bodyPr>
          <a:lstStyle/>
          <a:p>
            <a:pPr marL="0" indent="0">
              <a:lnSpc>
                <a:spcPct val="110000"/>
              </a:lnSpc>
              <a:buNone/>
            </a:pPr>
            <a:r>
              <a:rPr lang="en-US" b="1" dirty="0" smtClean="0"/>
              <a:t>The </a:t>
            </a:r>
            <a:r>
              <a:rPr lang="en-US" b="1" dirty="0"/>
              <a:t>group shall include, but not be limited to:</a:t>
            </a:r>
          </a:p>
          <a:p>
            <a:pPr marL="0" indent="0">
              <a:lnSpc>
                <a:spcPct val="110000"/>
              </a:lnSpc>
              <a:buNone/>
            </a:pPr>
            <a:r>
              <a:rPr lang="en-US" b="1" dirty="0" smtClean="0"/>
              <a:t>(1) Local </a:t>
            </a:r>
            <a:r>
              <a:rPr lang="en-US" b="1" dirty="0"/>
              <a:t>educational agency personnel </a:t>
            </a:r>
            <a:r>
              <a:rPr lang="en-US" b="1" dirty="0" smtClean="0"/>
              <a:t>representing the </a:t>
            </a:r>
            <a:r>
              <a:rPr lang="en-US" b="1" dirty="0"/>
              <a:t>disciplines providing assessments</a:t>
            </a:r>
            <a:r>
              <a:rPr lang="en-US" b="1" dirty="0" smtClean="0"/>
              <a:t>;</a:t>
            </a:r>
          </a:p>
          <a:p>
            <a:pPr marL="0" indent="0">
              <a:lnSpc>
                <a:spcPct val="110000"/>
              </a:lnSpc>
              <a:buNone/>
            </a:pPr>
            <a:r>
              <a:rPr lang="en-US" b="1" dirty="0" smtClean="0"/>
              <a:t>(</a:t>
            </a:r>
            <a:r>
              <a:rPr lang="en-US" b="1" dirty="0"/>
              <a:t>2) The special education administrator or designee;</a:t>
            </a:r>
          </a:p>
          <a:p>
            <a:pPr marL="0" indent="0">
              <a:lnSpc>
                <a:spcPct val="110000"/>
              </a:lnSpc>
              <a:buNone/>
            </a:pPr>
            <a:r>
              <a:rPr lang="en-US" b="1" dirty="0"/>
              <a:t>(3) The parent(s);</a:t>
            </a:r>
          </a:p>
          <a:p>
            <a:pPr marL="0" indent="0">
              <a:lnSpc>
                <a:spcPct val="110000"/>
              </a:lnSpc>
              <a:buNone/>
            </a:pPr>
            <a:r>
              <a:rPr lang="en-US" b="1" dirty="0"/>
              <a:t>(4) </a:t>
            </a:r>
            <a:r>
              <a:rPr lang="en-US" b="1" i="1" dirty="0">
                <a:solidFill>
                  <a:srgbClr val="0000FF"/>
                </a:solidFill>
              </a:rPr>
              <a:t>A special education teacher</a:t>
            </a:r>
            <a:r>
              <a:rPr lang="en-US" b="1" dirty="0"/>
              <a:t>;</a:t>
            </a:r>
          </a:p>
          <a:p>
            <a:pPr marL="0" indent="0">
              <a:lnSpc>
                <a:spcPct val="110000"/>
              </a:lnSpc>
              <a:buNone/>
            </a:pPr>
            <a:r>
              <a:rPr lang="en-US" b="1" dirty="0"/>
              <a:t>(5) The child’s </a:t>
            </a:r>
            <a:r>
              <a:rPr lang="en-US" b="1" dirty="0">
                <a:solidFill>
                  <a:srgbClr val="0000FF"/>
                </a:solidFill>
              </a:rPr>
              <a:t>general education teacher </a:t>
            </a:r>
            <a:r>
              <a:rPr lang="en-US" b="1" dirty="0"/>
              <a:t>or if </a:t>
            </a:r>
            <a:r>
              <a:rPr lang="en-US" b="1" dirty="0" smtClean="0"/>
              <a:t>the child </a:t>
            </a:r>
            <a:r>
              <a:rPr lang="en-US" b="1" dirty="0"/>
              <a:t>does not have a general education </a:t>
            </a:r>
            <a:r>
              <a:rPr lang="en-US" b="1" dirty="0" smtClean="0"/>
              <a:t>teacher, a </a:t>
            </a:r>
            <a:r>
              <a:rPr lang="en-US" b="1" dirty="0"/>
              <a:t>general education teacher qualified to teach </a:t>
            </a:r>
            <a:r>
              <a:rPr lang="en-US" b="1" dirty="0" smtClean="0"/>
              <a:t>child </a:t>
            </a:r>
            <a:r>
              <a:rPr lang="en-US" b="1" dirty="0"/>
              <a:t>of the child’s age; or for a </a:t>
            </a:r>
            <a:r>
              <a:rPr lang="en-US" b="1" i="1" dirty="0">
                <a:solidFill>
                  <a:srgbClr val="0000FF"/>
                </a:solidFill>
              </a:rPr>
              <a:t>child of less </a:t>
            </a:r>
            <a:r>
              <a:rPr lang="en-US" b="1" i="1" dirty="0" smtClean="0">
                <a:solidFill>
                  <a:srgbClr val="0000FF"/>
                </a:solidFill>
              </a:rPr>
              <a:t>than school </a:t>
            </a:r>
            <a:r>
              <a:rPr lang="en-US" b="1" i="1" dirty="0">
                <a:solidFill>
                  <a:srgbClr val="0000FF"/>
                </a:solidFill>
              </a:rPr>
              <a:t>age, an individual qualified to teach a </a:t>
            </a:r>
            <a:r>
              <a:rPr lang="en-US" b="1" i="1" dirty="0" smtClean="0">
                <a:solidFill>
                  <a:srgbClr val="0000FF"/>
                </a:solidFill>
              </a:rPr>
              <a:t>child of </a:t>
            </a:r>
            <a:r>
              <a:rPr lang="en-US" b="1" i="1" dirty="0">
                <a:solidFill>
                  <a:srgbClr val="0000FF"/>
                </a:solidFill>
              </a:rPr>
              <a:t>the child’s age</a:t>
            </a:r>
            <a:r>
              <a:rPr lang="en-US" b="1" dirty="0"/>
              <a:t>; and</a:t>
            </a:r>
          </a:p>
          <a:p>
            <a:pPr marL="0" indent="0">
              <a:lnSpc>
                <a:spcPct val="110000"/>
              </a:lnSpc>
              <a:buNone/>
            </a:pPr>
            <a:r>
              <a:rPr lang="en-US" b="1" dirty="0"/>
              <a:t>(6) At least one person qualified to conduct </a:t>
            </a:r>
            <a:r>
              <a:rPr lang="en-US" b="1" dirty="0" smtClean="0"/>
              <a:t>individual diagnostic </a:t>
            </a:r>
            <a:r>
              <a:rPr lang="en-US" b="1" dirty="0"/>
              <a:t>examinations of children, such </a:t>
            </a:r>
            <a:r>
              <a:rPr lang="en-US" b="1" dirty="0" smtClean="0"/>
              <a:t>as school </a:t>
            </a:r>
            <a:r>
              <a:rPr lang="en-US" b="1" dirty="0"/>
              <a:t>psychologist, speech-language </a:t>
            </a:r>
            <a:r>
              <a:rPr lang="en-US" b="1" dirty="0" smtClean="0"/>
              <a:t>pathologist, or </a:t>
            </a:r>
            <a:r>
              <a:rPr lang="en-US" b="1" dirty="0"/>
              <a:t>remedial reading teacher.</a:t>
            </a:r>
          </a:p>
        </p:txBody>
      </p:sp>
      <p:sp>
        <p:nvSpPr>
          <p:cNvPr id="4" name="Slide Number Placeholder 3"/>
          <p:cNvSpPr>
            <a:spLocks noGrp="1"/>
          </p:cNvSpPr>
          <p:nvPr>
            <p:ph type="sldNum" sz="quarter" idx="12"/>
          </p:nvPr>
        </p:nvSpPr>
        <p:spPr/>
        <p:txBody>
          <a:bodyPr/>
          <a:lstStyle/>
          <a:p>
            <a:fld id="{0E35F3BA-FE8B-4E36-87EF-206F94BD42EB}" type="slidenum">
              <a:rPr lang="en-US" smtClean="0"/>
              <a:pPr/>
              <a:t>17</a:t>
            </a:fld>
            <a:endParaRPr lang="en-US" dirty="0"/>
          </a:p>
        </p:txBody>
      </p:sp>
    </p:spTree>
    <p:extLst>
      <p:ext uri="{BB962C8B-B14F-4D97-AF65-F5344CB8AC3E}">
        <p14:creationId xmlns:p14="http://schemas.microsoft.com/office/powerpoint/2010/main" val="157138516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r>
              <a:rPr lang="en-US" dirty="0" smtClean="0"/>
              <a:t>Requirements of the Team</a:t>
            </a:r>
            <a:endParaRPr lang="en-US" dirty="0"/>
          </a:p>
        </p:txBody>
      </p:sp>
      <p:sp>
        <p:nvSpPr>
          <p:cNvPr id="6146" name="Content Placeholder 2"/>
          <p:cNvSpPr>
            <a:spLocks noGrp="1"/>
          </p:cNvSpPr>
          <p:nvPr>
            <p:ph idx="1"/>
          </p:nvPr>
        </p:nvSpPr>
        <p:spPr>
          <a:xfrm>
            <a:off x="457200" y="1600200"/>
            <a:ext cx="8382000" cy="4572000"/>
          </a:xfrm>
        </p:spPr>
        <p:txBody>
          <a:bodyPr>
            <a:normAutofit/>
          </a:bodyPr>
          <a:lstStyle/>
          <a:p>
            <a:pPr>
              <a:buFont typeface="Arial" charset="0"/>
              <a:buNone/>
            </a:pPr>
            <a:r>
              <a:rPr lang="en-US" altLang="en-US" sz="2800" b="1" dirty="0" smtClean="0"/>
              <a:t>e . </a:t>
            </a:r>
            <a:r>
              <a:rPr lang="en-US" altLang="en-US" sz="2400" b="1" dirty="0" smtClean="0"/>
              <a:t>Secure informed consent from the parent(s) for the evaluation; </a:t>
            </a:r>
          </a:p>
          <a:p>
            <a:pPr>
              <a:buFont typeface="Arial" charset="0"/>
              <a:buNone/>
            </a:pPr>
            <a:endParaRPr lang="en-US" altLang="en-US" sz="2400" b="1" dirty="0" smtClean="0"/>
          </a:p>
          <a:p>
            <a:pPr>
              <a:buFont typeface="Arial" charset="0"/>
              <a:buNone/>
            </a:pPr>
            <a:r>
              <a:rPr lang="en-US" altLang="en-US" sz="2400" b="1" dirty="0" smtClean="0"/>
              <a:t>f . Ensure that all evaluations consist of procedures that:</a:t>
            </a:r>
          </a:p>
          <a:p>
            <a:pPr>
              <a:buFont typeface="Arial" charset="0"/>
              <a:buNone/>
            </a:pPr>
            <a:r>
              <a:rPr lang="en-US" altLang="en-US" sz="2400" b="1" dirty="0" smtClean="0"/>
              <a:t>	(1) Gather relevant functional, developmental and </a:t>
            </a:r>
          </a:p>
          <a:p>
            <a:pPr>
              <a:buFont typeface="Arial" charset="0"/>
              <a:buNone/>
            </a:pPr>
            <a:r>
              <a:rPr lang="en-US" altLang="en-US" sz="2400" b="1" dirty="0" smtClean="0"/>
              <a:t>academic information about the child to determine </a:t>
            </a:r>
          </a:p>
          <a:p>
            <a:pPr>
              <a:buFont typeface="Arial" charset="0"/>
              <a:buNone/>
            </a:pPr>
            <a:r>
              <a:rPr lang="en-US" altLang="en-US" sz="2400" b="1" dirty="0" smtClean="0"/>
              <a:t>if the child is a child with a disability; and </a:t>
            </a:r>
          </a:p>
          <a:p>
            <a:pPr>
              <a:buFont typeface="Arial" charset="0"/>
              <a:buNone/>
            </a:pPr>
            <a:r>
              <a:rPr lang="en-US" altLang="en-US" sz="2400" b="1" dirty="0" smtClean="0"/>
              <a:t>	(2) Are sufficiently comprehensive to identify all of </a:t>
            </a:r>
          </a:p>
          <a:p>
            <a:pPr>
              <a:buFont typeface="Arial" charset="0"/>
              <a:buNone/>
            </a:pPr>
            <a:r>
              <a:rPr lang="en-US" altLang="en-US" sz="2400" b="1" dirty="0" smtClean="0"/>
              <a:t>the child’s special education and related services </a:t>
            </a:r>
          </a:p>
          <a:p>
            <a:pPr>
              <a:buFont typeface="Arial" charset="0"/>
              <a:buNone/>
            </a:pPr>
            <a:r>
              <a:rPr lang="en-US" altLang="en-US" sz="2400" b="1" dirty="0" smtClean="0"/>
              <a:t>needs, and educational needs; and</a:t>
            </a:r>
          </a:p>
          <a:p>
            <a:endParaRPr lang="en-US" altLang="en-US" dirty="0" smtClean="0"/>
          </a:p>
        </p:txBody>
      </p:sp>
    </p:spTree>
    <p:extLst>
      <p:ext uri="{BB962C8B-B14F-4D97-AF65-F5344CB8AC3E}">
        <p14:creationId xmlns:p14="http://schemas.microsoft.com/office/powerpoint/2010/main" val="412549179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799"/>
            <a:ext cx="8458200" cy="5799117"/>
          </a:xfrm>
        </p:spPr>
        <p:txBody>
          <a:bodyPr rtlCol="0">
            <a:normAutofit/>
          </a:bodyPr>
          <a:lstStyle/>
          <a:p>
            <a:pPr fontAlgn="auto">
              <a:spcAft>
                <a:spcPts val="0"/>
              </a:spcAft>
              <a:buFont typeface="Arial" pitchFamily="34" charset="0"/>
              <a:buNone/>
              <a:defRPr/>
            </a:pPr>
            <a:r>
              <a:rPr lang="en-US" b="1" dirty="0" smtClean="0">
                <a:solidFill>
                  <a:srgbClr val="0070C0"/>
                </a:solidFill>
              </a:rPr>
              <a:t>g . </a:t>
            </a:r>
            <a:r>
              <a:rPr lang="en-US" sz="4000" b="1" dirty="0" smtClean="0">
                <a:solidFill>
                  <a:srgbClr val="0070C0"/>
                </a:solidFill>
              </a:rPr>
              <a:t>Ensure that all evaluations are completed and that decisions about eligibility are made within </a:t>
            </a:r>
            <a:r>
              <a:rPr lang="en-US" sz="4000" b="1" dirty="0" smtClean="0"/>
              <a:t>65</a:t>
            </a:r>
            <a:r>
              <a:rPr lang="en-US" sz="4000" b="1" dirty="0" smtClean="0">
                <a:solidFill>
                  <a:srgbClr val="0070C0"/>
                </a:solidFill>
              </a:rPr>
              <a:t> </a:t>
            </a:r>
            <a:r>
              <a:rPr lang="en-US" sz="4000" b="1" dirty="0" smtClean="0"/>
              <a:t>business days </a:t>
            </a:r>
            <a:r>
              <a:rPr lang="en-US" sz="4000" b="1" dirty="0" smtClean="0">
                <a:solidFill>
                  <a:srgbClr val="0070C0"/>
                </a:solidFill>
              </a:rPr>
              <a:t>of the </a:t>
            </a:r>
            <a:r>
              <a:rPr lang="en-US" sz="4000" b="1" u="sng" dirty="0" smtClean="0">
                <a:solidFill>
                  <a:srgbClr val="0070C0"/>
                </a:solidFill>
              </a:rPr>
              <a:t>receipt of the referral by the special education administrator or designee.</a:t>
            </a:r>
            <a:endParaRPr lang="en-US" sz="4000" dirty="0" smtClean="0">
              <a:solidFill>
                <a:srgbClr val="0070C0"/>
              </a:solidFill>
            </a:endParaRPr>
          </a:p>
          <a:p>
            <a:pPr fontAlgn="auto">
              <a:spcAft>
                <a:spcPts val="0"/>
              </a:spcAft>
              <a:buFont typeface="Arial" pitchFamily="34" charset="0"/>
              <a:buNone/>
              <a:defRPr/>
            </a:pPr>
            <a:endParaRPr lang="en-US" dirty="0" smtClean="0"/>
          </a:p>
        </p:txBody>
      </p:sp>
    </p:spTree>
    <p:extLst>
      <p:ext uri="{BB962C8B-B14F-4D97-AF65-F5344CB8AC3E}">
        <p14:creationId xmlns:p14="http://schemas.microsoft.com/office/powerpoint/2010/main" val="15520779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Intervention Eligibility</a:t>
            </a:r>
            <a:endParaRPr lang="en-US" dirty="0"/>
          </a:p>
        </p:txBody>
      </p:sp>
      <p:sp>
        <p:nvSpPr>
          <p:cNvPr id="3" name="Content Placeholder 2"/>
          <p:cNvSpPr>
            <a:spLocks noGrp="1"/>
          </p:cNvSpPr>
          <p:nvPr>
            <p:ph idx="1"/>
          </p:nvPr>
        </p:nvSpPr>
        <p:spPr/>
        <p:txBody>
          <a:bodyPr>
            <a:noAutofit/>
          </a:bodyPr>
          <a:lstStyle/>
          <a:p>
            <a:r>
              <a:rPr lang="en-US" sz="4000" dirty="0" smtClean="0"/>
              <a:t>Birth to 3</a:t>
            </a:r>
          </a:p>
          <a:p>
            <a:r>
              <a:rPr lang="en-US" sz="4000" dirty="0" smtClean="0"/>
              <a:t>Developmental Delay</a:t>
            </a:r>
          </a:p>
          <a:p>
            <a:pPr lvl="1"/>
            <a:r>
              <a:rPr lang="en-US" sz="2800" dirty="0" smtClean="0">
                <a:solidFill>
                  <a:srgbClr val="215968"/>
                </a:solidFill>
              </a:rPr>
              <a:t>At least 25% delay in one area</a:t>
            </a:r>
          </a:p>
          <a:p>
            <a:r>
              <a:rPr lang="en-US" sz="4000" dirty="0" smtClean="0"/>
              <a:t>Atypical Development</a:t>
            </a:r>
          </a:p>
          <a:p>
            <a:pPr lvl="1"/>
            <a:r>
              <a:rPr lang="en-US" sz="2800" dirty="0" smtClean="0">
                <a:solidFill>
                  <a:srgbClr val="215968"/>
                </a:solidFill>
              </a:rPr>
              <a:t>Sensory-motor</a:t>
            </a:r>
          </a:p>
          <a:p>
            <a:pPr lvl="1"/>
            <a:r>
              <a:rPr lang="en-US" sz="2800" dirty="0" smtClean="0">
                <a:solidFill>
                  <a:srgbClr val="215968"/>
                </a:solidFill>
              </a:rPr>
              <a:t>Social emotional</a:t>
            </a:r>
          </a:p>
          <a:p>
            <a:pPr lvl="1"/>
            <a:r>
              <a:rPr lang="en-US" sz="2800" dirty="0" smtClean="0">
                <a:solidFill>
                  <a:srgbClr val="215968"/>
                </a:solidFill>
              </a:rPr>
              <a:t>Behaviors</a:t>
            </a:r>
          </a:p>
          <a:p>
            <a:pPr lvl="1"/>
            <a:r>
              <a:rPr lang="en-US" sz="2800" dirty="0" smtClean="0">
                <a:solidFill>
                  <a:srgbClr val="215968"/>
                </a:solidFill>
              </a:rPr>
              <a:t>Social, language plus behavior</a:t>
            </a:r>
          </a:p>
        </p:txBody>
      </p:sp>
      <p:sp>
        <p:nvSpPr>
          <p:cNvPr id="4" name="Slide Number Placeholder 3"/>
          <p:cNvSpPr>
            <a:spLocks noGrp="1"/>
          </p:cNvSpPr>
          <p:nvPr>
            <p:ph type="sldNum" sz="quarter" idx="12"/>
          </p:nvPr>
        </p:nvSpPr>
        <p:spPr/>
        <p:txBody>
          <a:bodyPr/>
          <a:lstStyle/>
          <a:p>
            <a:fld id="{0E35F3BA-FE8B-4E36-87EF-206F94BD42EB}" type="slidenum">
              <a:rPr lang="en-US" smtClean="0"/>
              <a:pPr/>
              <a:t>2</a:t>
            </a:fld>
            <a:endParaRPr lang="en-US" dirty="0"/>
          </a:p>
        </p:txBody>
      </p:sp>
    </p:spTree>
    <p:extLst>
      <p:ext uri="{BB962C8B-B14F-4D97-AF65-F5344CB8AC3E}">
        <p14:creationId xmlns:p14="http://schemas.microsoft.com/office/powerpoint/2010/main" val="190304197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543800" cy="1143000"/>
          </a:xfrm>
        </p:spPr>
        <p:txBody>
          <a:bodyPr/>
          <a:lstStyle/>
          <a:p>
            <a:r>
              <a:rPr lang="en-US" dirty="0" smtClean="0"/>
              <a:t>65 Day Time Line</a:t>
            </a:r>
            <a:endParaRPr lang="en-US" dirty="0"/>
          </a:p>
        </p:txBody>
      </p:sp>
      <p:sp>
        <p:nvSpPr>
          <p:cNvPr id="3" name="Content Placeholder 2"/>
          <p:cNvSpPr>
            <a:spLocks noGrp="1"/>
          </p:cNvSpPr>
          <p:nvPr>
            <p:ph idx="1"/>
          </p:nvPr>
        </p:nvSpPr>
        <p:spPr>
          <a:xfrm>
            <a:off x="457200" y="990600"/>
            <a:ext cx="8229600" cy="5562600"/>
          </a:xfrm>
        </p:spPr>
        <p:txBody>
          <a:bodyPr>
            <a:noAutofit/>
          </a:bodyPr>
          <a:lstStyle/>
          <a:p>
            <a:pPr>
              <a:lnSpc>
                <a:spcPct val="110000"/>
              </a:lnSpc>
              <a:buNone/>
              <a:defRPr/>
            </a:pPr>
            <a:r>
              <a:rPr lang="en-US" sz="2000" b="1" dirty="0"/>
              <a:t>The time frame shall not apply to the local school division if: </a:t>
            </a:r>
            <a:r>
              <a:rPr lang="en-US" sz="2000" b="1" dirty="0" smtClean="0"/>
              <a:t>(</a:t>
            </a:r>
            <a:r>
              <a:rPr lang="en-US" sz="2000" b="1" dirty="0"/>
              <a:t>1) The parent(s) of the child repeatedly fails or refuses to produce the child for the evaluation; or </a:t>
            </a:r>
          </a:p>
          <a:p>
            <a:pPr>
              <a:lnSpc>
                <a:spcPct val="110000"/>
              </a:lnSpc>
              <a:buNone/>
              <a:defRPr/>
            </a:pPr>
            <a:r>
              <a:rPr lang="en-US" sz="2000" b="1" dirty="0"/>
              <a:t>	</a:t>
            </a:r>
            <a:r>
              <a:rPr lang="en-US" sz="2000" b="1" dirty="0" smtClean="0"/>
              <a:t>(</a:t>
            </a:r>
            <a:r>
              <a:rPr lang="en-US" sz="2000" b="1" dirty="0"/>
              <a:t>2) If the child enrolls in a school served by the local school division after the required 65 business days has begun and prior to a determination by the child’s previous local school division as to whether the child is a child with a </a:t>
            </a:r>
            <a:r>
              <a:rPr lang="en-US" sz="2000" b="1" dirty="0" smtClean="0"/>
              <a:t>disability. </a:t>
            </a:r>
            <a:r>
              <a:rPr lang="en-US" sz="2000" b="1" dirty="0"/>
              <a:t>This exception only applies if the local school division is making sufficient progress to ensure a prompt completion of the evaluation and the parent(s) and the local school division where the child is enrolled in school agree to a specific time when the evaluation will be </a:t>
            </a:r>
            <a:r>
              <a:rPr lang="en-US" sz="2000" b="1" dirty="0" smtClean="0"/>
              <a:t>completed.</a:t>
            </a:r>
            <a:endParaRPr lang="en-US" sz="2000" b="1" dirty="0"/>
          </a:p>
          <a:p>
            <a:pPr>
              <a:lnSpc>
                <a:spcPct val="110000"/>
              </a:lnSpc>
            </a:pPr>
            <a:endParaRPr lang="en-US" sz="2000" b="1" dirty="0" smtClean="0"/>
          </a:p>
          <a:p>
            <a:pPr>
              <a:lnSpc>
                <a:spcPct val="110000"/>
              </a:lnSpc>
            </a:pPr>
            <a:r>
              <a:rPr lang="en-US" sz="2000" b="1" dirty="0"/>
              <a:t>The parent and eligibility group may agree in writing to extend the 65-day timeline to obtain additional data that cannot be obtained within the 65 business </a:t>
            </a:r>
            <a:r>
              <a:rPr lang="en-US" sz="2000" b="1" dirty="0" smtClean="0"/>
              <a:t>days.</a:t>
            </a:r>
            <a:endParaRPr lang="en-US" sz="2000" b="1" dirty="0"/>
          </a:p>
        </p:txBody>
      </p:sp>
      <p:sp>
        <p:nvSpPr>
          <p:cNvPr id="4" name="Slide Number Placeholder 3"/>
          <p:cNvSpPr>
            <a:spLocks noGrp="1"/>
          </p:cNvSpPr>
          <p:nvPr>
            <p:ph type="sldNum" sz="quarter" idx="12"/>
          </p:nvPr>
        </p:nvSpPr>
        <p:spPr/>
        <p:txBody>
          <a:bodyPr/>
          <a:lstStyle/>
          <a:p>
            <a:fld id="{0E35F3BA-FE8B-4E36-87EF-206F94BD42EB}" type="slidenum">
              <a:rPr lang="en-US" smtClean="0"/>
              <a:pPr/>
              <a:t>20</a:t>
            </a:fld>
            <a:endParaRPr lang="en-US" dirty="0"/>
          </a:p>
        </p:txBody>
      </p:sp>
    </p:spTree>
    <p:extLst>
      <p:ext uri="{BB962C8B-B14F-4D97-AF65-F5344CB8AC3E}">
        <p14:creationId xmlns:p14="http://schemas.microsoft.com/office/powerpoint/2010/main" val="183818880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Existing Data</a:t>
            </a:r>
            <a:endParaRPr lang="en-US" dirty="0"/>
          </a:p>
        </p:txBody>
      </p:sp>
      <p:sp>
        <p:nvSpPr>
          <p:cNvPr id="3" name="Content Placeholder 2"/>
          <p:cNvSpPr>
            <a:spLocks noGrp="1"/>
          </p:cNvSpPr>
          <p:nvPr>
            <p:ph idx="1"/>
          </p:nvPr>
        </p:nvSpPr>
        <p:spPr>
          <a:xfrm>
            <a:off x="457200" y="1981200"/>
            <a:ext cx="8229600" cy="4144963"/>
          </a:xfrm>
        </p:spPr>
        <p:txBody>
          <a:bodyPr>
            <a:normAutofit fontScale="92500" lnSpcReduction="10000"/>
          </a:bodyPr>
          <a:lstStyle/>
          <a:p>
            <a:r>
              <a:rPr lang="en-US" sz="3600" b="1" dirty="0"/>
              <a:t>I</a:t>
            </a:r>
            <a:r>
              <a:rPr lang="en-US" sz="3600" b="1" dirty="0" smtClean="0"/>
              <a:t>nformation </a:t>
            </a:r>
            <a:r>
              <a:rPr lang="en-US" sz="3600" b="1" dirty="0"/>
              <a:t>provided by </a:t>
            </a:r>
            <a:r>
              <a:rPr lang="en-US" sz="3600" b="1" dirty="0" smtClean="0"/>
              <a:t>EI and the </a:t>
            </a:r>
            <a:r>
              <a:rPr lang="en-US" sz="3600" b="1" dirty="0"/>
              <a:t>parent(s) of the </a:t>
            </a:r>
            <a:r>
              <a:rPr lang="en-US" sz="3600" b="1" dirty="0" smtClean="0"/>
              <a:t>child</a:t>
            </a:r>
          </a:p>
          <a:p>
            <a:pPr lvl="1"/>
            <a:r>
              <a:rPr lang="en-US" sz="2400" b="1" dirty="0"/>
              <a:t>e</a:t>
            </a:r>
            <a:r>
              <a:rPr lang="en-US" sz="2400" b="1" dirty="0" smtClean="0"/>
              <a:t>.g</a:t>
            </a:r>
            <a:r>
              <a:rPr lang="en-US" sz="2400" b="1" dirty="0" smtClean="0"/>
              <a:t>., other evaluations, medical diagnosis</a:t>
            </a:r>
            <a:endParaRPr lang="en-US" sz="2400" b="1" dirty="0"/>
          </a:p>
          <a:p>
            <a:pPr lvl="0"/>
            <a:r>
              <a:rPr lang="en-US" sz="3600" b="1" dirty="0"/>
              <a:t>T</a:t>
            </a:r>
            <a:r>
              <a:rPr lang="en-US" sz="3600" b="1" dirty="0" smtClean="0"/>
              <a:t>he </a:t>
            </a:r>
            <a:r>
              <a:rPr lang="en-US" sz="3600" b="1" dirty="0"/>
              <a:t>student’s education </a:t>
            </a:r>
            <a:r>
              <a:rPr lang="en-US" sz="3600" b="1" dirty="0" smtClean="0"/>
              <a:t>record</a:t>
            </a:r>
          </a:p>
          <a:p>
            <a:pPr lvl="0"/>
            <a:r>
              <a:rPr lang="en-US" sz="3600" b="1" dirty="0" smtClean="0"/>
              <a:t>Observations </a:t>
            </a:r>
            <a:r>
              <a:rPr lang="en-US" sz="3600" b="1" dirty="0"/>
              <a:t>by teachers and related services </a:t>
            </a:r>
            <a:r>
              <a:rPr lang="en-US" sz="3600" b="1" dirty="0" smtClean="0"/>
              <a:t>providers</a:t>
            </a:r>
          </a:p>
          <a:p>
            <a:pPr lvl="0"/>
            <a:r>
              <a:rPr lang="en-US" sz="3600" b="1" dirty="0" smtClean="0"/>
              <a:t>Individualized Family Service Plan (IFSP)</a:t>
            </a:r>
            <a:endParaRPr lang="en-US" sz="3600" b="1" dirty="0"/>
          </a:p>
          <a:p>
            <a:pPr lvl="0"/>
            <a:endParaRPr lang="en-US" dirty="0"/>
          </a:p>
        </p:txBody>
      </p:sp>
      <p:sp>
        <p:nvSpPr>
          <p:cNvPr id="4" name="Slide Number Placeholder 3"/>
          <p:cNvSpPr>
            <a:spLocks noGrp="1"/>
          </p:cNvSpPr>
          <p:nvPr>
            <p:ph type="sldNum" sz="quarter" idx="12"/>
          </p:nvPr>
        </p:nvSpPr>
        <p:spPr/>
        <p:txBody>
          <a:bodyPr/>
          <a:lstStyle/>
          <a:p>
            <a:fld id="{0E35F3BA-FE8B-4E36-87EF-206F94BD42EB}" type="slidenum">
              <a:rPr lang="en-US" smtClean="0"/>
              <a:pPr/>
              <a:t>21</a:t>
            </a:fld>
            <a:endParaRPr lang="en-US" dirty="0"/>
          </a:p>
        </p:txBody>
      </p:sp>
    </p:spTree>
    <p:extLst>
      <p:ext uri="{BB962C8B-B14F-4D97-AF65-F5344CB8AC3E}">
        <p14:creationId xmlns:p14="http://schemas.microsoft.com/office/powerpoint/2010/main" val="39307311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1727"/>
            <a:ext cx="8229600" cy="914400"/>
          </a:xfrm>
        </p:spPr>
        <p:txBody>
          <a:bodyPr/>
          <a:lstStyle/>
          <a:p>
            <a:r>
              <a:rPr lang="en-US" dirty="0" smtClean="0"/>
              <a:t>Assessment Tools</a:t>
            </a:r>
            <a:endParaRPr lang="en-US" dirty="0"/>
          </a:p>
        </p:txBody>
      </p:sp>
      <p:sp>
        <p:nvSpPr>
          <p:cNvPr id="4" name="Content Placeholder 3"/>
          <p:cNvSpPr>
            <a:spLocks noGrp="1"/>
          </p:cNvSpPr>
          <p:nvPr>
            <p:ph idx="1"/>
          </p:nvPr>
        </p:nvSpPr>
        <p:spPr>
          <a:xfrm>
            <a:off x="457200" y="1295400"/>
            <a:ext cx="8382000" cy="5257800"/>
          </a:xfrm>
        </p:spPr>
        <p:txBody>
          <a:bodyPr>
            <a:normAutofit fontScale="92500" lnSpcReduction="20000"/>
          </a:bodyPr>
          <a:lstStyle/>
          <a:p>
            <a:pPr>
              <a:lnSpc>
                <a:spcPct val="110000"/>
              </a:lnSpc>
            </a:pPr>
            <a:r>
              <a:rPr lang="en-US" b="1" dirty="0" smtClean="0"/>
              <a:t>A variety </a:t>
            </a:r>
            <a:r>
              <a:rPr lang="en-US" b="1" dirty="0"/>
              <a:t>of assessment tools </a:t>
            </a:r>
            <a:r>
              <a:rPr lang="en-US" b="1" dirty="0" smtClean="0"/>
              <a:t>can </a:t>
            </a:r>
            <a:r>
              <a:rPr lang="en-US" b="1" dirty="0"/>
              <a:t>be used during an </a:t>
            </a:r>
            <a:r>
              <a:rPr lang="en-US" b="1" dirty="0" smtClean="0"/>
              <a:t>evaluation</a:t>
            </a:r>
            <a:endParaRPr lang="en-US" b="1" dirty="0"/>
          </a:p>
          <a:p>
            <a:pPr>
              <a:lnSpc>
                <a:spcPct val="110000"/>
              </a:lnSpc>
            </a:pPr>
            <a:r>
              <a:rPr lang="en-US" b="1" dirty="0" smtClean="0"/>
              <a:t>These </a:t>
            </a:r>
            <a:r>
              <a:rPr lang="en-US" b="1" dirty="0"/>
              <a:t>tools should be used to gather information about the child in the functional, developmental, and academic </a:t>
            </a:r>
            <a:r>
              <a:rPr lang="en-US" b="1" dirty="0" smtClean="0"/>
              <a:t>areas</a:t>
            </a:r>
          </a:p>
          <a:p>
            <a:pPr>
              <a:lnSpc>
                <a:spcPct val="110000"/>
              </a:lnSpc>
            </a:pPr>
            <a:r>
              <a:rPr lang="en-US" b="1" dirty="0"/>
              <a:t>I</a:t>
            </a:r>
            <a:r>
              <a:rPr lang="en-US" b="1" dirty="0" smtClean="0"/>
              <a:t>nclude </a:t>
            </a:r>
            <a:r>
              <a:rPr lang="en-US" b="1" dirty="0"/>
              <a:t>various types of tests, curriculum-based measures, rating scales, inventories, questionnaires and interviews, and dynamic assessment </a:t>
            </a:r>
            <a:r>
              <a:rPr lang="en-US" b="1" dirty="0" smtClean="0"/>
              <a:t>methods</a:t>
            </a:r>
          </a:p>
          <a:p>
            <a:pPr>
              <a:lnSpc>
                <a:spcPct val="110000"/>
              </a:lnSpc>
            </a:pPr>
            <a:r>
              <a:rPr lang="en-US" b="1" dirty="0" smtClean="0"/>
              <a:t>Consider measures </a:t>
            </a:r>
            <a:r>
              <a:rPr lang="en-US" b="1" dirty="0"/>
              <a:t>from both the standardized and informal (structured or unstructured) categories, as well as additional sources of information for eligibility decision </a:t>
            </a:r>
            <a:r>
              <a:rPr lang="en-US" b="1" dirty="0" smtClean="0"/>
              <a:t>making (e.g., parent information)</a:t>
            </a:r>
            <a:endParaRPr lang="en-US" b="1" dirty="0"/>
          </a:p>
          <a:p>
            <a:pPr>
              <a:lnSpc>
                <a:spcPct val="110000"/>
              </a:lnSpc>
            </a:pPr>
            <a:r>
              <a:rPr lang="en-US" b="1" dirty="0"/>
              <a:t>S</a:t>
            </a:r>
            <a:r>
              <a:rPr lang="en-US" b="1" dirty="0" smtClean="0"/>
              <a:t>hould </a:t>
            </a:r>
            <a:r>
              <a:rPr lang="en-US" b="1" dirty="0"/>
              <a:t>be selected and administered so as not to be discriminatory on a racial or cultural basis and provided and administered in the student’s native language and the form most likely to yield accurate </a:t>
            </a:r>
            <a:r>
              <a:rPr lang="en-US" b="1" dirty="0" smtClean="0"/>
              <a:t>information</a:t>
            </a:r>
            <a:endParaRPr lang="en-US" b="1" dirty="0"/>
          </a:p>
        </p:txBody>
      </p:sp>
      <p:sp>
        <p:nvSpPr>
          <p:cNvPr id="3" name="Slide Number Placeholder 2"/>
          <p:cNvSpPr>
            <a:spLocks noGrp="1"/>
          </p:cNvSpPr>
          <p:nvPr>
            <p:ph type="sldNum" sz="quarter" idx="12"/>
          </p:nvPr>
        </p:nvSpPr>
        <p:spPr/>
        <p:txBody>
          <a:bodyPr/>
          <a:lstStyle/>
          <a:p>
            <a:fld id="{0E35F3BA-FE8B-4E36-87EF-206F94BD42EB}" type="slidenum">
              <a:rPr lang="en-US" smtClean="0"/>
              <a:pPr/>
              <a:t>22</a:t>
            </a:fld>
            <a:endParaRPr lang="en-US" dirty="0"/>
          </a:p>
        </p:txBody>
      </p:sp>
      <p:sp>
        <p:nvSpPr>
          <p:cNvPr id="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80984895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600200"/>
            <a:ext cx="8077200" cy="4267200"/>
          </a:xfrm>
        </p:spPr>
        <p:txBody>
          <a:bodyPr>
            <a:noAutofit/>
          </a:bodyPr>
          <a:lstStyle/>
          <a:p>
            <a:r>
              <a:rPr lang="en-US" sz="4000" b="0" dirty="0" smtClean="0"/>
              <a:t>No </a:t>
            </a:r>
            <a:r>
              <a:rPr lang="en-US" sz="4000" b="0" dirty="0"/>
              <a:t>single measure or assessment is used as the sole criterion</a:t>
            </a:r>
            <a:br>
              <a:rPr lang="en-US" sz="4000" b="0" dirty="0"/>
            </a:br>
            <a:r>
              <a:rPr lang="en-US" sz="4000" b="0" dirty="0"/>
              <a:t>for determining whether a child is a child with a disability</a:t>
            </a:r>
            <a:br>
              <a:rPr lang="en-US" sz="4000" b="0" dirty="0"/>
            </a:br>
            <a:r>
              <a:rPr lang="en-US" sz="4000" b="0" dirty="0"/>
              <a:t>and for determining an appropriate educational program </a:t>
            </a:r>
            <a:r>
              <a:rPr lang="en-US" sz="4000" b="0" dirty="0" smtClean="0"/>
              <a:t>for a </a:t>
            </a:r>
            <a:r>
              <a:rPr lang="en-US" sz="4000" b="0" dirty="0"/>
              <a:t>child.</a:t>
            </a:r>
            <a:endParaRPr lang="en-US" sz="4000" dirty="0"/>
          </a:p>
        </p:txBody>
      </p:sp>
    </p:spTree>
    <p:extLst>
      <p:ext uri="{BB962C8B-B14F-4D97-AF65-F5344CB8AC3E}">
        <p14:creationId xmlns:p14="http://schemas.microsoft.com/office/powerpoint/2010/main" val="207385413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Disabilities </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Autism</a:t>
            </a:r>
          </a:p>
          <a:p>
            <a:r>
              <a:rPr lang="en-US" b="1" dirty="0" smtClean="0"/>
              <a:t>Deaf-blindness</a:t>
            </a:r>
          </a:p>
          <a:p>
            <a:r>
              <a:rPr lang="en-US" b="1" dirty="0" smtClean="0"/>
              <a:t>Developmental </a:t>
            </a:r>
            <a:r>
              <a:rPr lang="en-US" b="1" dirty="0" smtClean="0"/>
              <a:t>delay</a:t>
            </a:r>
          </a:p>
          <a:p>
            <a:r>
              <a:rPr lang="en-US" b="1" dirty="0" smtClean="0"/>
              <a:t>Emotional disability</a:t>
            </a:r>
          </a:p>
          <a:p>
            <a:r>
              <a:rPr lang="en-US" b="1" dirty="0" smtClean="0"/>
              <a:t>Hearing impairment</a:t>
            </a:r>
          </a:p>
          <a:p>
            <a:r>
              <a:rPr lang="en-US" b="1" dirty="0" smtClean="0"/>
              <a:t>Intellectual disability</a:t>
            </a:r>
          </a:p>
          <a:p>
            <a:r>
              <a:rPr lang="en-US" b="1" dirty="0" smtClean="0"/>
              <a:t>Multiple disabilities</a:t>
            </a:r>
          </a:p>
          <a:p>
            <a:r>
              <a:rPr lang="en-US" b="1" dirty="0" smtClean="0"/>
              <a:t>Orthopedic </a:t>
            </a:r>
            <a:r>
              <a:rPr lang="en-US" b="1" dirty="0" smtClean="0"/>
              <a:t>impairment</a:t>
            </a:r>
            <a:endParaRPr lang="en-US" b="1" dirty="0" smtClean="0"/>
          </a:p>
          <a:p>
            <a:r>
              <a:rPr lang="en-US" b="1" dirty="0" smtClean="0"/>
              <a:t>Other health impaired</a:t>
            </a:r>
          </a:p>
          <a:p>
            <a:r>
              <a:rPr lang="en-US" b="1" dirty="0" smtClean="0"/>
              <a:t>Specific learning disability</a:t>
            </a:r>
          </a:p>
          <a:p>
            <a:r>
              <a:rPr lang="en-US" b="1" dirty="0" smtClean="0"/>
              <a:t>Speech or language impairment</a:t>
            </a:r>
          </a:p>
          <a:p>
            <a:r>
              <a:rPr lang="en-US" b="1" dirty="0" smtClean="0"/>
              <a:t>Traumatic brain </a:t>
            </a:r>
            <a:r>
              <a:rPr lang="en-US" b="1" dirty="0" smtClean="0"/>
              <a:t>disorder</a:t>
            </a:r>
          </a:p>
          <a:p>
            <a:r>
              <a:rPr lang="en-US" b="1" dirty="0" smtClean="0"/>
              <a:t>Visual impairment </a:t>
            </a:r>
            <a:endParaRPr lang="en-US" b="1" dirty="0" smtClean="0"/>
          </a:p>
        </p:txBody>
      </p:sp>
      <p:sp>
        <p:nvSpPr>
          <p:cNvPr id="4" name="Slide Number Placeholder 3"/>
          <p:cNvSpPr>
            <a:spLocks noGrp="1"/>
          </p:cNvSpPr>
          <p:nvPr>
            <p:ph type="sldNum" sz="quarter" idx="12"/>
          </p:nvPr>
        </p:nvSpPr>
        <p:spPr/>
        <p:txBody>
          <a:bodyPr/>
          <a:lstStyle/>
          <a:p>
            <a:fld id="{0E35F3BA-FE8B-4E36-87EF-206F94BD42EB}" type="slidenum">
              <a:rPr lang="en-US" smtClean="0"/>
              <a:pPr/>
              <a:t>24</a:t>
            </a:fld>
            <a:endParaRPr lang="en-US" dirty="0"/>
          </a:p>
        </p:txBody>
      </p:sp>
    </p:spTree>
    <p:extLst>
      <p:ext uri="{BB962C8B-B14F-4D97-AF65-F5344CB8AC3E}">
        <p14:creationId xmlns:p14="http://schemas.microsoft.com/office/powerpoint/2010/main" val="138912215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400" b="1" dirty="0" smtClean="0"/>
              <a:t>Individualized Education Program (IEP)</a:t>
            </a:r>
            <a:endParaRPr lang="en-US" sz="4400" b="1" dirty="0"/>
          </a:p>
        </p:txBody>
      </p:sp>
      <p:sp>
        <p:nvSpPr>
          <p:cNvPr id="3" name="Slide Number Placeholder 2"/>
          <p:cNvSpPr>
            <a:spLocks noGrp="1"/>
          </p:cNvSpPr>
          <p:nvPr>
            <p:ph type="sldNum" sz="quarter" idx="12"/>
          </p:nvPr>
        </p:nvSpPr>
        <p:spPr/>
        <p:txBody>
          <a:bodyPr/>
          <a:lstStyle/>
          <a:p>
            <a:fld id="{0E35F3BA-FE8B-4E36-87EF-206F94BD42EB}" type="slidenum">
              <a:rPr lang="en-US" smtClean="0"/>
              <a:pPr/>
              <a:t>25</a:t>
            </a:fld>
            <a:endParaRPr lang="en-US" dirty="0"/>
          </a:p>
        </p:txBody>
      </p:sp>
    </p:spTree>
    <p:extLst>
      <p:ext uri="{BB962C8B-B14F-4D97-AF65-F5344CB8AC3E}">
        <p14:creationId xmlns:p14="http://schemas.microsoft.com/office/powerpoint/2010/main" val="331133295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IEP Development</a:t>
            </a:r>
            <a:endParaRPr lang="en-US" dirty="0"/>
          </a:p>
        </p:txBody>
      </p:sp>
      <p:sp>
        <p:nvSpPr>
          <p:cNvPr id="3" name="Content Placeholder 2"/>
          <p:cNvSpPr>
            <a:spLocks noGrp="1"/>
          </p:cNvSpPr>
          <p:nvPr>
            <p:ph idx="1"/>
          </p:nvPr>
        </p:nvSpPr>
        <p:spPr>
          <a:xfrm>
            <a:off x="457200" y="1752600"/>
            <a:ext cx="8229600" cy="4525963"/>
          </a:xfrm>
        </p:spPr>
        <p:txBody>
          <a:bodyPr>
            <a:normAutofit/>
          </a:bodyPr>
          <a:lstStyle/>
          <a:p>
            <a:r>
              <a:rPr lang="en-US" b="1" dirty="0"/>
              <a:t>Is developed within 30 calendar days of the date </a:t>
            </a:r>
            <a:r>
              <a:rPr lang="en-US" b="1" dirty="0" smtClean="0"/>
              <a:t>of the </a:t>
            </a:r>
            <a:r>
              <a:rPr lang="en-US" b="1" dirty="0"/>
              <a:t>initial determination that the child needs </a:t>
            </a:r>
            <a:r>
              <a:rPr lang="en-US" b="1" dirty="0" smtClean="0"/>
              <a:t>special education </a:t>
            </a:r>
            <a:r>
              <a:rPr lang="en-US" b="1" dirty="0"/>
              <a:t>and related </a:t>
            </a:r>
            <a:r>
              <a:rPr lang="en-US" b="1" dirty="0" smtClean="0"/>
              <a:t>services</a:t>
            </a:r>
          </a:p>
          <a:p>
            <a:pPr marL="0" indent="0">
              <a:buNone/>
            </a:pPr>
            <a:endParaRPr lang="en-US" b="1" dirty="0" smtClean="0"/>
          </a:p>
          <a:p>
            <a:r>
              <a:rPr lang="en-US" b="1" dirty="0">
                <a:solidFill>
                  <a:srgbClr val="FF0000"/>
                </a:solidFill>
              </a:rPr>
              <a:t>State interagency agreement requires LEA to inform parents of their option to invite </a:t>
            </a:r>
            <a:r>
              <a:rPr lang="en-US" b="1" dirty="0" smtClean="0">
                <a:solidFill>
                  <a:srgbClr val="FF0000"/>
                </a:solidFill>
              </a:rPr>
              <a:t>Part </a:t>
            </a:r>
            <a:r>
              <a:rPr lang="en-US" b="1" dirty="0">
                <a:solidFill>
                  <a:srgbClr val="FF0000"/>
                </a:solidFill>
              </a:rPr>
              <a:t>C service coordinator or other Part C representative to </a:t>
            </a:r>
            <a:r>
              <a:rPr lang="en-US" b="1" dirty="0" smtClean="0">
                <a:solidFill>
                  <a:srgbClr val="FF0000"/>
                </a:solidFill>
              </a:rPr>
              <a:t>IEP </a:t>
            </a:r>
            <a:r>
              <a:rPr lang="en-US" b="1" dirty="0">
                <a:solidFill>
                  <a:srgbClr val="FF0000"/>
                </a:solidFill>
              </a:rPr>
              <a:t>meeting and </a:t>
            </a:r>
            <a:r>
              <a:rPr lang="en-US" b="1" dirty="0" smtClean="0">
                <a:solidFill>
                  <a:srgbClr val="FF0000"/>
                </a:solidFill>
              </a:rPr>
              <a:t>then make that invitation if </a:t>
            </a:r>
            <a:r>
              <a:rPr lang="en-US" b="1" dirty="0">
                <a:solidFill>
                  <a:srgbClr val="FF0000"/>
                </a:solidFill>
              </a:rPr>
              <a:t>the parent so requests</a:t>
            </a:r>
          </a:p>
        </p:txBody>
      </p:sp>
      <p:sp>
        <p:nvSpPr>
          <p:cNvPr id="4" name="Slide Number Placeholder 3"/>
          <p:cNvSpPr>
            <a:spLocks noGrp="1"/>
          </p:cNvSpPr>
          <p:nvPr>
            <p:ph type="sldNum" sz="quarter" idx="12"/>
          </p:nvPr>
        </p:nvSpPr>
        <p:spPr/>
        <p:txBody>
          <a:bodyPr/>
          <a:lstStyle/>
          <a:p>
            <a:fld id="{0E35F3BA-FE8B-4E36-87EF-206F94BD42EB}" type="slidenum">
              <a:rPr lang="en-US" smtClean="0"/>
              <a:pPr/>
              <a:t>26</a:t>
            </a:fld>
            <a:endParaRPr lang="en-US" dirty="0"/>
          </a:p>
        </p:txBody>
      </p:sp>
    </p:spTree>
    <p:extLst>
      <p:ext uri="{BB962C8B-B14F-4D97-AF65-F5344CB8AC3E}">
        <p14:creationId xmlns:p14="http://schemas.microsoft.com/office/powerpoint/2010/main" val="303640194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4800" dirty="0" smtClean="0"/>
              <a:t>Local Agreements Required</a:t>
            </a:r>
            <a:endParaRPr lang="en-US" sz="4800" dirty="0"/>
          </a:p>
        </p:txBody>
      </p:sp>
      <p:sp>
        <p:nvSpPr>
          <p:cNvPr id="3" name="Content Placeholder 2"/>
          <p:cNvSpPr>
            <a:spLocks noGrp="1"/>
          </p:cNvSpPr>
          <p:nvPr>
            <p:ph idx="1"/>
          </p:nvPr>
        </p:nvSpPr>
        <p:spPr>
          <a:xfrm>
            <a:off x="457200" y="1524000"/>
            <a:ext cx="8229600" cy="4068763"/>
          </a:xfrm>
        </p:spPr>
        <p:txBody>
          <a:bodyPr>
            <a:noAutofit/>
          </a:bodyPr>
          <a:lstStyle/>
          <a:p>
            <a:r>
              <a:rPr lang="en-US" sz="3600" b="1" dirty="0"/>
              <a:t>State agreement requires local Part C lead agencies and local school divisions to enter into </a:t>
            </a:r>
            <a:r>
              <a:rPr lang="en-US" sz="3600" b="1" i="1" dirty="0"/>
              <a:t>local interagency agreements</a:t>
            </a:r>
            <a:r>
              <a:rPr lang="en-US" sz="3600" b="1" dirty="0"/>
              <a:t> </a:t>
            </a:r>
            <a:endParaRPr lang="en-US" sz="3600" b="1" dirty="0" smtClean="0"/>
          </a:p>
          <a:p>
            <a:pPr lvl="1"/>
            <a:r>
              <a:rPr lang="en-US" sz="2400" b="1" dirty="0" smtClean="0"/>
              <a:t>At </a:t>
            </a:r>
            <a:r>
              <a:rPr lang="en-US" sz="2400" b="1" dirty="0"/>
              <a:t>a minimum, </a:t>
            </a:r>
            <a:r>
              <a:rPr lang="en-US" sz="2400" b="1" dirty="0" smtClean="0"/>
              <a:t>must </a:t>
            </a:r>
            <a:r>
              <a:rPr lang="en-US" sz="2400" b="1" dirty="0"/>
              <a:t>address the transition steps, activities, </a:t>
            </a:r>
            <a:r>
              <a:rPr lang="en-US" sz="2400" b="1" dirty="0" smtClean="0"/>
              <a:t>timelines, </a:t>
            </a:r>
            <a:r>
              <a:rPr lang="en-US" sz="2400" b="1" dirty="0"/>
              <a:t>and other issues identified in the state </a:t>
            </a:r>
            <a:r>
              <a:rPr lang="en-US" sz="2400" b="1" dirty="0" smtClean="0"/>
              <a:t>agreement</a:t>
            </a:r>
            <a:endParaRPr lang="en-US" sz="2400" b="1" dirty="0" smtClean="0"/>
          </a:p>
          <a:p>
            <a:pPr lvl="1"/>
            <a:r>
              <a:rPr lang="en-US" sz="2400" b="1" dirty="0" smtClean="0"/>
              <a:t>Should </a:t>
            </a:r>
            <a:r>
              <a:rPr lang="en-US" sz="2400" b="1" dirty="0"/>
              <a:t>be individualized to address the specific transition procedures, </a:t>
            </a:r>
            <a:r>
              <a:rPr lang="en-US" sz="2400" b="1" dirty="0" smtClean="0"/>
              <a:t>personnel, </a:t>
            </a:r>
            <a:r>
              <a:rPr lang="en-US" sz="2400" b="1" dirty="0"/>
              <a:t>and timelines involved with ensuring a smooth transition to that particular school division</a:t>
            </a:r>
          </a:p>
        </p:txBody>
      </p:sp>
      <p:sp>
        <p:nvSpPr>
          <p:cNvPr id="4" name="Slide Number Placeholder 3"/>
          <p:cNvSpPr>
            <a:spLocks noGrp="1"/>
          </p:cNvSpPr>
          <p:nvPr>
            <p:ph type="sldNum" sz="quarter" idx="12"/>
          </p:nvPr>
        </p:nvSpPr>
        <p:spPr/>
        <p:txBody>
          <a:bodyPr/>
          <a:lstStyle/>
          <a:p>
            <a:fld id="{0E35F3BA-FE8B-4E36-87EF-206F94BD42EB}" type="slidenum">
              <a:rPr lang="en-US" smtClean="0"/>
              <a:pPr/>
              <a:t>27</a:t>
            </a:fld>
            <a:endParaRPr lang="en-US" dirty="0"/>
          </a:p>
        </p:txBody>
      </p:sp>
    </p:spTree>
    <p:extLst>
      <p:ext uri="{BB962C8B-B14F-4D97-AF65-F5344CB8AC3E}">
        <p14:creationId xmlns:p14="http://schemas.microsoft.com/office/powerpoint/2010/main" val="217891065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t>
            </a:r>
            <a:endParaRPr lang="en-US" dirty="0"/>
          </a:p>
        </p:txBody>
      </p:sp>
      <p:sp>
        <p:nvSpPr>
          <p:cNvPr id="3" name="Content Placeholder 2"/>
          <p:cNvSpPr>
            <a:spLocks noGrp="1"/>
          </p:cNvSpPr>
          <p:nvPr>
            <p:ph idx="1"/>
          </p:nvPr>
        </p:nvSpPr>
        <p:spPr/>
        <p:txBody>
          <a:bodyPr>
            <a:normAutofit lnSpcReduction="10000"/>
          </a:bodyPr>
          <a:lstStyle/>
          <a:p>
            <a:r>
              <a:rPr lang="en-US" sz="2600" dirty="0" smtClean="0"/>
              <a:t>VDOE Early Childhood Special Education webpage on Eligibility</a:t>
            </a:r>
          </a:p>
          <a:p>
            <a:pPr lvl="1"/>
            <a:r>
              <a:rPr lang="en-US" sz="2600" dirty="0">
                <a:hlinkClick r:id="rId2"/>
              </a:rPr>
              <a:t>http://</a:t>
            </a:r>
            <a:r>
              <a:rPr lang="en-US" sz="2600" dirty="0" smtClean="0">
                <a:hlinkClick r:id="rId2"/>
              </a:rPr>
              <a:t>www.doe.virginia.gov/special_ed/early_childhood/eval/index.shtml</a:t>
            </a:r>
            <a:endParaRPr lang="en-US" sz="2600" dirty="0" smtClean="0"/>
          </a:p>
          <a:p>
            <a:pPr lvl="1"/>
            <a:r>
              <a:rPr lang="en-US" sz="2600" b="0" dirty="0" smtClean="0"/>
              <a:t>See the document titled - Guidance </a:t>
            </a:r>
            <a:r>
              <a:rPr lang="en-US" sz="2600" b="0" dirty="0"/>
              <a:t>on Evaluation and Eligibility for the Special Education Process </a:t>
            </a:r>
            <a:endParaRPr lang="en-US" sz="2600" dirty="0" smtClean="0"/>
          </a:p>
          <a:p>
            <a:r>
              <a:rPr lang="en-US" sz="2600" dirty="0" smtClean="0"/>
              <a:t>Regulations Governing Special Education Programs</a:t>
            </a:r>
          </a:p>
          <a:p>
            <a:r>
              <a:rPr lang="en-US" sz="2600" dirty="0">
                <a:hlinkClick r:id="rId3"/>
              </a:rPr>
              <a:t>http://</a:t>
            </a:r>
            <a:r>
              <a:rPr lang="en-US" sz="2600" dirty="0" smtClean="0">
                <a:hlinkClick r:id="rId3"/>
              </a:rPr>
              <a:t>www.doe.virginia.gov/special_ed/regulations/state/regs_speced_disability_va.pdf</a:t>
            </a:r>
            <a:endParaRPr lang="en-US" sz="2600" dirty="0" smtClean="0"/>
          </a:p>
          <a:p>
            <a:endParaRPr lang="en-US" dirty="0"/>
          </a:p>
        </p:txBody>
      </p:sp>
      <p:sp>
        <p:nvSpPr>
          <p:cNvPr id="4" name="Slide Number Placeholder 3"/>
          <p:cNvSpPr>
            <a:spLocks noGrp="1"/>
          </p:cNvSpPr>
          <p:nvPr>
            <p:ph type="sldNum" sz="quarter" idx="12"/>
          </p:nvPr>
        </p:nvSpPr>
        <p:spPr/>
        <p:txBody>
          <a:bodyPr/>
          <a:lstStyle/>
          <a:p>
            <a:fld id="{0E35F3BA-FE8B-4E36-87EF-206F94BD42EB}" type="slidenum">
              <a:rPr lang="en-US" smtClean="0"/>
              <a:pPr/>
              <a:t>28</a:t>
            </a:fld>
            <a:endParaRPr lang="en-US" dirty="0"/>
          </a:p>
        </p:txBody>
      </p:sp>
    </p:spTree>
    <p:extLst>
      <p:ext uri="{BB962C8B-B14F-4D97-AF65-F5344CB8AC3E}">
        <p14:creationId xmlns:p14="http://schemas.microsoft.com/office/powerpoint/2010/main" val="307367071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09600" y="1905000"/>
            <a:ext cx="7772400" cy="4267200"/>
          </a:xfrm>
        </p:spPr>
        <p:txBody>
          <a:bodyPr/>
          <a:lstStyle/>
          <a:p>
            <a:r>
              <a:rPr lang="en-US" sz="4800" dirty="0" smtClean="0"/>
              <a:t>Talk on Tuesday</a:t>
            </a:r>
            <a:br>
              <a:rPr lang="en-US" sz="4800" dirty="0" smtClean="0"/>
            </a:br>
            <a:r>
              <a:rPr lang="en-US" sz="4800" dirty="0" smtClean="0"/>
              <a:t>Getting from Here to There: </a:t>
            </a:r>
            <a:r>
              <a:rPr lang="en-US" sz="4800" dirty="0">
                <a:solidFill>
                  <a:schemeClr val="tx1"/>
                </a:solidFill>
              </a:rPr>
              <a:t>Navigating the Transition from Part C to Part </a:t>
            </a:r>
            <a:r>
              <a:rPr lang="en-US" sz="4800" dirty="0" smtClean="0">
                <a:solidFill>
                  <a:schemeClr val="tx1"/>
                </a:solidFill>
              </a:rPr>
              <a:t>B</a:t>
            </a:r>
            <a:r>
              <a:rPr lang="en-US" sz="9600" dirty="0">
                <a:solidFill>
                  <a:schemeClr val="tx1"/>
                </a:solidFill>
              </a:rPr>
              <a:t/>
            </a:r>
            <a:br>
              <a:rPr lang="en-US" sz="9600" dirty="0">
                <a:solidFill>
                  <a:schemeClr val="tx1"/>
                </a:solidFill>
              </a:rPr>
            </a:br>
            <a:r>
              <a:rPr lang="en-US" dirty="0" smtClean="0"/>
              <a:t/>
            </a:r>
            <a:br>
              <a:rPr lang="en-US" dirty="0" smtClean="0"/>
            </a:br>
            <a:endParaRPr lang="en-US" dirty="0"/>
          </a:p>
        </p:txBody>
      </p:sp>
      <p:sp>
        <p:nvSpPr>
          <p:cNvPr id="8" name="Subtitle 7"/>
          <p:cNvSpPr>
            <a:spLocks noGrp="1"/>
          </p:cNvSpPr>
          <p:nvPr>
            <p:ph type="subTitle" idx="1"/>
          </p:nvPr>
        </p:nvSpPr>
        <p:spPr>
          <a:xfrm>
            <a:off x="1371600" y="4267200"/>
            <a:ext cx="6400800" cy="1905000"/>
          </a:xfrm>
        </p:spPr>
        <p:txBody>
          <a:bodyPr>
            <a:normAutofit/>
          </a:bodyPr>
          <a:lstStyle/>
          <a:p>
            <a:r>
              <a:rPr lang="en-US" b="1" dirty="0" smtClean="0"/>
              <a:t>September 6</a:t>
            </a:r>
          </a:p>
          <a:p>
            <a:r>
              <a:rPr lang="en-US" b="1" dirty="0" smtClean="0"/>
              <a:t>and</a:t>
            </a:r>
          </a:p>
          <a:p>
            <a:r>
              <a:rPr lang="en-US" b="1" dirty="0" smtClean="0"/>
              <a:t>October 4 </a:t>
            </a:r>
          </a:p>
          <a:p>
            <a:r>
              <a:rPr lang="en-US" b="1" dirty="0" smtClean="0"/>
              <a:t>12:00-1:00 and Archived </a:t>
            </a:r>
            <a:endParaRPr lang="en-US" b="1" dirty="0"/>
          </a:p>
        </p:txBody>
      </p:sp>
      <p:sp>
        <p:nvSpPr>
          <p:cNvPr id="4" name="Date Placeholder 3"/>
          <p:cNvSpPr>
            <a:spLocks noGrp="1"/>
          </p:cNvSpPr>
          <p:nvPr>
            <p:ph type="dt" sz="half" idx="10"/>
          </p:nvPr>
        </p:nvSpPr>
        <p:spPr/>
        <p:txBody>
          <a:bodyPr/>
          <a:lstStyle/>
          <a:p>
            <a:fld id="{B11D738E-8962-435F-8C43-147B8DD7E819}" type="datetime1">
              <a:rPr lang="en-US" smtClean="0"/>
              <a:t>8/4/2016</a:t>
            </a:fld>
            <a:endParaRPr lang="en-US"/>
          </a:p>
        </p:txBody>
      </p:sp>
      <p:sp>
        <p:nvSpPr>
          <p:cNvPr id="6" name="Slide Number Placeholder 5"/>
          <p:cNvSpPr>
            <a:spLocks noGrp="1"/>
          </p:cNvSpPr>
          <p:nvPr>
            <p:ph type="sldNum" sz="quarter" idx="11"/>
          </p:nvPr>
        </p:nvSpPr>
        <p:spPr/>
        <p:txBody>
          <a:bodyPr/>
          <a:lstStyle/>
          <a:p>
            <a:fld id="{BA9B540C-44DA-4F69-89C9-7C84606640D3}" type="slidenum">
              <a:rPr lang="en-US" smtClean="0"/>
              <a:pPr/>
              <a:t>29</a:t>
            </a:fld>
            <a:endParaRPr lang="en-US"/>
          </a:p>
        </p:txBody>
      </p:sp>
    </p:spTree>
    <p:extLst>
      <p:ext uri="{BB962C8B-B14F-4D97-AF65-F5344CB8AC3E}">
        <p14:creationId xmlns:p14="http://schemas.microsoft.com/office/powerpoint/2010/main" val="4265138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Intervention Eligibility</a:t>
            </a:r>
            <a:endParaRPr lang="en-US" dirty="0"/>
          </a:p>
        </p:txBody>
      </p:sp>
      <p:sp>
        <p:nvSpPr>
          <p:cNvPr id="3" name="Content Placeholder 2"/>
          <p:cNvSpPr>
            <a:spLocks noGrp="1"/>
          </p:cNvSpPr>
          <p:nvPr>
            <p:ph idx="1"/>
          </p:nvPr>
        </p:nvSpPr>
        <p:spPr>
          <a:xfrm>
            <a:off x="381000" y="2057400"/>
            <a:ext cx="8229600" cy="4525963"/>
          </a:xfrm>
        </p:spPr>
        <p:txBody>
          <a:bodyPr>
            <a:normAutofit lnSpcReduction="10000"/>
          </a:bodyPr>
          <a:lstStyle/>
          <a:p>
            <a:r>
              <a:rPr lang="en-US" sz="4000" b="1" dirty="0" smtClean="0"/>
              <a:t>Diagnosed Conditions</a:t>
            </a:r>
          </a:p>
          <a:p>
            <a:pPr lvl="1"/>
            <a:r>
              <a:rPr lang="en-US" sz="2800" dirty="0" smtClean="0">
                <a:solidFill>
                  <a:srgbClr val="215968"/>
                </a:solidFill>
              </a:rPr>
              <a:t>Prematurity</a:t>
            </a:r>
          </a:p>
          <a:p>
            <a:pPr lvl="1"/>
            <a:r>
              <a:rPr lang="en-US" sz="2800" dirty="0" smtClean="0">
                <a:solidFill>
                  <a:srgbClr val="215968"/>
                </a:solidFill>
              </a:rPr>
              <a:t>Chromosomal abnormalities</a:t>
            </a:r>
          </a:p>
          <a:p>
            <a:pPr lvl="1"/>
            <a:r>
              <a:rPr lang="en-US" sz="2800" dirty="0" smtClean="0">
                <a:solidFill>
                  <a:srgbClr val="215968"/>
                </a:solidFill>
              </a:rPr>
              <a:t>Effects of toxic exposure</a:t>
            </a:r>
          </a:p>
          <a:p>
            <a:pPr lvl="1"/>
            <a:r>
              <a:rPr lang="en-US" sz="2800" dirty="0" smtClean="0">
                <a:solidFill>
                  <a:srgbClr val="215968"/>
                </a:solidFill>
              </a:rPr>
              <a:t>Hearing or vision impairment</a:t>
            </a:r>
          </a:p>
          <a:p>
            <a:pPr lvl="1"/>
            <a:r>
              <a:rPr lang="en-US" sz="2800" dirty="0" smtClean="0">
                <a:solidFill>
                  <a:srgbClr val="215968"/>
                </a:solidFill>
              </a:rPr>
              <a:t>Autism spectrum </a:t>
            </a:r>
            <a:r>
              <a:rPr lang="en-US" sz="2800" dirty="0" smtClean="0">
                <a:solidFill>
                  <a:srgbClr val="215968"/>
                </a:solidFill>
              </a:rPr>
              <a:t>disorder</a:t>
            </a:r>
            <a:endParaRPr lang="en-US" sz="2800" dirty="0" smtClean="0">
              <a:solidFill>
                <a:srgbClr val="215968"/>
              </a:solidFill>
            </a:endParaRPr>
          </a:p>
          <a:p>
            <a:pPr lvl="1"/>
            <a:r>
              <a:rPr lang="en-US" sz="2800" dirty="0" smtClean="0">
                <a:solidFill>
                  <a:srgbClr val="215968"/>
                </a:solidFill>
              </a:rPr>
              <a:t>Congenital infections</a:t>
            </a:r>
          </a:p>
          <a:p>
            <a:pPr lvl="1"/>
            <a:r>
              <a:rPr lang="en-US" sz="2800" dirty="0" smtClean="0">
                <a:solidFill>
                  <a:srgbClr val="215968"/>
                </a:solidFill>
              </a:rPr>
              <a:t>Central nervous system anomaly</a:t>
            </a:r>
          </a:p>
          <a:p>
            <a:pPr lvl="1"/>
            <a:r>
              <a:rPr lang="en-US" sz="2800" dirty="0" smtClean="0">
                <a:solidFill>
                  <a:srgbClr val="215968"/>
                </a:solidFill>
              </a:rPr>
              <a:t>Etc.</a:t>
            </a:r>
            <a:endParaRPr lang="en-US" sz="2800" dirty="0" smtClean="0">
              <a:solidFill>
                <a:srgbClr val="215968"/>
              </a:solidFill>
            </a:endParaRPr>
          </a:p>
          <a:p>
            <a:endParaRPr lang="en-US" dirty="0" smtClean="0"/>
          </a:p>
          <a:p>
            <a:endParaRPr lang="en-US" dirty="0"/>
          </a:p>
        </p:txBody>
      </p:sp>
      <p:sp>
        <p:nvSpPr>
          <p:cNvPr id="4" name="Slide Number Placeholder 3"/>
          <p:cNvSpPr>
            <a:spLocks noGrp="1"/>
          </p:cNvSpPr>
          <p:nvPr>
            <p:ph type="sldNum" sz="quarter" idx="12"/>
          </p:nvPr>
        </p:nvSpPr>
        <p:spPr/>
        <p:txBody>
          <a:bodyPr/>
          <a:lstStyle/>
          <a:p>
            <a:fld id="{0E35F3BA-FE8B-4E36-87EF-206F94BD42EB}" type="slidenum">
              <a:rPr lang="en-US" smtClean="0"/>
              <a:pPr/>
              <a:t>3</a:t>
            </a:fld>
            <a:endParaRPr lang="en-US" dirty="0"/>
          </a:p>
        </p:txBody>
      </p:sp>
    </p:spTree>
    <p:extLst>
      <p:ext uri="{BB962C8B-B14F-4D97-AF65-F5344CB8AC3E}">
        <p14:creationId xmlns:p14="http://schemas.microsoft.com/office/powerpoint/2010/main" val="42902399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Special Education and Related Services</a:t>
            </a:r>
            <a:endParaRPr lang="en-US" dirty="0"/>
          </a:p>
        </p:txBody>
      </p:sp>
      <p:sp>
        <p:nvSpPr>
          <p:cNvPr id="6" name="Content Placeholder 5"/>
          <p:cNvSpPr>
            <a:spLocks noGrp="1"/>
          </p:cNvSpPr>
          <p:nvPr>
            <p:ph idx="1"/>
          </p:nvPr>
        </p:nvSpPr>
        <p:spPr>
          <a:xfrm>
            <a:off x="457200" y="2209800"/>
            <a:ext cx="8229600" cy="3916363"/>
          </a:xfrm>
        </p:spPr>
        <p:txBody>
          <a:bodyPr>
            <a:normAutofit/>
          </a:bodyPr>
          <a:lstStyle/>
          <a:p>
            <a:r>
              <a:rPr lang="en-US" sz="3200" b="1" dirty="0"/>
              <a:t>Children who turn age 2 on or before September 30 of any given year and who meet Part B eligibility </a:t>
            </a:r>
            <a:r>
              <a:rPr lang="en-US" sz="3200" b="1" dirty="0" smtClean="0"/>
              <a:t>…are </a:t>
            </a:r>
            <a:r>
              <a:rPr lang="en-US" sz="3200" b="1" dirty="0"/>
              <a:t>eligible to receive </a:t>
            </a:r>
            <a:r>
              <a:rPr lang="en-US" sz="3200" b="1" dirty="0">
                <a:solidFill>
                  <a:schemeClr val="accent1"/>
                </a:solidFill>
              </a:rPr>
              <a:t>special education </a:t>
            </a:r>
            <a:r>
              <a:rPr lang="en-US" sz="3200" b="1" u="sng" dirty="0"/>
              <a:t>and </a:t>
            </a:r>
            <a:r>
              <a:rPr lang="en-US" sz="3200" b="1" dirty="0">
                <a:solidFill>
                  <a:schemeClr val="accent1"/>
                </a:solidFill>
              </a:rPr>
              <a:t>related services </a:t>
            </a:r>
            <a:r>
              <a:rPr lang="en-US" sz="3200" b="1" dirty="0"/>
              <a:t>through their local school divisions.</a:t>
            </a:r>
          </a:p>
          <a:p>
            <a:endParaRPr lang="en-US" dirty="0"/>
          </a:p>
        </p:txBody>
      </p:sp>
      <p:sp>
        <p:nvSpPr>
          <p:cNvPr id="2" name="Slide Number Placeholder 1"/>
          <p:cNvSpPr>
            <a:spLocks noGrp="1"/>
          </p:cNvSpPr>
          <p:nvPr>
            <p:ph type="sldNum" sz="quarter" idx="12"/>
          </p:nvPr>
        </p:nvSpPr>
        <p:spPr/>
        <p:txBody>
          <a:bodyPr/>
          <a:lstStyle/>
          <a:p>
            <a:fld id="{0E35F3BA-FE8B-4E36-87EF-206F94BD42EB}" type="slidenum">
              <a:rPr lang="en-US" smtClean="0"/>
              <a:pPr/>
              <a:t>4</a:t>
            </a:fld>
            <a:endParaRPr lang="en-US" dirty="0"/>
          </a:p>
        </p:txBody>
      </p:sp>
    </p:spTree>
    <p:extLst>
      <p:ext uri="{BB962C8B-B14F-4D97-AF65-F5344CB8AC3E}">
        <p14:creationId xmlns:p14="http://schemas.microsoft.com/office/powerpoint/2010/main" val="34704522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C (EI) Requirements</a:t>
            </a:r>
            <a:endParaRPr lang="en-US" dirty="0"/>
          </a:p>
        </p:txBody>
      </p:sp>
      <p:sp>
        <p:nvSpPr>
          <p:cNvPr id="3" name="Content Placeholder 2"/>
          <p:cNvSpPr>
            <a:spLocks noGrp="1"/>
          </p:cNvSpPr>
          <p:nvPr>
            <p:ph idx="1"/>
          </p:nvPr>
        </p:nvSpPr>
        <p:spPr>
          <a:xfrm>
            <a:off x="457200" y="1981200"/>
            <a:ext cx="8229600" cy="3840163"/>
          </a:xfrm>
        </p:spPr>
        <p:txBody>
          <a:bodyPr>
            <a:noAutofit/>
          </a:bodyPr>
          <a:lstStyle/>
          <a:p>
            <a:r>
              <a:rPr lang="en-US" sz="4000" b="1" dirty="0" smtClean="0"/>
              <a:t>Federally required for all children potentially eligible for Part B:</a:t>
            </a:r>
          </a:p>
          <a:p>
            <a:pPr lvl="1"/>
            <a:r>
              <a:rPr lang="en-US" sz="2800" b="1" dirty="0" smtClean="0">
                <a:solidFill>
                  <a:srgbClr val="215968"/>
                </a:solidFill>
              </a:rPr>
              <a:t>Notification to LEA</a:t>
            </a:r>
          </a:p>
          <a:p>
            <a:pPr lvl="1"/>
            <a:r>
              <a:rPr lang="en-US" sz="2800" b="1" dirty="0">
                <a:solidFill>
                  <a:srgbClr val="215968"/>
                </a:solidFill>
              </a:rPr>
              <a:t>Transition Planning Conference</a:t>
            </a:r>
          </a:p>
          <a:p>
            <a:r>
              <a:rPr lang="en-US" sz="4000" b="1" dirty="0" smtClean="0"/>
              <a:t>State Interagency Agreement further defines responsibilities</a:t>
            </a:r>
            <a:endParaRPr lang="en-US" sz="4000" b="1" dirty="0"/>
          </a:p>
        </p:txBody>
      </p:sp>
      <p:sp>
        <p:nvSpPr>
          <p:cNvPr id="4" name="Slide Number Placeholder 3"/>
          <p:cNvSpPr>
            <a:spLocks noGrp="1"/>
          </p:cNvSpPr>
          <p:nvPr>
            <p:ph type="sldNum" sz="quarter" idx="12"/>
          </p:nvPr>
        </p:nvSpPr>
        <p:spPr/>
        <p:txBody>
          <a:bodyPr/>
          <a:lstStyle/>
          <a:p>
            <a:fld id="{0E35F3BA-FE8B-4E36-87EF-206F94BD42EB}" type="slidenum">
              <a:rPr lang="en-US" smtClean="0"/>
              <a:pPr/>
              <a:t>5</a:t>
            </a:fld>
            <a:endParaRPr lang="en-US" dirty="0"/>
          </a:p>
        </p:txBody>
      </p:sp>
    </p:spTree>
    <p:extLst>
      <p:ext uri="{BB962C8B-B14F-4D97-AF65-F5344CB8AC3E}">
        <p14:creationId xmlns:p14="http://schemas.microsoft.com/office/powerpoint/2010/main" val="311844448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Referral for Initial Evaluation</a:t>
            </a:r>
          </a:p>
        </p:txBody>
      </p:sp>
      <p:sp>
        <p:nvSpPr>
          <p:cNvPr id="3" name="Slide Number Placeholder 2"/>
          <p:cNvSpPr>
            <a:spLocks noGrp="1"/>
          </p:cNvSpPr>
          <p:nvPr>
            <p:ph type="sldNum" sz="quarter" idx="12"/>
          </p:nvPr>
        </p:nvSpPr>
        <p:spPr/>
        <p:txBody>
          <a:bodyPr/>
          <a:lstStyle/>
          <a:p>
            <a:fld id="{0E35F3BA-FE8B-4E36-87EF-206F94BD42EB}" type="slidenum">
              <a:rPr lang="en-US" smtClean="0"/>
              <a:pPr/>
              <a:t>6</a:t>
            </a:fld>
            <a:endParaRPr lang="en-US" dirty="0"/>
          </a:p>
        </p:txBody>
      </p:sp>
    </p:spTree>
    <p:extLst>
      <p:ext uri="{BB962C8B-B14F-4D97-AF65-F5344CB8AC3E}">
        <p14:creationId xmlns:p14="http://schemas.microsoft.com/office/powerpoint/2010/main" val="39186385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600200"/>
          </a:xfrm>
        </p:spPr>
        <p:txBody>
          <a:bodyPr>
            <a:noAutofit/>
          </a:bodyPr>
          <a:lstStyle/>
          <a:p>
            <a:r>
              <a:rPr lang="en-US" sz="4400" dirty="0" smtClean="0"/>
              <a:t>Early Intervention Notification and Referral to the LEA</a:t>
            </a:r>
            <a:endParaRPr lang="en-US" sz="4400" dirty="0"/>
          </a:p>
        </p:txBody>
      </p:sp>
      <p:sp>
        <p:nvSpPr>
          <p:cNvPr id="3" name="Content Placeholder 2"/>
          <p:cNvSpPr>
            <a:spLocks noGrp="1"/>
          </p:cNvSpPr>
          <p:nvPr>
            <p:ph idx="1"/>
          </p:nvPr>
        </p:nvSpPr>
        <p:spPr>
          <a:xfrm>
            <a:off x="533400" y="2895600"/>
            <a:ext cx="8229600" cy="2849563"/>
          </a:xfrm>
        </p:spPr>
        <p:txBody>
          <a:bodyPr/>
          <a:lstStyle/>
          <a:p>
            <a:r>
              <a:rPr lang="en-US" sz="3200" b="1" dirty="0" smtClean="0"/>
              <a:t>Required unless parent opts out</a:t>
            </a:r>
          </a:p>
          <a:p>
            <a:r>
              <a:rPr lang="en-US" sz="3200" b="1" dirty="0" smtClean="0"/>
              <a:t>Notification to LEA and DOE</a:t>
            </a:r>
          </a:p>
          <a:p>
            <a:r>
              <a:rPr lang="en-US" sz="3200" b="1" dirty="0" smtClean="0"/>
              <a:t>Child’s </a:t>
            </a:r>
            <a:r>
              <a:rPr lang="en-US" sz="3200" b="1" dirty="0"/>
              <a:t>name, birth date, parent(s) name and contact </a:t>
            </a:r>
            <a:r>
              <a:rPr lang="en-US" sz="3200" b="1" dirty="0" smtClean="0"/>
              <a:t>information</a:t>
            </a:r>
          </a:p>
          <a:p>
            <a:pPr marL="0"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0E35F3BA-FE8B-4E36-87EF-206F94BD42EB}" type="slidenum">
              <a:rPr lang="en-US" smtClean="0"/>
              <a:pPr/>
              <a:t>7</a:t>
            </a:fld>
            <a:endParaRPr lang="en-US" dirty="0"/>
          </a:p>
        </p:txBody>
      </p:sp>
    </p:spTree>
    <p:extLst>
      <p:ext uri="{BB962C8B-B14F-4D97-AF65-F5344CB8AC3E}">
        <p14:creationId xmlns:p14="http://schemas.microsoft.com/office/powerpoint/2010/main" val="405774058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Notification and Referral – </a:t>
            </a:r>
            <a:br>
              <a:rPr lang="en-US" dirty="0" smtClean="0"/>
            </a:br>
            <a:r>
              <a:rPr lang="en-US" dirty="0" smtClean="0"/>
              <a:t>Timelines</a:t>
            </a:r>
            <a:endParaRPr lang="en-US" dirty="0"/>
          </a:p>
        </p:txBody>
      </p:sp>
      <p:sp>
        <p:nvSpPr>
          <p:cNvPr id="3" name="Content Placeholder 2"/>
          <p:cNvSpPr>
            <a:spLocks noGrp="1"/>
          </p:cNvSpPr>
          <p:nvPr>
            <p:ph sz="quarter" idx="1"/>
          </p:nvPr>
        </p:nvSpPr>
        <p:spPr>
          <a:xfrm>
            <a:off x="457200" y="1676400"/>
            <a:ext cx="7543800" cy="4800600"/>
          </a:xfrm>
        </p:spPr>
        <p:txBody>
          <a:bodyPr>
            <a:normAutofit fontScale="85000" lnSpcReduction="20000"/>
          </a:bodyPr>
          <a:lstStyle/>
          <a:p>
            <a:r>
              <a:rPr lang="en-US" sz="4000" b="1" dirty="0" smtClean="0"/>
              <a:t>At least 90 days before the child’s anticipated date of transition</a:t>
            </a:r>
          </a:p>
          <a:p>
            <a:pPr lvl="1"/>
            <a:r>
              <a:rPr lang="en-US" sz="4000" b="1" dirty="0" smtClean="0">
                <a:solidFill>
                  <a:srgbClr val="215968"/>
                </a:solidFill>
              </a:rPr>
              <a:t>By April 1 for children who turn 2 by Sept 30 of any given year</a:t>
            </a:r>
          </a:p>
          <a:p>
            <a:pPr lvl="1"/>
            <a:r>
              <a:rPr lang="en-US" sz="4000" b="1" dirty="0" smtClean="0">
                <a:solidFill>
                  <a:srgbClr val="215968"/>
                </a:solidFill>
              </a:rPr>
              <a:t>At least 6 months ahead of third birthday</a:t>
            </a:r>
          </a:p>
          <a:p>
            <a:pPr lvl="1"/>
            <a:r>
              <a:rPr lang="en-US" sz="4000" b="1" dirty="0" smtClean="0">
                <a:solidFill>
                  <a:srgbClr val="215968"/>
                </a:solidFill>
              </a:rPr>
              <a:t>These timelines allow for IEP’s to be developed so children can start school on the first day</a:t>
            </a:r>
          </a:p>
          <a:p>
            <a:pPr lvl="1"/>
            <a:endParaRPr lang="en-US" dirty="0" smtClean="0"/>
          </a:p>
          <a:p>
            <a:pPr lvl="1"/>
            <a:endParaRPr lang="en-US" dirty="0"/>
          </a:p>
        </p:txBody>
      </p:sp>
    </p:spTree>
    <p:extLst>
      <p:ext uri="{BB962C8B-B14F-4D97-AF65-F5344CB8AC3E}">
        <p14:creationId xmlns:p14="http://schemas.microsoft.com/office/powerpoint/2010/main" val="419093164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Notification and Referral</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pPr marL="0" indent="0" algn="ctr">
              <a:buNone/>
            </a:pPr>
            <a:r>
              <a:rPr lang="en-US" sz="5200" b="1" dirty="0"/>
              <a:t>Notification = referral to Part </a:t>
            </a:r>
            <a:r>
              <a:rPr lang="en-US" sz="5200" b="1" dirty="0" smtClean="0"/>
              <a:t>B</a:t>
            </a:r>
          </a:p>
          <a:p>
            <a:pPr marL="0" indent="0" algn="ctr">
              <a:buNone/>
            </a:pPr>
            <a:r>
              <a:rPr lang="en-US" sz="4700" b="1" dirty="0" smtClean="0"/>
              <a:t>  </a:t>
            </a:r>
            <a:endParaRPr lang="en-US" sz="4700" b="1" dirty="0"/>
          </a:p>
          <a:p>
            <a:pPr lvl="1"/>
            <a:r>
              <a:rPr lang="en-US" sz="4000" b="1" dirty="0">
                <a:solidFill>
                  <a:srgbClr val="215968"/>
                </a:solidFill>
              </a:rPr>
              <a:t>Notification can take place any time of the year and must be treated as a referral to Part B</a:t>
            </a:r>
          </a:p>
          <a:p>
            <a:pPr lvl="1"/>
            <a:r>
              <a:rPr lang="en-US" sz="4000" b="1" dirty="0">
                <a:solidFill>
                  <a:srgbClr val="215968"/>
                </a:solidFill>
              </a:rPr>
              <a:t>Parents must be provided with the procedural safeguards notice required under Part B and determine if an evaluation for eligibility must be conducted under Part B</a:t>
            </a:r>
          </a:p>
          <a:p>
            <a:endParaRPr lang="en-US" dirty="0"/>
          </a:p>
        </p:txBody>
      </p:sp>
      <p:sp>
        <p:nvSpPr>
          <p:cNvPr id="4" name="Slide Number Placeholder 3"/>
          <p:cNvSpPr>
            <a:spLocks noGrp="1"/>
          </p:cNvSpPr>
          <p:nvPr>
            <p:ph type="sldNum" sz="quarter" idx="12"/>
          </p:nvPr>
        </p:nvSpPr>
        <p:spPr/>
        <p:txBody>
          <a:bodyPr/>
          <a:lstStyle/>
          <a:p>
            <a:fld id="{0E35F3BA-FE8B-4E36-87EF-206F94BD42EB}" type="slidenum">
              <a:rPr lang="en-US" smtClean="0"/>
              <a:pPr/>
              <a:t>9</a:t>
            </a:fld>
            <a:endParaRPr lang="en-US" dirty="0"/>
          </a:p>
        </p:txBody>
      </p:sp>
    </p:spTree>
    <p:extLst>
      <p:ext uri="{BB962C8B-B14F-4D97-AF65-F5344CB8AC3E}">
        <p14:creationId xmlns:p14="http://schemas.microsoft.com/office/powerpoint/2010/main" val="362085617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24</TotalTime>
  <Words>2329</Words>
  <Application>Microsoft Office PowerPoint</Application>
  <PresentationFormat>On-screen Show (4:3)</PresentationFormat>
  <Paragraphs>233</Paragraphs>
  <Slides>29</Slides>
  <Notes>16</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Executive</vt:lpstr>
      <vt:lpstr>Regulations Governing Special Education Programs for Children with Disabilities in Virginia  Transitioning from Early Intervention to Early Childhood Special Education</vt:lpstr>
      <vt:lpstr>Early Intervention Eligibility</vt:lpstr>
      <vt:lpstr>Early Intervention Eligibility</vt:lpstr>
      <vt:lpstr>Special Education and Related Services</vt:lpstr>
      <vt:lpstr>Part C (EI) Requirements</vt:lpstr>
      <vt:lpstr>Referral for Initial Evaluation</vt:lpstr>
      <vt:lpstr>Early Intervention Notification and Referral to the LEA</vt:lpstr>
      <vt:lpstr>Notification and Referral –  Timelines</vt:lpstr>
      <vt:lpstr>Notification and Referral</vt:lpstr>
      <vt:lpstr>Notification and Referral – Late Referrals</vt:lpstr>
      <vt:lpstr> Procedures for Referral for Initial Evaluation</vt:lpstr>
      <vt:lpstr>Three Options</vt:lpstr>
      <vt:lpstr>Transition Conference</vt:lpstr>
      <vt:lpstr>Transition Conference</vt:lpstr>
      <vt:lpstr>Transition Conference –  LEA Representative</vt:lpstr>
      <vt:lpstr>Evaluation </vt:lpstr>
      <vt:lpstr>Eligibility Group</vt:lpstr>
      <vt:lpstr>Requirements of the Team</vt:lpstr>
      <vt:lpstr>PowerPoint Presentation</vt:lpstr>
      <vt:lpstr>65 Day Time Line</vt:lpstr>
      <vt:lpstr>Review of Existing Data</vt:lpstr>
      <vt:lpstr>Assessment Tools</vt:lpstr>
      <vt:lpstr>No single measure or assessment is used as the sole criterion for determining whether a child is a child with a disability and for determining an appropriate educational program for a child.</vt:lpstr>
      <vt:lpstr>Disabilities </vt:lpstr>
      <vt:lpstr>Individualized Education Program (IEP)</vt:lpstr>
      <vt:lpstr>IEP Development</vt:lpstr>
      <vt:lpstr>Local Agreements Required</vt:lpstr>
      <vt:lpstr>Resources </vt:lpstr>
      <vt:lpstr>Talk on Tuesday Getting from Here to There: Navigating the Transition from Part C to Part B  </vt:lpstr>
    </vt:vector>
  </TitlesOfParts>
  <Company>Virginia IT Infrastructure Partnership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Regulations Governing Special Education Programs for Children with Disabilities in Virginia  Transitioning from Early Intervention to Early Childhood Special Education</dc:title>
  <dc:creator>Hendricks, Dawn (DOE)</dc:creator>
  <cp:lastModifiedBy>Hendricks, Dawn (DOE)</cp:lastModifiedBy>
  <cp:revision>3</cp:revision>
  <dcterms:created xsi:type="dcterms:W3CDTF">2016-08-04T19:55:37Z</dcterms:created>
  <dcterms:modified xsi:type="dcterms:W3CDTF">2016-08-04T20:20:14Z</dcterms:modified>
</cp:coreProperties>
</file>