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259" r:id="rId2"/>
    <p:sldId id="285" r:id="rId3"/>
    <p:sldId id="290" r:id="rId4"/>
    <p:sldId id="301" r:id="rId5"/>
    <p:sldId id="303" r:id="rId6"/>
    <p:sldId id="346" r:id="rId7"/>
    <p:sldId id="302" r:id="rId8"/>
    <p:sldId id="304" r:id="rId9"/>
    <p:sldId id="349" r:id="rId10"/>
    <p:sldId id="347" r:id="rId11"/>
    <p:sldId id="348" r:id="rId12"/>
    <p:sldId id="337" r:id="rId13"/>
    <p:sldId id="338" r:id="rId14"/>
    <p:sldId id="345" r:id="rId15"/>
    <p:sldId id="308" r:id="rId16"/>
    <p:sldId id="329" r:id="rId17"/>
    <p:sldId id="309" r:id="rId18"/>
    <p:sldId id="330" r:id="rId19"/>
    <p:sldId id="331" r:id="rId20"/>
    <p:sldId id="332" r:id="rId21"/>
    <p:sldId id="333" r:id="rId22"/>
    <p:sldId id="321" r:id="rId23"/>
    <p:sldId id="353" r:id="rId24"/>
    <p:sldId id="356" r:id="rId25"/>
    <p:sldId id="339" r:id="rId26"/>
    <p:sldId id="340" r:id="rId27"/>
    <p:sldId id="343" r:id="rId28"/>
    <p:sldId id="341" r:id="rId29"/>
    <p:sldId id="342" r:id="rId30"/>
    <p:sldId id="320" r:id="rId31"/>
    <p:sldId id="335" r:id="rId32"/>
    <p:sldId id="336" r:id="rId33"/>
    <p:sldId id="318" r:id="rId34"/>
    <p:sldId id="354" r:id="rId35"/>
    <p:sldId id="355" r:id="rId36"/>
    <p:sldId id="357" r:id="rId37"/>
    <p:sldId id="315" r:id="rId38"/>
    <p:sldId id="352" r:id="rId39"/>
    <p:sldId id="284" r:id="rId40"/>
    <p:sldId id="299" r:id="rId41"/>
  </p:sldIdLst>
  <p:sldSz cx="9144000" cy="6858000" type="screen4x3"/>
  <p:notesSz cx="7010400" cy="92964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geeta Parikshak" initials="S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94" autoAdjust="0"/>
    <p:restoredTop sz="87337" autoAdjust="0"/>
  </p:normalViewPr>
  <p:slideViewPr>
    <p:cSldViewPr>
      <p:cViewPr varScale="1">
        <p:scale>
          <a:sx n="69" d="100"/>
          <a:sy n="69" d="100"/>
        </p:scale>
        <p:origin x="1170" y="60"/>
      </p:cViewPr>
      <p:guideLst>
        <p:guide orient="horz" pos="2160"/>
        <p:guide pos="2880"/>
      </p:guideLst>
    </p:cSldViewPr>
  </p:slideViewPr>
  <p:notesTextViewPr>
    <p:cViewPr>
      <p:scale>
        <a:sx n="1" d="1"/>
        <a:sy n="1" d="1"/>
      </p:scale>
      <p:origin x="0" y="0"/>
    </p:cViewPr>
  </p:notesTextViewPr>
  <p:notesViewPr>
    <p:cSldViewPr>
      <p:cViewPr>
        <p:scale>
          <a:sx n="76" d="100"/>
          <a:sy n="76" d="100"/>
        </p:scale>
        <p:origin x="-231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IEP</c:v>
                </c:pt>
              </c:strCache>
            </c:strRef>
          </c:tx>
          <c:cat>
            <c:strRef>
              <c:f>Sheet1!$A$2:$A$3</c:f>
              <c:strCache>
                <c:ptCount val="2"/>
                <c:pt idx="0">
                  <c:v>Already eligible</c:v>
                </c:pt>
                <c:pt idx="1">
                  <c:v>Determined eligible in HS</c:v>
                </c:pt>
              </c:strCache>
            </c:strRef>
          </c:cat>
          <c:val>
            <c:numRef>
              <c:f>Sheet1!$B$2:$B$3</c:f>
              <c:numCache>
                <c:formatCode>0.00%</c:formatCode>
                <c:ptCount val="2"/>
                <c:pt idx="0">
                  <c:v>0.56679999999999997</c:v>
                </c:pt>
                <c:pt idx="1">
                  <c:v>0.43309999999999998</c:v>
                </c:pt>
              </c:numCache>
            </c:numRef>
          </c:val>
          <c:extLst>
            <c:ext xmlns:c16="http://schemas.microsoft.com/office/drawing/2014/chart" uri="{C3380CC4-5D6E-409C-BE32-E72D297353CC}">
              <c16:uniqueId val="{00000000-4CFD-487F-947D-417D4DB4A103}"/>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4263034000472286"/>
          <c:y val="0.23733788791106994"/>
          <c:w val="0.3573696599952772"/>
          <c:h val="0.6986822603056971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IFSP</c:v>
                </c:pt>
              </c:strCache>
            </c:strRef>
          </c:tx>
          <c:cat>
            <c:strRef>
              <c:f>Sheet1!$A$2:$A$3</c:f>
              <c:strCache>
                <c:ptCount val="2"/>
                <c:pt idx="0">
                  <c:v>Already eligible</c:v>
                </c:pt>
                <c:pt idx="1">
                  <c:v>Determined Eligible in EHS</c:v>
                </c:pt>
              </c:strCache>
            </c:strRef>
          </c:cat>
          <c:val>
            <c:numRef>
              <c:f>Sheet1!$B$2:$B$3</c:f>
              <c:numCache>
                <c:formatCode>0.00%</c:formatCode>
                <c:ptCount val="2"/>
                <c:pt idx="0">
                  <c:v>0.64149999999999996</c:v>
                </c:pt>
                <c:pt idx="1">
                  <c:v>0.35859999999999997</c:v>
                </c:pt>
              </c:numCache>
            </c:numRef>
          </c:val>
          <c:extLst>
            <c:ext xmlns:c16="http://schemas.microsoft.com/office/drawing/2014/chart" uri="{C3380CC4-5D6E-409C-BE32-E72D297353CC}">
              <c16:uniqueId val="{00000000-EB19-4170-B1A3-42AC318056D4}"/>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bar"/>
        <c:grouping val="clustered"/>
        <c:varyColors val="0"/>
        <c:ser>
          <c:idx val="0"/>
          <c:order val="0"/>
          <c:tx>
            <c:strRef>
              <c:f>Sheet1!$B$1</c:f>
              <c:strCache>
                <c:ptCount val="1"/>
                <c:pt idx="0">
                  <c:v>Primary delay or disability</c:v>
                </c:pt>
              </c:strCache>
            </c:strRef>
          </c:tx>
          <c:invertIfNegative val="0"/>
          <c:cat>
            <c:strRef>
              <c:f>Sheet1!$A$2:$A$4</c:f>
              <c:strCache>
                <c:ptCount val="3"/>
                <c:pt idx="0">
                  <c:v>Speech or language impairments</c:v>
                </c:pt>
                <c:pt idx="1">
                  <c:v>Developmental delay</c:v>
                </c:pt>
                <c:pt idx="2">
                  <c:v>Autism</c:v>
                </c:pt>
              </c:strCache>
            </c:strRef>
          </c:cat>
          <c:val>
            <c:numRef>
              <c:f>Sheet1!$B$2:$B$4</c:f>
              <c:numCache>
                <c:formatCode>0.00%</c:formatCode>
                <c:ptCount val="3"/>
                <c:pt idx="0">
                  <c:v>6.8000000000000005E-2</c:v>
                </c:pt>
                <c:pt idx="1">
                  <c:v>3.9E-2</c:v>
                </c:pt>
                <c:pt idx="2">
                  <c:v>4.0000000000000001E-3</c:v>
                </c:pt>
              </c:numCache>
            </c:numRef>
          </c:val>
          <c:extLst>
            <c:ext xmlns:c16="http://schemas.microsoft.com/office/drawing/2014/chart" uri="{C3380CC4-5D6E-409C-BE32-E72D297353CC}">
              <c16:uniqueId val="{00000000-3872-4135-A82C-C92553DC736F}"/>
            </c:ext>
          </c:extLst>
        </c:ser>
        <c:dLbls>
          <c:showLegendKey val="0"/>
          <c:showVal val="0"/>
          <c:showCatName val="0"/>
          <c:showSerName val="0"/>
          <c:showPercent val="0"/>
          <c:showBubbleSize val="0"/>
        </c:dLbls>
        <c:gapWidth val="150"/>
        <c:axId val="92441984"/>
        <c:axId val="92443776"/>
      </c:barChart>
      <c:catAx>
        <c:axId val="92441984"/>
        <c:scaling>
          <c:orientation val="minMax"/>
        </c:scaling>
        <c:delete val="0"/>
        <c:axPos val="l"/>
        <c:numFmt formatCode="General" sourceLinked="0"/>
        <c:majorTickMark val="out"/>
        <c:minorTickMark val="none"/>
        <c:tickLblPos val="nextTo"/>
        <c:crossAx val="92443776"/>
        <c:crosses val="autoZero"/>
        <c:auto val="1"/>
        <c:lblAlgn val="ctr"/>
        <c:lblOffset val="100"/>
        <c:noMultiLvlLbl val="0"/>
      </c:catAx>
      <c:valAx>
        <c:axId val="92443776"/>
        <c:scaling>
          <c:orientation val="minMax"/>
        </c:scaling>
        <c:delete val="0"/>
        <c:axPos val="b"/>
        <c:majorGridlines/>
        <c:numFmt formatCode="0.00%" sourceLinked="1"/>
        <c:majorTickMark val="out"/>
        <c:minorTickMark val="none"/>
        <c:tickLblPos val="nextTo"/>
        <c:crossAx val="924419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Number in Area</c:v>
                </c:pt>
              </c:strCache>
            </c:strRef>
          </c:tx>
          <c:invertIfNegative val="0"/>
          <c:cat>
            <c:strRef>
              <c:f>Sheet1!$A$2:$A$4</c:f>
              <c:strCache>
                <c:ptCount val="3"/>
                <c:pt idx="0">
                  <c:v>LEAs</c:v>
                </c:pt>
                <c:pt idx="1">
                  <c:v>Public Pre-K</c:v>
                </c:pt>
                <c:pt idx="2">
                  <c:v>Part C</c:v>
                </c:pt>
              </c:strCache>
            </c:strRef>
          </c:cat>
          <c:val>
            <c:numRef>
              <c:f>Sheet1!$B$2:$B$4</c:f>
              <c:numCache>
                <c:formatCode>General</c:formatCode>
                <c:ptCount val="3"/>
                <c:pt idx="0" formatCode="#,##0">
                  <c:v>19573</c:v>
                </c:pt>
                <c:pt idx="2">
                  <c:v>8109</c:v>
                </c:pt>
              </c:numCache>
            </c:numRef>
          </c:val>
          <c:extLst>
            <c:ext xmlns:c16="http://schemas.microsoft.com/office/drawing/2014/chart" uri="{C3380CC4-5D6E-409C-BE32-E72D297353CC}">
              <c16:uniqueId val="{00000000-5E47-4E7A-A591-22FE89FE9A01}"/>
            </c:ext>
          </c:extLst>
        </c:ser>
        <c:ser>
          <c:idx val="1"/>
          <c:order val="1"/>
          <c:tx>
            <c:strRef>
              <c:f>Sheet1!$C$1</c:f>
              <c:strCache>
                <c:ptCount val="1"/>
                <c:pt idx="0">
                  <c:v>Number of formal agreements</c:v>
                </c:pt>
              </c:strCache>
            </c:strRef>
          </c:tx>
          <c:invertIfNegative val="0"/>
          <c:cat>
            <c:strRef>
              <c:f>Sheet1!$A$2:$A$4</c:f>
              <c:strCache>
                <c:ptCount val="3"/>
                <c:pt idx="0">
                  <c:v>LEAs</c:v>
                </c:pt>
                <c:pt idx="1">
                  <c:v>Public Pre-K</c:v>
                </c:pt>
                <c:pt idx="2">
                  <c:v>Part C</c:v>
                </c:pt>
              </c:strCache>
            </c:strRef>
          </c:cat>
          <c:val>
            <c:numRef>
              <c:f>Sheet1!$C$2:$C$4</c:f>
              <c:numCache>
                <c:formatCode>#,##0</c:formatCode>
                <c:ptCount val="3"/>
                <c:pt idx="0">
                  <c:v>14607</c:v>
                </c:pt>
                <c:pt idx="1">
                  <c:v>2171</c:v>
                </c:pt>
                <c:pt idx="2" formatCode="General">
                  <c:v>6235</c:v>
                </c:pt>
              </c:numCache>
            </c:numRef>
          </c:val>
          <c:extLst>
            <c:ext xmlns:c16="http://schemas.microsoft.com/office/drawing/2014/chart" uri="{C3380CC4-5D6E-409C-BE32-E72D297353CC}">
              <c16:uniqueId val="{00000001-5E47-4E7A-A591-22FE89FE9A01}"/>
            </c:ext>
          </c:extLst>
        </c:ser>
        <c:dLbls>
          <c:showLegendKey val="0"/>
          <c:showVal val="0"/>
          <c:showCatName val="0"/>
          <c:showSerName val="0"/>
          <c:showPercent val="0"/>
          <c:showBubbleSize val="0"/>
        </c:dLbls>
        <c:gapWidth val="150"/>
        <c:axId val="92361856"/>
        <c:axId val="92363392"/>
      </c:barChart>
      <c:catAx>
        <c:axId val="92361856"/>
        <c:scaling>
          <c:orientation val="minMax"/>
        </c:scaling>
        <c:delete val="0"/>
        <c:axPos val="b"/>
        <c:numFmt formatCode="General" sourceLinked="0"/>
        <c:majorTickMark val="out"/>
        <c:minorTickMark val="none"/>
        <c:tickLblPos val="nextTo"/>
        <c:crossAx val="92363392"/>
        <c:crosses val="autoZero"/>
        <c:auto val="1"/>
        <c:lblAlgn val="ctr"/>
        <c:lblOffset val="100"/>
        <c:noMultiLvlLbl val="0"/>
      </c:catAx>
      <c:valAx>
        <c:axId val="92363392"/>
        <c:scaling>
          <c:orientation val="minMax"/>
        </c:scaling>
        <c:delete val="0"/>
        <c:axPos val="l"/>
        <c:majorGridlines/>
        <c:numFmt formatCode="#,##0" sourceLinked="1"/>
        <c:majorTickMark val="out"/>
        <c:minorTickMark val="none"/>
        <c:tickLblPos val="nextTo"/>
        <c:crossAx val="9236185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9" tIns="46590" rIns="93179" bIns="46590" rtlCol="0"/>
          <a:lstStyle>
            <a:lvl1pPr algn="r">
              <a:defRPr sz="1200"/>
            </a:lvl1pPr>
          </a:lstStyle>
          <a:p>
            <a:fld id="{20E479E2-1F7E-4B85-995D-924279054507}" type="datetimeFigureOut">
              <a:rPr lang="en-US" smtClean="0"/>
              <a:t>1/31/2017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9" tIns="46590" rIns="93179" bIns="4659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9" tIns="46590" rIns="93179" bIns="46590" rtlCol="0" anchor="b"/>
          <a:lstStyle>
            <a:lvl1pPr algn="r">
              <a:defRPr sz="1200"/>
            </a:lvl1pPr>
          </a:lstStyle>
          <a:p>
            <a:fld id="{F464A398-2C7D-42D0-879D-4496CF1C325A}" type="slidenum">
              <a:rPr lang="en-US" smtClean="0"/>
              <a:t>‹#›</a:t>
            </a:fld>
            <a:endParaRPr lang="en-US"/>
          </a:p>
        </p:txBody>
      </p:sp>
    </p:spTree>
    <p:extLst>
      <p:ext uri="{BB962C8B-B14F-4D97-AF65-F5344CB8AC3E}">
        <p14:creationId xmlns:p14="http://schemas.microsoft.com/office/powerpoint/2010/main" val="4114497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9" tIns="46590" rIns="93179" bIns="46590" rtlCol="0"/>
          <a:lstStyle>
            <a:lvl1pPr algn="r">
              <a:defRPr sz="1200"/>
            </a:lvl1pPr>
          </a:lstStyle>
          <a:p>
            <a:fld id="{C0CB59D9-FE9B-4380-AA14-02BB9ED498B9}" type="datetimeFigureOut">
              <a:rPr lang="en-US" smtClean="0"/>
              <a:t>1/31/2017</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79" tIns="46590" rIns="93179" bIns="4659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9" tIns="46590" rIns="93179" bIns="4659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9" tIns="46590" rIns="93179" bIns="4659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9" tIns="46590" rIns="93179" bIns="46590" rtlCol="0" anchor="b"/>
          <a:lstStyle>
            <a:lvl1pPr algn="r">
              <a:defRPr sz="1200"/>
            </a:lvl1pPr>
          </a:lstStyle>
          <a:p>
            <a:fld id="{B35657B5-527D-4270-9AE8-419C5A860D14}" type="slidenum">
              <a:rPr lang="en-US" smtClean="0"/>
              <a:t>‹#›</a:t>
            </a:fld>
            <a:endParaRPr lang="en-US"/>
          </a:p>
        </p:txBody>
      </p:sp>
    </p:spTree>
    <p:extLst>
      <p:ext uri="{BB962C8B-B14F-4D97-AF65-F5344CB8AC3E}">
        <p14:creationId xmlns:p14="http://schemas.microsoft.com/office/powerpoint/2010/main" val="114178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package" Target="../embeddings/Microsoft_PowerPoint_Slide.sldx"/></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85" fontAlgn="base">
              <a:spcBef>
                <a:spcPct val="30000"/>
              </a:spcBef>
              <a:spcAft>
                <a:spcPct val="0"/>
              </a:spcAft>
              <a:defRPr/>
            </a:pPr>
            <a:r>
              <a:rPr lang="en-US" dirty="0" smtClean="0"/>
              <a:t>Welcome </a:t>
            </a:r>
            <a:r>
              <a:rPr lang="en-US" dirty="0"/>
              <a:t>everyone to </a:t>
            </a:r>
            <a:r>
              <a:rPr lang="en-US" dirty="0" smtClean="0"/>
              <a:t>the second in a series of three webinars focused on questions that frequently arise when local early childhood programs collaborate to build high quality inclusion. The Early</a:t>
            </a:r>
            <a:r>
              <a:rPr lang="en-US" baseline="0" dirty="0" smtClean="0"/>
              <a:t> Childhood Technical Assistance Center, along with the National Center on Early Childhood Development, Teaching and Learning is excited to be joined by staff from the Office of Special Education Programs and Office of Head Start to discuss supporting participation for all children: essential features of high quality inclusion!</a:t>
            </a:r>
            <a:endParaRPr lang="en-US" dirty="0"/>
          </a:p>
          <a:p>
            <a:r>
              <a:rPr lang="en-US" dirty="0"/>
              <a:t> </a:t>
            </a:r>
            <a:endParaRPr lang="en-US" dirty="0" smtClean="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a:t>
            </a:fld>
            <a:endParaRPr lang="en-US"/>
          </a:p>
        </p:txBody>
      </p:sp>
    </p:spTree>
    <p:extLst>
      <p:ext uri="{BB962C8B-B14F-4D97-AF65-F5344CB8AC3E}">
        <p14:creationId xmlns:p14="http://schemas.microsoft.com/office/powerpoint/2010/main" val="1859280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err="1" smtClean="0"/>
              <a:t>SPP</a:t>
            </a:r>
            <a:r>
              <a:rPr lang="en-US" dirty="0" smtClean="0"/>
              <a:t>/APR Link to Reports</a:t>
            </a:r>
            <a:r>
              <a:rPr lang="en-US" baseline="0" dirty="0" smtClean="0"/>
              <a:t> - https://</a:t>
            </a:r>
            <a:r>
              <a:rPr lang="en-US" baseline="0" dirty="0" err="1" smtClean="0"/>
              <a:t>www2.ed.gov</a:t>
            </a:r>
            <a:r>
              <a:rPr lang="en-US" baseline="0" dirty="0" smtClean="0"/>
              <a:t>/fund/data/report/idea/</a:t>
            </a:r>
            <a:r>
              <a:rPr lang="en-US" baseline="0" dirty="0" err="1" smtClean="0"/>
              <a:t>partbspap</a:t>
            </a:r>
            <a:r>
              <a:rPr lang="en-US" baseline="0" dirty="0" smtClean="0"/>
              <a:t>/</a:t>
            </a:r>
            <a:r>
              <a:rPr lang="en-US" baseline="0" dirty="0" err="1" smtClean="0"/>
              <a:t>allyears.html</a:t>
            </a:r>
            <a:endParaRPr lang="en-US" baseline="0" dirty="0" smtClean="0"/>
          </a:p>
          <a:p>
            <a:pPr lvl="0">
              <a:defRPr/>
            </a:pPr>
            <a:endParaRPr lang="en-US" dirty="0" smtClean="0"/>
          </a:p>
          <a:p>
            <a:pPr lvl="0">
              <a:defRPr/>
            </a:pPr>
            <a:endParaRPr lang="en-US" dirty="0" smtClean="0"/>
          </a:p>
          <a:p>
            <a:pPr lvl="0">
              <a:defRPr/>
            </a:pPr>
            <a:r>
              <a:rPr lang="en-US" dirty="0" smtClean="0"/>
              <a:t>Share </a:t>
            </a:r>
            <a:r>
              <a:rPr lang="en-US" dirty="0"/>
              <a:t>educational environments data across states </a:t>
            </a:r>
          </a:p>
          <a:p>
            <a:pPr lvl="0">
              <a:defRPr/>
            </a:pPr>
            <a:endParaRPr lang="en-US" dirty="0" smtClean="0"/>
          </a:p>
          <a:p>
            <a:pPr lvl="0">
              <a:defRPr/>
            </a:pPr>
            <a:r>
              <a:rPr lang="en-US" dirty="0" smtClean="0"/>
              <a:t>Christy</a:t>
            </a:r>
            <a:endParaRPr lang="en-US" dirty="0"/>
          </a:p>
          <a:p>
            <a:pPr lvl="0">
              <a:defRPr/>
            </a:pPr>
            <a:r>
              <a:rPr lang="en-US" dirty="0"/>
              <a:t>Early childhood educational environments data provides information on where young children with disabilities receive services. These data are related to access to inclusive settings and showcase whether children receive services within a regular early childhood program, including Head Start, Childcare, school programs, etc.  (Maybe comment on national data and enormous variability across states)</a:t>
            </a:r>
          </a:p>
          <a:p>
            <a:pPr lvl="0">
              <a:defRPr/>
            </a:pPr>
            <a:endParaRPr lang="en-US" dirty="0"/>
          </a:p>
          <a:p>
            <a:pPr lvl="0">
              <a:defRPr/>
            </a:pPr>
            <a:r>
              <a:rPr lang="en-US" dirty="0"/>
              <a:t>This map shows how each State is reporting data on children in special  classrooms, separate school or residential facility.  As you can  see the data varies across the country.</a:t>
            </a:r>
          </a:p>
          <a:p>
            <a:pPr lvl="0">
              <a:defRPr/>
            </a:pPr>
            <a:endParaRPr lang="en-US" dirty="0"/>
          </a:p>
          <a:p>
            <a:r>
              <a:rPr lang="en-US" dirty="0"/>
              <a:t>Its one thing to have services in the classroom to inform us about participation of children with disabilities, but the data we want to know more about is the evidence based practices that help support their participation in typical settings.</a:t>
            </a:r>
          </a:p>
          <a:p>
            <a:pPr lvl="1"/>
            <a:endParaRPr lang="en-US" dirty="0"/>
          </a:p>
        </p:txBody>
      </p:sp>
      <p:sp>
        <p:nvSpPr>
          <p:cNvPr id="4" name="Slide Number Placeholder 3"/>
          <p:cNvSpPr>
            <a:spLocks noGrp="1"/>
          </p:cNvSpPr>
          <p:nvPr>
            <p:ph type="sldNum" sz="quarter" idx="10"/>
          </p:nvPr>
        </p:nvSpPr>
        <p:spPr/>
        <p:txBody>
          <a:bodyPr/>
          <a:lstStyle/>
          <a:p>
            <a:fld id="{B35657B5-527D-4270-9AE8-419C5A860D14}" type="slidenum">
              <a:rPr lang="en-US" smtClean="0"/>
              <a:t>10</a:t>
            </a:fld>
            <a:endParaRPr lang="en-US"/>
          </a:p>
        </p:txBody>
      </p:sp>
    </p:spTree>
    <p:extLst>
      <p:ext uri="{BB962C8B-B14F-4D97-AF65-F5344CB8AC3E}">
        <p14:creationId xmlns:p14="http://schemas.microsoft.com/office/powerpoint/2010/main" val="4147439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7196" y="4343816"/>
            <a:ext cx="5608320" cy="4183380"/>
          </a:xfrm>
        </p:spPr>
        <p:txBody>
          <a:bodyPr/>
          <a:lstStyle/>
          <a:p>
            <a:pPr defTabSz="911291">
              <a:defRPr/>
            </a:pPr>
            <a:r>
              <a:rPr lang="en-US" dirty="0" err="1"/>
              <a:t>SPP</a:t>
            </a:r>
            <a:r>
              <a:rPr lang="en-US" dirty="0"/>
              <a:t>/APR for Part B for each state can be found at:  https://</a:t>
            </a:r>
            <a:r>
              <a:rPr lang="en-US" dirty="0" err="1"/>
              <a:t>www2.ed.gov</a:t>
            </a:r>
            <a:r>
              <a:rPr lang="en-US" dirty="0"/>
              <a:t>/fund/data/report/idea/</a:t>
            </a:r>
            <a:r>
              <a:rPr lang="en-US" dirty="0" err="1"/>
              <a:t>partbspap</a:t>
            </a:r>
            <a:r>
              <a:rPr lang="en-US" dirty="0"/>
              <a:t>/</a:t>
            </a:r>
            <a:r>
              <a:rPr lang="en-US" dirty="0" err="1"/>
              <a:t>allyears.html</a:t>
            </a:r>
            <a:endParaRPr lang="en-US" dirty="0"/>
          </a:p>
          <a:p>
            <a:pPr defTabSz="911291">
              <a:defRPr/>
            </a:pPr>
            <a:endParaRPr lang="en-US" dirty="0"/>
          </a:p>
          <a:p>
            <a:pPr defTabSz="911291">
              <a:defRPr/>
            </a:pPr>
            <a:endParaRPr lang="en-US" dirty="0"/>
          </a:p>
          <a:p>
            <a:pPr defTabSz="911291">
              <a:defRPr/>
            </a:pPr>
            <a:r>
              <a:rPr lang="en-US" dirty="0"/>
              <a:t>This map shows how each State is reporting data on children in special  classrooms, separate school or residential facility.  As you can  see the data varies across the country.</a:t>
            </a:r>
          </a:p>
          <a:p>
            <a:pPr defTabSz="911291">
              <a:defRPr/>
            </a:pPr>
            <a:endParaRPr lang="en-US" dirty="0"/>
          </a:p>
          <a:p>
            <a:r>
              <a:rPr lang="en-US" dirty="0" smtClean="0"/>
              <a:t>Its one thing to have services in the classroom</a:t>
            </a:r>
            <a:r>
              <a:rPr lang="en-US" baseline="0" dirty="0" smtClean="0"/>
              <a:t> to inform us about participation of children with disabilities, but the data we want to know more about is the evidence based practices that help support their participation in typical settings.</a:t>
            </a:r>
            <a:endParaRPr lang="en-US" dirty="0" smtClean="0"/>
          </a:p>
          <a:p>
            <a:pPr defTabSz="911291">
              <a:defRPr/>
            </a:pPr>
            <a:endParaRPr lang="en-US" dirty="0"/>
          </a:p>
          <a:p>
            <a:pPr defTabSz="911291">
              <a:defRPr/>
            </a:pPr>
            <a:endParaRPr lang="en-US" dirty="0"/>
          </a:p>
          <a:p>
            <a:pPr lvl="1"/>
            <a:r>
              <a:rPr lang="en-US" baseline="0" dirty="0" smtClean="0"/>
              <a:t>.</a:t>
            </a:r>
            <a:endParaRPr lang="en-US" dirty="0"/>
          </a:p>
        </p:txBody>
      </p:sp>
      <p:sp>
        <p:nvSpPr>
          <p:cNvPr id="4" name="Slide Number Placeholder 3"/>
          <p:cNvSpPr>
            <a:spLocks noGrp="1"/>
          </p:cNvSpPr>
          <p:nvPr>
            <p:ph type="sldNum" sz="quarter" idx="10"/>
          </p:nvPr>
        </p:nvSpPr>
        <p:spPr/>
        <p:txBody>
          <a:bodyPr/>
          <a:lstStyle/>
          <a:p>
            <a:fld id="{B35657B5-527D-4270-9AE8-419C5A860D14}" type="slidenum">
              <a:rPr lang="en-US" smtClean="0"/>
              <a:t>11</a:t>
            </a:fld>
            <a:endParaRPr lang="en-US"/>
          </a:p>
        </p:txBody>
      </p:sp>
    </p:spTree>
    <p:extLst>
      <p:ext uri="{BB962C8B-B14F-4D97-AF65-F5344CB8AC3E}">
        <p14:creationId xmlns:p14="http://schemas.microsoft.com/office/powerpoint/2010/main" val="1078547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1"/>
            <a:ext cx="5608320" cy="4645980"/>
          </a:xfrm>
        </p:spPr>
        <p:txBody>
          <a:bodyPr/>
          <a:lstStyle/>
          <a:p>
            <a:r>
              <a:rPr lang="en-US" dirty="0" smtClean="0"/>
              <a:t>The</a:t>
            </a:r>
            <a:r>
              <a:rPr lang="en-US" baseline="0" dirty="0" smtClean="0"/>
              <a:t> link is correct</a:t>
            </a:r>
            <a:endParaRPr lang="en-US" dirty="0" smtClean="0"/>
          </a:p>
          <a:p>
            <a:endParaRPr lang="en-US" dirty="0" smtClean="0"/>
          </a:p>
          <a:p>
            <a:r>
              <a:rPr lang="en-US" dirty="0" smtClean="0"/>
              <a:t>Moderator</a:t>
            </a:r>
            <a:r>
              <a:rPr lang="en-US" baseline="0" dirty="0" smtClean="0"/>
              <a:t> Q: We </a:t>
            </a:r>
            <a:r>
              <a:rPr lang="en-US" dirty="0"/>
              <a:t>have heard from some parents that even though their children are in inclusive settings and theoretically receive their services in those preschool settings, sometimes their  children are pulled out into an isolated place like a small room to receive services , while the rest of the children are having group learning activities or even bused to another place to receive services.  Laura, Is there a policy about this practice?</a:t>
            </a:r>
          </a:p>
          <a:p>
            <a:endParaRPr lang="en-US" dirty="0"/>
          </a:p>
          <a:p>
            <a:pPr defTabSz="911291">
              <a:defRPr/>
            </a:pPr>
            <a:r>
              <a:rPr lang="en-US" dirty="0"/>
              <a:t>Christy: That is correct. While this is not best practice or the preference, we know this issue is quite complex. It’s really important that early childhood programs work together to ensure preschool children with disabilities receive services in their least restrictive environment and are fully engaged and participating. We know this can be a challenge and we often hear about children being bused between programs to receive services for a variety of reasons. </a:t>
            </a:r>
          </a:p>
          <a:p>
            <a:pPr defTabSz="911291">
              <a:defRPr/>
            </a:pPr>
            <a:endParaRPr lang="en-US" dirty="0"/>
          </a:p>
          <a:p>
            <a:pPr defTabSz="911291">
              <a:defRPr/>
            </a:pPr>
            <a:r>
              <a:rPr lang="en-US" dirty="0"/>
              <a:t>The joint policy statement discusses the need to consider children who are dually placed in more than one program and eliminate policies that require unnecessary transitions between service providers that can burden families, disrupt service delivery, and interrupt child progress. </a:t>
            </a:r>
          </a:p>
          <a:p>
            <a:pPr defTabSz="911291">
              <a:defRPr/>
            </a:pPr>
            <a:endParaRPr lang="en-US" dirty="0"/>
          </a:p>
          <a:p>
            <a:pPr defTabSz="911291">
              <a:defRPr/>
            </a:pPr>
            <a:r>
              <a:rPr lang="en-US" dirty="0"/>
              <a:t>In addition, to the joint policy statement, </a:t>
            </a:r>
            <a:r>
              <a:rPr lang="en-US" dirty="0" err="1"/>
              <a:t>OSEP</a:t>
            </a:r>
            <a:r>
              <a:rPr lang="en-US" dirty="0"/>
              <a:t> re-issued the Dear Colleague letter on Least Restrictive Environments on Jan 9, 2017.  Laura can you say a little bit more about the letter?</a:t>
            </a:r>
            <a:r>
              <a:rPr lang="en-US" dirty="0" smtClean="0">
                <a:effectLst/>
              </a:rPr>
              <a:t> </a:t>
            </a:r>
            <a:r>
              <a:rPr lang="en-US" dirty="0"/>
              <a:t> </a:t>
            </a:r>
          </a:p>
          <a:p>
            <a:pPr defTabSz="911291">
              <a:defRPr/>
            </a:pPr>
            <a:endParaRPr lang="en-US" dirty="0"/>
          </a:p>
          <a:p>
            <a:pPr defTabSz="911291">
              <a:defRPr/>
            </a:pPr>
            <a:endParaRPr lang="en-US" dirty="0"/>
          </a:p>
        </p:txBody>
      </p:sp>
      <p:sp>
        <p:nvSpPr>
          <p:cNvPr id="4" name="Slide Number Placeholder 3"/>
          <p:cNvSpPr>
            <a:spLocks noGrp="1"/>
          </p:cNvSpPr>
          <p:nvPr>
            <p:ph type="sldNum" sz="quarter" idx="10"/>
          </p:nvPr>
        </p:nvSpPr>
        <p:spPr/>
        <p:txBody>
          <a:bodyPr/>
          <a:lstStyle/>
          <a:p>
            <a:fld id="{B35657B5-527D-4270-9AE8-419C5A860D14}" type="slidenum">
              <a:rPr lang="en-US" smtClean="0"/>
              <a:t>12</a:t>
            </a:fld>
            <a:endParaRPr lang="en-US"/>
          </a:p>
        </p:txBody>
      </p:sp>
    </p:spTree>
    <p:extLst>
      <p:ext uri="{BB962C8B-B14F-4D97-AF65-F5344CB8AC3E}">
        <p14:creationId xmlns:p14="http://schemas.microsoft.com/office/powerpoint/2010/main" val="633542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Laura Duos</a:t>
            </a:r>
          </a:p>
          <a:p>
            <a:r>
              <a:rPr lang="en-US" baseline="0" dirty="0" smtClean="0"/>
              <a:t>On January 9</a:t>
            </a:r>
            <a:r>
              <a:rPr lang="en-US" baseline="30000" dirty="0" smtClean="0"/>
              <a:t>th</a:t>
            </a:r>
            <a:r>
              <a:rPr lang="en-US" baseline="0" dirty="0" smtClean="0"/>
              <a:t> we revised and reissued a 2012 DCL addressing the implementation of LRE provisions in preschools.  Since the 2012 letter was issued, there has been additional guidance on early learning inclusion and an expansion of early learning opportunities but we continue to receive questions about how the IDEA LRE provisions apply to preschools so we decided to update the letter.  </a:t>
            </a:r>
          </a:p>
          <a:p>
            <a:endParaRPr lang="en-US" baseline="0" dirty="0" smtClean="0"/>
          </a:p>
          <a:p>
            <a:r>
              <a:rPr lang="en-US" baseline="0" dirty="0" smtClean="0"/>
              <a:t>Overall, the letter </a:t>
            </a:r>
            <a:r>
              <a:rPr lang="en-US" dirty="0"/>
              <a:t>reaffirm the position of the Department that all young children with disabilities should have access to inclusive high-quality early childhood programs where they are provided with individualized and appropriate supports to enable them to meet high expectations</a:t>
            </a:r>
            <a:endParaRPr lang="en-US" baseline="0" dirty="0" smtClean="0"/>
          </a:p>
          <a:p>
            <a:pPr defTabSz="911291">
              <a:defRPr/>
            </a:pPr>
            <a:r>
              <a:rPr lang="en-US" baseline="0" dirty="0" smtClean="0"/>
              <a:t>The Letter reaffirms the position of the </a:t>
            </a:r>
            <a:r>
              <a:rPr lang="en-US" baseline="0" dirty="0" err="1" smtClean="0"/>
              <a:t>Dept</a:t>
            </a:r>
            <a:r>
              <a:rPr lang="en-US" baseline="0" dirty="0" smtClean="0"/>
              <a:t> of ED that all young children with disabilities should have access to inclusive high-quality early childhood programs.  It walks you through the LRE provisions  which have existed since the </a:t>
            </a:r>
            <a:r>
              <a:rPr lang="en-US" dirty="0"/>
              <a:t>since passage of the Education for all Handicapped Children Act (EHA) in 1975.  These requirements reflect the IDEA’s strong preference for educating students with disabilities in regular classes with appropriate aids and supports.</a:t>
            </a:r>
          </a:p>
          <a:p>
            <a:r>
              <a:rPr lang="en-US" baseline="0" dirty="0" smtClean="0"/>
              <a:t>Specifically, it states </a:t>
            </a:r>
            <a:r>
              <a:rPr lang="en-US" dirty="0" smtClean="0"/>
              <a:t>to the maximum extent appropriate, children with disabilities, including children in public or private institutions or other care facilities, must be educated with children who are not disabled. Further, special classes, separate schooling, or other removal of children with disabilities from the regular educational environment occurs only when the nature or severity of the disability of a child is such that education in regular classes with the use of supplementary aids and services cannot be achieved satisfactorily.  Throughout the letter we emphasize that all of these provisions apply to preschool children with disabilities.</a:t>
            </a:r>
            <a:endParaRPr lang="en-US" baseline="0" dirty="0" smtClean="0"/>
          </a:p>
          <a:p>
            <a:endParaRPr lang="en-US" baseline="0" dirty="0" smtClean="0"/>
          </a:p>
          <a:p>
            <a:pPr defTabSz="911291">
              <a:defRPr/>
            </a:pPr>
            <a:r>
              <a:rPr lang="en-US" baseline="0" dirty="0" smtClean="0"/>
              <a:t>The letter also goes through the IDEA Placement provisions – overriding rule is that the it is individually determined based on child’s abilities and needs as described in the child’s IEP.</a:t>
            </a:r>
            <a:r>
              <a:rPr lang="en-US" dirty="0" smtClean="0"/>
              <a:t> </a:t>
            </a:r>
            <a:r>
              <a:rPr lang="en-US" baseline="0" dirty="0" smtClean="0"/>
              <a:t>Before placement outside the regular setting it is required that group making the decision consider supplementary aids and services that could be provided to would enable the education of child in regular </a:t>
            </a:r>
            <a:r>
              <a:rPr lang="en-US" baseline="0" dirty="0" err="1" smtClean="0"/>
              <a:t>ed</a:t>
            </a:r>
            <a:r>
              <a:rPr lang="en-US" baseline="0" dirty="0" smtClean="0"/>
              <a:t> setting.</a:t>
            </a:r>
          </a:p>
          <a:p>
            <a:pPr defTabSz="911291">
              <a:defRPr/>
            </a:pPr>
            <a:endParaRPr lang="en-US" dirty="0" smtClean="0"/>
          </a:p>
          <a:p>
            <a:r>
              <a:rPr lang="en-US" dirty="0" smtClean="0"/>
              <a:t>We also make clear</a:t>
            </a:r>
            <a:r>
              <a:rPr lang="en-US" baseline="0" dirty="0" smtClean="0"/>
              <a:t> that </a:t>
            </a:r>
            <a:r>
              <a:rPr lang="en-US" dirty="0" smtClean="0"/>
              <a:t>when determining placement options for a child with a disability who already participates in a regular public preschool program, including a community-based regular public preschool program operated by a public agency other than the LEA,  unless the child’s IEP requires some other arrangement, the child is educated in the school that he or she would attend if nondisabled. </a:t>
            </a:r>
            <a:endParaRPr lang="en-US" baseline="0" dirty="0" smtClean="0"/>
          </a:p>
          <a:p>
            <a:endParaRPr lang="en-US" baseline="0" dirty="0" smtClean="0"/>
          </a:p>
          <a:p>
            <a:r>
              <a:rPr lang="en-US" baseline="0" dirty="0" smtClean="0"/>
              <a:t>We also added a data section which clarifies the definition regular early childhood program and a funding section which walks through how Part B funds cab be used to p[ay for </a:t>
            </a:r>
            <a:r>
              <a:rPr lang="en-US" baseline="0" dirty="0" err="1" smtClean="0"/>
              <a:t>preshcool</a:t>
            </a:r>
            <a:r>
              <a:rPr lang="en-US" baseline="0" dirty="0" smtClean="0"/>
              <a:t> placement, both public and private. </a:t>
            </a:r>
            <a:endParaRPr lang="en-US" dirty="0"/>
          </a:p>
        </p:txBody>
      </p:sp>
      <p:sp>
        <p:nvSpPr>
          <p:cNvPr id="4" name="Slide Number Placeholder 3"/>
          <p:cNvSpPr>
            <a:spLocks noGrp="1"/>
          </p:cNvSpPr>
          <p:nvPr>
            <p:ph type="sldNum" sz="quarter" idx="10"/>
          </p:nvPr>
        </p:nvSpPr>
        <p:spPr/>
        <p:txBody>
          <a:bodyPr/>
          <a:lstStyle/>
          <a:p>
            <a:fld id="{B35657B5-527D-4270-9AE8-419C5A860D14}" type="slidenum">
              <a:rPr lang="en-US" smtClean="0"/>
              <a:t>13</a:t>
            </a:fld>
            <a:endParaRPr lang="en-US"/>
          </a:p>
        </p:txBody>
      </p:sp>
    </p:spTree>
    <p:extLst>
      <p:ext uri="{BB962C8B-B14F-4D97-AF65-F5344CB8AC3E}">
        <p14:creationId xmlns:p14="http://schemas.microsoft.com/office/powerpoint/2010/main" val="2609933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Laura Duos</a:t>
            </a:r>
          </a:p>
          <a:p>
            <a:r>
              <a:rPr lang="en-US" baseline="0" dirty="0" smtClean="0"/>
              <a:t>On January 9</a:t>
            </a:r>
            <a:r>
              <a:rPr lang="en-US" baseline="30000" dirty="0" smtClean="0"/>
              <a:t>th</a:t>
            </a:r>
            <a:r>
              <a:rPr lang="en-US" baseline="0" dirty="0" smtClean="0"/>
              <a:t> we revised and reissued a 2012 DCL addressing the implementation of LRE provisions in preschools.  Since the 2012 letter was issued, there has been additional guidance on early learning inclusion and an expansion of early learning opportunities but we continue to receive questions about how the IDEA LRE provisions apply to preschools so we decided to update the letter.  </a:t>
            </a:r>
          </a:p>
          <a:p>
            <a:endParaRPr lang="en-US" baseline="0" dirty="0" smtClean="0"/>
          </a:p>
          <a:p>
            <a:r>
              <a:rPr lang="en-US" baseline="0" dirty="0" smtClean="0"/>
              <a:t>Overall, the letter </a:t>
            </a:r>
            <a:r>
              <a:rPr lang="en-US" dirty="0"/>
              <a:t>reaffirm the position of the Department that all young children with disabilities should have access to inclusive high-quality early childhood programs where they are provided with individualized and appropriate supports to enable them to meet high expectations</a:t>
            </a:r>
            <a:endParaRPr lang="en-US" baseline="0" dirty="0" smtClean="0"/>
          </a:p>
          <a:p>
            <a:pPr defTabSz="911291">
              <a:defRPr/>
            </a:pPr>
            <a:r>
              <a:rPr lang="en-US" baseline="0" dirty="0" smtClean="0"/>
              <a:t>The Letter reaffirms the position of the </a:t>
            </a:r>
            <a:r>
              <a:rPr lang="en-US" baseline="0" dirty="0" err="1" smtClean="0"/>
              <a:t>Dept</a:t>
            </a:r>
            <a:r>
              <a:rPr lang="en-US" baseline="0" dirty="0" smtClean="0"/>
              <a:t> of ED that all young children with disabilities should have access to inclusive high-quality early childhood programs.  It walks you through the LRE provisions  which have existed since the </a:t>
            </a:r>
            <a:r>
              <a:rPr lang="en-US" dirty="0"/>
              <a:t>since passage of the Education for all Handicapped Children Act (EHA) in 1975.  These requirements reflect the IDEA’s strong preference for educating students with disabilities in regular classes with appropriate aids and supports.</a:t>
            </a:r>
          </a:p>
          <a:p>
            <a:r>
              <a:rPr lang="en-US" baseline="0" dirty="0" smtClean="0"/>
              <a:t>Specifically, it states </a:t>
            </a:r>
            <a:r>
              <a:rPr lang="en-US" dirty="0" smtClean="0"/>
              <a:t>to the maximum extent appropriate, children with disabilities, including children in public or private institutions or other care facilities, must be educated with children who are not disabled. Further, special classes, separate schooling, or other removal of children with disabilities from the regular educational environment occurs only when the nature or severity of the disability of a child is such that education in regular classes with the use of supplementary aids and services cannot be achieved satisfactorily.  Throughout the letter we emphasize that all of these provisions apply to preschool children with disabilities.</a:t>
            </a:r>
            <a:endParaRPr lang="en-US" baseline="0" dirty="0" smtClean="0"/>
          </a:p>
          <a:p>
            <a:endParaRPr lang="en-US" baseline="0" dirty="0" smtClean="0"/>
          </a:p>
          <a:p>
            <a:pPr defTabSz="911291">
              <a:defRPr/>
            </a:pPr>
            <a:r>
              <a:rPr lang="en-US" baseline="0" dirty="0" smtClean="0"/>
              <a:t>The letter also goes through the IDEA Placement provisions – overriding rule is that the it is individually determined based on child’s abilities and needs as described in the child’s IEP.</a:t>
            </a:r>
            <a:r>
              <a:rPr lang="en-US" dirty="0" smtClean="0"/>
              <a:t> </a:t>
            </a:r>
            <a:r>
              <a:rPr lang="en-US" baseline="0" dirty="0" smtClean="0"/>
              <a:t>Before placement outside the regular setting it is required that group making the decision consider supplementary aids and services that could be provided to would enable the education of child in regular </a:t>
            </a:r>
            <a:r>
              <a:rPr lang="en-US" baseline="0" dirty="0" err="1" smtClean="0"/>
              <a:t>ed</a:t>
            </a:r>
            <a:r>
              <a:rPr lang="en-US" baseline="0" dirty="0" smtClean="0"/>
              <a:t> setting.</a:t>
            </a:r>
          </a:p>
          <a:p>
            <a:pPr defTabSz="911291">
              <a:defRPr/>
            </a:pPr>
            <a:endParaRPr lang="en-US" dirty="0" smtClean="0"/>
          </a:p>
          <a:p>
            <a:r>
              <a:rPr lang="en-US" dirty="0" smtClean="0"/>
              <a:t>We also make clear</a:t>
            </a:r>
            <a:r>
              <a:rPr lang="en-US" baseline="0" dirty="0" smtClean="0"/>
              <a:t> that </a:t>
            </a:r>
            <a:r>
              <a:rPr lang="en-US" dirty="0" smtClean="0"/>
              <a:t>when determining placement options for a child with a disability who already participates in a regular public preschool program, including a community-based regular public preschool program operated by a public agency other than the LEA,  unless the child’s IEP requires some other arrangement, the child is educated in the school that he or she would attend if nondisabled. </a:t>
            </a:r>
            <a:endParaRPr lang="en-US" baseline="0" dirty="0" smtClean="0"/>
          </a:p>
          <a:p>
            <a:endParaRPr lang="en-US" baseline="0" dirty="0" smtClean="0"/>
          </a:p>
          <a:p>
            <a:r>
              <a:rPr lang="en-US" baseline="0" dirty="0" smtClean="0"/>
              <a:t>We also added a data section which clarifies the definition regular early childhood program and a funding section which walks through how Part B funds cab be used to p[ay for </a:t>
            </a:r>
            <a:r>
              <a:rPr lang="en-US" baseline="0" dirty="0" err="1" smtClean="0"/>
              <a:t>preshcool</a:t>
            </a:r>
            <a:r>
              <a:rPr lang="en-US" baseline="0" dirty="0" smtClean="0"/>
              <a:t> placement, both public and private. </a:t>
            </a:r>
            <a:endParaRPr lang="en-US" dirty="0"/>
          </a:p>
        </p:txBody>
      </p:sp>
      <p:sp>
        <p:nvSpPr>
          <p:cNvPr id="4" name="Slide Number Placeholder 3"/>
          <p:cNvSpPr>
            <a:spLocks noGrp="1"/>
          </p:cNvSpPr>
          <p:nvPr>
            <p:ph type="sldNum" sz="quarter" idx="10"/>
          </p:nvPr>
        </p:nvSpPr>
        <p:spPr/>
        <p:txBody>
          <a:bodyPr/>
          <a:lstStyle/>
          <a:p>
            <a:fld id="{B35657B5-527D-4270-9AE8-419C5A860D14}" type="slidenum">
              <a:rPr lang="en-US" smtClean="0"/>
              <a:t>14</a:t>
            </a:fld>
            <a:endParaRPr lang="en-US"/>
          </a:p>
        </p:txBody>
      </p:sp>
    </p:spTree>
    <p:extLst>
      <p:ext uri="{BB962C8B-B14F-4D97-AF65-F5344CB8AC3E}">
        <p14:creationId xmlns:p14="http://schemas.microsoft.com/office/powerpoint/2010/main" val="105454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91">
              <a:defRPr/>
            </a:pPr>
            <a:r>
              <a:rPr lang="en-US" dirty="0"/>
              <a:t>Moderator:  Thank you Laura and Christy for sharing the latest info and policies from OSEP on what inclusion looks like across the nation and policies that support inclusion.  </a:t>
            </a:r>
            <a:br>
              <a:rPr lang="en-US" dirty="0"/>
            </a:br>
            <a:endParaRPr lang="en-US" dirty="0"/>
          </a:p>
          <a:p>
            <a:pPr defTabSz="911291">
              <a:defRPr/>
            </a:pPr>
            <a:r>
              <a:rPr lang="en-US" dirty="0" err="1"/>
              <a:t>Sangeeta</a:t>
            </a:r>
            <a:r>
              <a:rPr lang="en-US" dirty="0"/>
              <a:t>, thank you for going next and sharing some of the latest Head Start data and policies related to inclusion and especially about the quality of children’s inclusive experiences. </a:t>
            </a:r>
          </a:p>
          <a:p>
            <a:pPr defTabSz="911291">
              <a:defRPr/>
            </a:pPr>
            <a:endParaRPr lang="en-US" dirty="0"/>
          </a:p>
          <a:p>
            <a:pPr defTabSz="911291">
              <a:defRPr/>
            </a:pPr>
            <a:r>
              <a:rPr lang="en-US" dirty="0"/>
              <a:t> The annual Head Start Program Information Report (PIR) must be completed by all programs funded by the federal government to operate Head Start and Early Head Start programs. </a:t>
            </a:r>
          </a:p>
          <a:p>
            <a:endParaRPr lang="en-US" dirty="0" smtClean="0"/>
          </a:p>
          <a:p>
            <a:r>
              <a:rPr lang="en-US" dirty="0" smtClean="0"/>
              <a:t>As mentioned</a:t>
            </a:r>
            <a:r>
              <a:rPr lang="en-US" baseline="0" dirty="0" smtClean="0"/>
              <a:t> in the previous webinar: </a:t>
            </a:r>
            <a:r>
              <a:rPr lang="en-US" dirty="0" smtClean="0"/>
              <a:t>A minimum of 10% enrollment of children with disabilities is required program-wide since 1972.</a:t>
            </a:r>
          </a:p>
          <a:p>
            <a:r>
              <a:rPr lang="en-US" dirty="0" smtClean="0"/>
              <a:t>In 2015, cumulative enrollment was 1,099,078 and 12.3% of enrollees were children with disabilities (133,136).</a:t>
            </a:r>
          </a:p>
          <a:p>
            <a:endParaRPr lang="en-US" dirty="0" smtClean="0"/>
          </a:p>
          <a:p>
            <a:pPr lvl="1"/>
            <a:r>
              <a:rPr lang="en-US" sz="2000" dirty="0"/>
              <a:t>12.4% of children enrolled in HS and migrant programs have an IEP</a:t>
            </a:r>
          </a:p>
          <a:p>
            <a:pPr lvl="2"/>
            <a:r>
              <a:rPr lang="en-US" sz="1400" dirty="0"/>
              <a:t>56.68% of these children entered the program already determined eligible to receive these services</a:t>
            </a:r>
          </a:p>
          <a:p>
            <a:pPr lvl="2"/>
            <a:r>
              <a:rPr lang="en-US" sz="1400" dirty="0"/>
              <a:t>43.31% were determined eligible to receive special education and related services during this enrollment year</a:t>
            </a:r>
          </a:p>
          <a:p>
            <a:pPr lvl="2"/>
            <a:r>
              <a:rPr lang="en-US" sz="1400" dirty="0"/>
              <a:t>Of these, the number who have not received services are 1.10%</a:t>
            </a:r>
          </a:p>
          <a:p>
            <a:pPr lvl="1"/>
            <a:r>
              <a:rPr lang="en-US" sz="2000" dirty="0"/>
              <a:t>11.99% of children enrolled in EHS and migrant programs have an IFSP</a:t>
            </a:r>
          </a:p>
          <a:p>
            <a:pPr lvl="2"/>
            <a:r>
              <a:rPr lang="en-US" sz="1400" dirty="0"/>
              <a:t>64.15% of these children entered the program already determined eligible to receive these services</a:t>
            </a:r>
          </a:p>
          <a:p>
            <a:pPr lvl="2"/>
            <a:r>
              <a:rPr lang="en-US" sz="1400" dirty="0"/>
              <a:t>35.86% were determined eligible to receive services during this enrollment year</a:t>
            </a:r>
          </a:p>
          <a:p>
            <a:pPr lvl="2"/>
            <a:r>
              <a:rPr lang="en-US" sz="1400" dirty="0"/>
              <a:t>Of these, the number who have not received early intervention services under IDEA is 0.99%</a:t>
            </a:r>
          </a:p>
          <a:p>
            <a:endParaRPr lang="en-US" dirty="0" smtClean="0"/>
          </a:p>
          <a:p>
            <a:r>
              <a:rPr lang="en-US" sz="2400" dirty="0"/>
              <a:t>Primary delay or disability – top three</a:t>
            </a:r>
          </a:p>
          <a:p>
            <a:pPr lvl="1"/>
            <a:r>
              <a:rPr lang="en-US" sz="1800" dirty="0"/>
              <a:t>Speech or language impairments (6.84%)</a:t>
            </a:r>
          </a:p>
          <a:p>
            <a:pPr lvl="1"/>
            <a:r>
              <a:rPr lang="en-US" sz="1800" dirty="0"/>
              <a:t>Non-categorical/developmental delay (3.91%)</a:t>
            </a:r>
          </a:p>
          <a:p>
            <a:pPr lvl="1"/>
            <a:r>
              <a:rPr lang="en-US" sz="1800" dirty="0"/>
              <a:t>Autism (0.39%)</a:t>
            </a:r>
          </a:p>
          <a:p>
            <a:endParaRPr lang="en-US" dirty="0" smtClean="0"/>
          </a:p>
          <a:p>
            <a:endParaRPr lang="en-US" sz="1800" dirty="0"/>
          </a:p>
          <a:p>
            <a:r>
              <a:rPr lang="en-US" sz="1800" dirty="0"/>
              <a:t>Other diagnoses from PIR data: health impairment, emotional disturbance, intellectual disabilities, hearing impairment, orthopedic impairment, visual impairment, specific learning disability, traumatic brain injury; Multiple disabilities (excluding deaf-blind) (0.13%)</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35657B5-527D-4270-9AE8-419C5A860D14}" type="slidenum">
              <a:rPr lang="en-US" smtClean="0"/>
              <a:t>15</a:t>
            </a:fld>
            <a:endParaRPr lang="en-US"/>
          </a:p>
        </p:txBody>
      </p:sp>
    </p:spTree>
    <p:extLst>
      <p:ext uri="{BB962C8B-B14F-4D97-AF65-F5344CB8AC3E}">
        <p14:creationId xmlns:p14="http://schemas.microsoft.com/office/powerpoint/2010/main" val="3006281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a:t>LEAs</a:t>
            </a:r>
          </a:p>
          <a:p>
            <a:pPr lvl="2"/>
            <a:r>
              <a:rPr lang="en-US" sz="2000" dirty="0"/>
              <a:t>Number of LEAs in service area: 19,573</a:t>
            </a:r>
          </a:p>
          <a:p>
            <a:pPr lvl="2"/>
            <a:r>
              <a:rPr lang="en-US" sz="2000" dirty="0"/>
              <a:t>Number of formal agreements the program has with LEAs to coordinate services for children with disabilities: 14,607</a:t>
            </a:r>
          </a:p>
          <a:p>
            <a:pPr lvl="1"/>
            <a:r>
              <a:rPr lang="en-US" sz="2000" dirty="0"/>
              <a:t>Public school Pre-K programs</a:t>
            </a:r>
          </a:p>
          <a:p>
            <a:pPr lvl="2"/>
            <a:r>
              <a:rPr lang="en-US" sz="2000" dirty="0"/>
              <a:t>Program has Formal collaboration and resource sharing agreements: 2,171</a:t>
            </a:r>
          </a:p>
          <a:p>
            <a:pPr lvl="1"/>
            <a:r>
              <a:rPr lang="en-US" sz="2000" dirty="0"/>
              <a:t>Part C agencies</a:t>
            </a:r>
          </a:p>
          <a:p>
            <a:pPr lvl="2"/>
            <a:r>
              <a:rPr lang="en-US" sz="2000" dirty="0"/>
              <a:t>Number of Part C agencies in the program’s service area: 8,109</a:t>
            </a:r>
          </a:p>
          <a:p>
            <a:pPr lvl="2"/>
            <a:r>
              <a:rPr lang="en-US" sz="2000" dirty="0"/>
              <a:t>Number of formal agreements the program has with Part C agencies to coordinate services for children with disabilities: 6,235</a:t>
            </a:r>
          </a:p>
          <a:p>
            <a:endParaRPr lang="en-US" dirty="0" smtClean="0"/>
          </a:p>
          <a:p>
            <a:pPr defTabSz="911291">
              <a:defRPr/>
            </a:pPr>
            <a:r>
              <a:rPr lang="en-US" dirty="0"/>
              <a:t>The Office of Head Start requires that at least 10% of children enrolled in a Head Start program have an identified disability (unless they have a waiver); and we collect annual data to document that program’s are meeting that expectation. However, I think it would be fair to say that these data do not provide information on the extent to which programs are ensuring that children are fully engaged and participating in those settings.  And the same is true of these collaborative relationships…we don’t know how many are being actively implemented or the quality of those agreements. This makes it hard for us to really address some important questions about quality and participation.  And Christy, would you say that is true of the OSEP state data?  It doesn’t address the issues of quality and the extent to which children are actively participating in ways that promote their learning and development?</a:t>
            </a:r>
          </a:p>
          <a:p>
            <a:pPr defTabSz="911291">
              <a:defRPr/>
            </a:pPr>
            <a:endParaRPr lang="en-US" dirty="0"/>
          </a:p>
          <a:p>
            <a:pPr defTabSz="911291">
              <a:defRPr/>
            </a:pPr>
            <a:endParaRPr lang="en-US" dirty="0"/>
          </a:p>
          <a:p>
            <a:pPr defTabSz="911291">
              <a:defRPr/>
            </a:pPr>
            <a:r>
              <a:rPr lang="en-US" dirty="0"/>
              <a:t>Christy- Yes, I agree Sangeeta.  Both of these data sources focus on access to inclusive settings.  We need to support states and programs to dig deeper by identifying ways to understand the quality of inclusive programs and how programs provide appropriate supports, such as embedded, routines-based teaching, explicit interventions, scaffold learning, and tiered models, to ensure full participation and engagement that lead to the positive outcomes for children that we feel are important.</a:t>
            </a:r>
          </a:p>
          <a:p>
            <a:pPr defTabSz="911291">
              <a:defRPr/>
            </a:pPr>
            <a:endParaRPr lang="en-US" dirty="0"/>
          </a:p>
          <a:p>
            <a:pPr defTabSz="911291">
              <a:defRPr/>
            </a:pPr>
            <a:endParaRPr lang="en-US" dirty="0"/>
          </a:p>
          <a:p>
            <a:endParaRPr lang="en-US" dirty="0"/>
          </a:p>
        </p:txBody>
      </p:sp>
      <p:sp>
        <p:nvSpPr>
          <p:cNvPr id="4" name="Slide Number Placeholder 3"/>
          <p:cNvSpPr>
            <a:spLocks noGrp="1"/>
          </p:cNvSpPr>
          <p:nvPr>
            <p:ph type="sldNum" sz="quarter" idx="10"/>
          </p:nvPr>
        </p:nvSpPr>
        <p:spPr/>
        <p:txBody>
          <a:bodyPr/>
          <a:lstStyle/>
          <a:p>
            <a:fld id="{B35657B5-527D-4270-9AE8-419C5A860D14}" type="slidenum">
              <a:rPr lang="en-US" smtClean="0"/>
              <a:t>16</a:t>
            </a:fld>
            <a:endParaRPr lang="en-US"/>
          </a:p>
        </p:txBody>
      </p:sp>
    </p:spTree>
    <p:extLst>
      <p:ext uri="{BB962C8B-B14F-4D97-AF65-F5344CB8AC3E}">
        <p14:creationId xmlns:p14="http://schemas.microsoft.com/office/powerpoint/2010/main" val="3006281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Moderator:  So let’s talk a bit about digging deeper and looking at those desired outcomes for children and families and the practices that support reaching those outcomes.  Both HHS and ED have invested quite a bit of time and energy in identifying outcome frameworks and practice guidelines that in my view provide important guidance to the field in terms of doing what you both are talking about –     that is,  focusing on ensuring  that young children with disabilities are meaningfully participating in inclusive environments.  </a:t>
            </a:r>
          </a:p>
          <a:p>
            <a:endParaRPr lang="en-US" dirty="0"/>
          </a:p>
          <a:p>
            <a:r>
              <a:rPr lang="en-US" dirty="0"/>
              <a:t>Shall we start with the Outcomes?  Sangeeta, can you tell us a bit about the new Early Learning Outcomes Framework (ELOF) released by the Office of Head Start in 2016. </a:t>
            </a:r>
          </a:p>
        </p:txBody>
      </p:sp>
      <p:sp>
        <p:nvSpPr>
          <p:cNvPr id="4" name="Slide Number Placeholder 3"/>
          <p:cNvSpPr>
            <a:spLocks noGrp="1"/>
          </p:cNvSpPr>
          <p:nvPr>
            <p:ph type="sldNum" sz="quarter" idx="10"/>
          </p:nvPr>
        </p:nvSpPr>
        <p:spPr/>
        <p:txBody>
          <a:bodyPr/>
          <a:lstStyle/>
          <a:p>
            <a:fld id="{B35657B5-527D-4270-9AE8-419C5A860D14}" type="slidenum">
              <a:rPr lang="en-US" smtClean="0"/>
              <a:t>17</a:t>
            </a:fld>
            <a:endParaRPr lang="en-US"/>
          </a:p>
        </p:txBody>
      </p:sp>
    </p:spTree>
    <p:extLst>
      <p:ext uri="{BB962C8B-B14F-4D97-AF65-F5344CB8AC3E}">
        <p14:creationId xmlns:p14="http://schemas.microsoft.com/office/powerpoint/2010/main" val="148853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Moderator:  So let’s talk a bit about those desired outcomes and the practices that support reaching those outcomes.  Both HHS and ED have invested quite a bit of time and energy in identifying outcome frameworks and practice guidelines that in my view provide important guidance to the field in terms of doing what you both are talking about –     that is,  focusing on ensuring  that young children with disabilities are meaningfully participating in inclusive environments.  </a:t>
            </a:r>
          </a:p>
          <a:p>
            <a:endParaRPr lang="en-US" dirty="0"/>
          </a:p>
          <a:p>
            <a:r>
              <a:rPr lang="en-US" dirty="0"/>
              <a:t>Shall we start with the Outcomes?  Sangeeta, can you tell us a bit about the new Early Learning Outcomes Framework (ELOF) released by the Office of Head Start in 2016. </a:t>
            </a:r>
          </a:p>
        </p:txBody>
      </p:sp>
      <p:sp>
        <p:nvSpPr>
          <p:cNvPr id="4" name="Slide Number Placeholder 3"/>
          <p:cNvSpPr>
            <a:spLocks noGrp="1"/>
          </p:cNvSpPr>
          <p:nvPr>
            <p:ph type="sldNum" sz="quarter" idx="10"/>
          </p:nvPr>
        </p:nvSpPr>
        <p:spPr/>
        <p:txBody>
          <a:bodyPr/>
          <a:lstStyle/>
          <a:p>
            <a:fld id="{B35657B5-527D-4270-9AE8-419C5A860D14}" type="slidenum">
              <a:rPr lang="en-US" smtClean="0"/>
              <a:t>18</a:t>
            </a:fld>
            <a:endParaRPr lang="en-US"/>
          </a:p>
        </p:txBody>
      </p:sp>
    </p:spTree>
    <p:extLst>
      <p:ext uri="{BB962C8B-B14F-4D97-AF65-F5344CB8AC3E}">
        <p14:creationId xmlns:p14="http://schemas.microsoft.com/office/powerpoint/2010/main" val="148853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structure of</a:t>
            </a:r>
            <a:r>
              <a:rPr lang="en-US" baseline="0" dirty="0" smtClean="0"/>
              <a:t> the framework includes:</a:t>
            </a:r>
          </a:p>
          <a:p>
            <a:r>
              <a:rPr lang="en-US" dirty="0" smtClean="0"/>
              <a:t>The </a:t>
            </a:r>
            <a:r>
              <a:rPr lang="en-US" b="1" i="1" dirty="0" smtClean="0"/>
              <a:t>Domains </a:t>
            </a:r>
            <a:r>
              <a:rPr lang="en-US" dirty="0" smtClean="0"/>
              <a:t>are broad areas of early learning and development from birth to 5 years that are essential for school and long-term success.</a:t>
            </a:r>
          </a:p>
          <a:p>
            <a:r>
              <a:rPr lang="en-US" dirty="0" smtClean="0"/>
              <a:t>The </a:t>
            </a:r>
            <a:r>
              <a:rPr lang="en-US" b="1" i="1" dirty="0" smtClean="0"/>
              <a:t>Sub-Domains</a:t>
            </a:r>
            <a:r>
              <a:rPr lang="en-US" dirty="0" smtClean="0"/>
              <a:t> are categories or components of development within a domain. </a:t>
            </a:r>
          </a:p>
          <a:p>
            <a:r>
              <a:rPr lang="en-US" dirty="0" smtClean="0"/>
              <a:t>The </a:t>
            </a:r>
            <a:r>
              <a:rPr lang="en-US" b="1" i="1" dirty="0" smtClean="0"/>
              <a:t>Goals</a:t>
            </a:r>
            <a:r>
              <a:rPr lang="en-US" i="1" dirty="0" smtClean="0"/>
              <a:t> </a:t>
            </a:r>
            <a:r>
              <a:rPr lang="en-US" dirty="0" smtClean="0"/>
              <a:t>are broad statements of expectations for children’s learning and development. </a:t>
            </a:r>
          </a:p>
          <a:p>
            <a:r>
              <a:rPr lang="en-US" dirty="0" smtClean="0"/>
              <a:t>The </a:t>
            </a:r>
            <a:r>
              <a:rPr lang="en-US" b="1" i="1" dirty="0" smtClean="0"/>
              <a:t>Developmental Progressions</a:t>
            </a:r>
            <a:r>
              <a:rPr lang="en-US" b="1" dirty="0" smtClean="0"/>
              <a:t> </a:t>
            </a:r>
            <a:r>
              <a:rPr lang="en-US" dirty="0" smtClean="0"/>
              <a:t>describe the skills, behaviors and concepts that children will demonstrate as they progress towards a given goal within an age period.</a:t>
            </a:r>
          </a:p>
          <a:p>
            <a:pPr defTabSz="911291">
              <a:defRPr/>
            </a:pPr>
            <a:r>
              <a:rPr lang="en-US" dirty="0" smtClean="0"/>
              <a:t>The </a:t>
            </a:r>
            <a:r>
              <a:rPr lang="en-US" b="1" i="1" dirty="0" smtClean="0"/>
              <a:t>Indicators</a:t>
            </a:r>
            <a:r>
              <a:rPr lang="en-US" b="1" dirty="0" smtClean="0"/>
              <a:t> </a:t>
            </a:r>
            <a:r>
              <a:rPr lang="en-US" dirty="0" smtClean="0"/>
              <a:t>describe specific observable skills, behaviors, and concepts that children should know and be able to do at the end of Early Head Start (by 36 months) or at the end of Head Start (by 60 months).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35657B5-527D-4270-9AE8-419C5A860D14}" type="slidenum">
              <a:rPr lang="en-US" smtClean="0"/>
              <a:t>19</a:t>
            </a:fld>
            <a:endParaRPr lang="en-US"/>
          </a:p>
        </p:txBody>
      </p:sp>
    </p:spTree>
    <p:extLst>
      <p:ext uri="{BB962C8B-B14F-4D97-AF65-F5344CB8AC3E}">
        <p14:creationId xmlns:p14="http://schemas.microsoft.com/office/powerpoint/2010/main" val="148853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a:t>
            </a:r>
            <a:r>
              <a:rPr lang="en-US" baseline="0" dirty="0" smtClean="0"/>
              <a:t> is the second webinar in our webinar series. </a:t>
            </a:r>
            <a:r>
              <a:rPr lang="en-US" dirty="0" smtClean="0"/>
              <a:t>Each </a:t>
            </a:r>
            <a:r>
              <a:rPr lang="en-US" dirty="0"/>
              <a:t>of the three webinars will focus on one of </a:t>
            </a:r>
            <a:r>
              <a:rPr lang="en-US" b="1" dirty="0"/>
              <a:t>the three essential features of high quality inclusion:  Access, participation and support. </a:t>
            </a:r>
            <a:r>
              <a:rPr lang="en-US" b="1" dirty="0" smtClean="0"/>
              <a:t> Our</a:t>
            </a:r>
            <a:r>
              <a:rPr lang="en-US" b="1" baseline="0" dirty="0" smtClean="0"/>
              <a:t> last webinar focused on Access to high quality inclusion. You can find the link to it at the end of this PPT. You can download the PPT in the file pod. </a:t>
            </a:r>
            <a:endParaRPr lang="en-US" b="1" dirty="0" smtClean="0"/>
          </a:p>
          <a:p>
            <a:endParaRPr lang="en-US" b="1" dirty="0"/>
          </a:p>
          <a:p>
            <a:r>
              <a:rPr lang="en-US" dirty="0" smtClean="0"/>
              <a:t>Today’s webinar will focus </a:t>
            </a:r>
            <a:r>
              <a:rPr lang="en-US" b="1" dirty="0" smtClean="0"/>
              <a:t>participation</a:t>
            </a:r>
            <a:r>
              <a:rPr lang="en-US" b="1" baseline="0" dirty="0" smtClean="0"/>
              <a:t> in high quality inclusive environments.</a:t>
            </a:r>
            <a:endParaRPr lang="en-US" b="1" dirty="0" smtClean="0"/>
          </a:p>
          <a:p>
            <a:pPr lvl="1"/>
            <a:endParaRPr lang="en-US" b="1" dirty="0"/>
          </a:p>
          <a:p>
            <a:pPr lvl="2"/>
            <a:r>
              <a:rPr lang="en-US" dirty="0"/>
              <a:t>Housekeeping-</a:t>
            </a:r>
          </a:p>
          <a:p>
            <a:pPr marL="911291" lvl="2" defTabSz="911291"/>
            <a:r>
              <a:rPr lang="en-US" dirty="0" smtClean="0"/>
              <a:t>To</a:t>
            </a:r>
            <a:r>
              <a:rPr lang="en-US" baseline="0" dirty="0" smtClean="0"/>
              <a:t> start, I wanted to go over some key logistic information. You are listening to the webinar through your computer speakers. Please make sure you have turned the volume. If you are having adobe issues, please feel free to private message Christine Wagner. </a:t>
            </a:r>
          </a:p>
          <a:p>
            <a:pPr marL="911291" lvl="2" defTabSz="911291"/>
            <a:r>
              <a:rPr lang="en-US" baseline="0" dirty="0" smtClean="0"/>
              <a:t>We do want to hear from you during the webinar. If you have questions for the presenters, please place those in the Q&amp;A pod. We will try to answer all the questions that we can. If we miss a question, we plan to follow up with a Q&amp;A document. Also, there is a chat box for you to discuss content. Please feel free to use that pod. However, we will not be checking that pod to bring questions to the presenters. Now, let’s get started. </a:t>
            </a:r>
            <a:endParaRPr lang="en-US" dirty="0" smtClean="0"/>
          </a:p>
          <a:p>
            <a:endParaRPr lang="en-US" dirty="0"/>
          </a:p>
          <a:p>
            <a:pPr defTabSz="457185" fontAlgn="base">
              <a:spcBef>
                <a:spcPct val="30000"/>
              </a:spcBef>
              <a:spcAft>
                <a:spcPct val="0"/>
              </a:spcAft>
              <a:defRPr/>
            </a:pPr>
            <a:endParaRPr lang="en-US" dirty="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B35657B5-527D-4270-9AE8-419C5A860D14}" type="slidenum">
              <a:rPr lang="en-US" smtClean="0"/>
              <a:t>2</a:t>
            </a:fld>
            <a:endParaRPr lang="en-US"/>
          </a:p>
        </p:txBody>
      </p:sp>
    </p:spTree>
    <p:extLst>
      <p:ext uri="{BB962C8B-B14F-4D97-AF65-F5344CB8AC3E}">
        <p14:creationId xmlns:p14="http://schemas.microsoft.com/office/powerpoint/2010/main" val="2631449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657B5-527D-4270-9AE8-419C5A860D14}" type="slidenum">
              <a:rPr lang="en-US" smtClean="0"/>
              <a:t>20</a:t>
            </a:fld>
            <a:endParaRPr lang="en-US"/>
          </a:p>
        </p:txBody>
      </p:sp>
    </p:spTree>
    <p:extLst>
      <p:ext uri="{BB962C8B-B14F-4D97-AF65-F5344CB8AC3E}">
        <p14:creationId xmlns:p14="http://schemas.microsoft.com/office/powerpoint/2010/main" val="148853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Framework can be used for:</a:t>
            </a:r>
          </a:p>
          <a:p>
            <a:r>
              <a:rPr lang="en-US" baseline="0" dirty="0" smtClean="0"/>
              <a:t>Infants and toddlers, preschoolers, dual language learners, and children with disabilities.</a:t>
            </a:r>
            <a:endParaRPr lang="en-US" dirty="0"/>
          </a:p>
        </p:txBody>
      </p:sp>
      <p:sp>
        <p:nvSpPr>
          <p:cNvPr id="4" name="Slide Number Placeholder 3"/>
          <p:cNvSpPr>
            <a:spLocks noGrp="1"/>
          </p:cNvSpPr>
          <p:nvPr>
            <p:ph type="sldNum" sz="quarter" idx="10"/>
          </p:nvPr>
        </p:nvSpPr>
        <p:spPr/>
        <p:txBody>
          <a:bodyPr/>
          <a:lstStyle/>
          <a:p>
            <a:fld id="{B35657B5-527D-4270-9AE8-419C5A860D14}" type="slidenum">
              <a:rPr lang="en-US" smtClean="0"/>
              <a:t>21</a:t>
            </a:fld>
            <a:endParaRPr lang="en-US"/>
          </a:p>
        </p:txBody>
      </p:sp>
    </p:spTree>
    <p:extLst>
      <p:ext uri="{BB962C8B-B14F-4D97-AF65-F5344CB8AC3E}">
        <p14:creationId xmlns:p14="http://schemas.microsoft.com/office/powerpoint/2010/main" val="148853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Moderator:  Julia, OSEP also</a:t>
            </a:r>
            <a:r>
              <a:rPr lang="en-US" baseline="0" dirty="0" smtClean="0"/>
              <a:t> has an outcomes framework that is part of the state monitoring process.  Could you tell us about that?</a:t>
            </a:r>
          </a:p>
          <a:p>
            <a:endParaRPr lang="en-US" baseline="0" dirty="0" smtClean="0"/>
          </a:p>
          <a:p>
            <a:r>
              <a:rPr lang="en-US" dirty="0" smtClean="0"/>
              <a:t>OSEP has moved from a compliance driven</a:t>
            </a:r>
            <a:r>
              <a:rPr lang="en-US" baseline="0" dirty="0" smtClean="0"/>
              <a:t> accountability system in which we measured timeliness of services, to a results driven accountability system where we focus on outcomes and program improvement.  </a:t>
            </a:r>
            <a:r>
              <a:rPr lang="en-US" dirty="0" smtClean="0"/>
              <a:t>Similar</a:t>
            </a:r>
            <a:r>
              <a:rPr lang="en-US" baseline="0" dirty="0" smtClean="0"/>
              <a:t> to Head Start’s Early Learning Outcomes Framework,  </a:t>
            </a:r>
            <a:r>
              <a:rPr lang="en-US" dirty="0" err="1" smtClean="0"/>
              <a:t>OSEP</a:t>
            </a:r>
            <a:r>
              <a:rPr lang="en-US" dirty="0" smtClean="0"/>
              <a:t> has also</a:t>
            </a:r>
            <a:r>
              <a:rPr lang="en-US" baseline="0" dirty="0" smtClean="0"/>
              <a:t> looked closely at early childhood outcomes for infants, toddlers and preschool children with disabilities.  </a:t>
            </a:r>
          </a:p>
          <a:p>
            <a:endParaRPr lang="en-US" baseline="0" dirty="0" smtClean="0"/>
          </a:p>
          <a:p>
            <a:r>
              <a:rPr lang="en-US" dirty="0" smtClean="0"/>
              <a:t>In 2005 (for 12 years), the Office of Special Education Programs (</a:t>
            </a:r>
            <a:r>
              <a:rPr lang="en-US" dirty="0" err="1" smtClean="0"/>
              <a:t>OSEP</a:t>
            </a:r>
            <a:r>
              <a:rPr lang="en-US" dirty="0" smtClean="0"/>
              <a:t>) began requiring State Early Intervention and Preschool Special Education programs to report on child outcomes</a:t>
            </a:r>
          </a:p>
          <a:p>
            <a:pPr eaLnBrk="0" hangingPunct="0"/>
            <a:endParaRPr lang="en-US" b="1" dirty="0" smtClean="0"/>
          </a:p>
          <a:p>
            <a:pPr eaLnBrk="0" hangingPunct="0"/>
            <a:r>
              <a:rPr lang="en-US" b="1" dirty="0" smtClean="0"/>
              <a:t>The </a:t>
            </a:r>
            <a:r>
              <a:rPr lang="en-US" b="1" dirty="0"/>
              <a:t>Child Outcomes</a:t>
            </a:r>
            <a:endParaRPr lang="en-US" dirty="0"/>
          </a:p>
          <a:p>
            <a:pPr eaLnBrk="0" hangingPunct="0"/>
            <a:r>
              <a:rPr lang="en-US" dirty="0"/>
              <a:t> </a:t>
            </a:r>
          </a:p>
          <a:p>
            <a:pPr eaLnBrk="0" hangingPunct="0"/>
            <a:r>
              <a:rPr lang="en-US" i="0" dirty="0" smtClean="0"/>
              <a:t>The</a:t>
            </a:r>
            <a:r>
              <a:rPr lang="en-US" i="1" dirty="0" smtClean="0"/>
              <a:t> </a:t>
            </a:r>
            <a:r>
              <a:rPr lang="en-US" dirty="0" smtClean="0"/>
              <a:t>Three </a:t>
            </a:r>
            <a:r>
              <a:rPr lang="en-US" dirty="0"/>
              <a:t>outcomes are considered critical to children becoming active and successful participants across a variety of settings. All states are required to </a:t>
            </a:r>
            <a:r>
              <a:rPr lang="en-US" u="none" dirty="0"/>
              <a:t>report data </a:t>
            </a:r>
            <a:r>
              <a:rPr lang="en-US" u="none" dirty="0" smtClean="0"/>
              <a:t>to </a:t>
            </a:r>
            <a:r>
              <a:rPr lang="en-US" u="none" dirty="0" err="1" smtClean="0"/>
              <a:t>OSEP</a:t>
            </a:r>
            <a:r>
              <a:rPr lang="en-US" u="none" baseline="0" dirty="0" smtClean="0"/>
              <a:t> on these outcomes:</a:t>
            </a:r>
            <a:endParaRPr lang="en-US" dirty="0"/>
          </a:p>
          <a:p>
            <a:pPr eaLnBrk="0" hangingPunct="0"/>
            <a:r>
              <a:rPr lang="en-US" dirty="0"/>
              <a:t> </a:t>
            </a:r>
          </a:p>
          <a:p>
            <a:pPr lvl="0" eaLnBrk="0" hangingPunct="0"/>
            <a:r>
              <a:rPr lang="en-US" dirty="0"/>
              <a:t>Positive social-emotional skills (including social relationships);</a:t>
            </a:r>
          </a:p>
          <a:p>
            <a:pPr lvl="0" eaLnBrk="0" hangingPunct="0"/>
            <a:r>
              <a:rPr lang="en-US" dirty="0"/>
              <a:t>Acquisition and use of knowledge and skills (including early language/communication [and early literacy]); and</a:t>
            </a:r>
          </a:p>
          <a:p>
            <a:pPr lvl="0" eaLnBrk="0" hangingPunct="0"/>
            <a:r>
              <a:rPr lang="en-US" dirty="0"/>
              <a:t>Use of appropriate behaviors to meet their needs.</a:t>
            </a:r>
          </a:p>
          <a:p>
            <a:endParaRPr lang="en-US" i="1" dirty="0" smtClean="0"/>
          </a:p>
          <a:p>
            <a:endParaRPr lang="en-US" i="1" dirty="0"/>
          </a:p>
          <a:p>
            <a:endParaRPr lang="en-US" dirty="0"/>
          </a:p>
        </p:txBody>
      </p:sp>
      <p:sp>
        <p:nvSpPr>
          <p:cNvPr id="4" name="Slide Number Placeholder 3"/>
          <p:cNvSpPr>
            <a:spLocks noGrp="1"/>
          </p:cNvSpPr>
          <p:nvPr>
            <p:ph type="sldNum" sz="quarter" idx="10"/>
          </p:nvPr>
        </p:nvSpPr>
        <p:spPr/>
        <p:txBody>
          <a:bodyPr/>
          <a:lstStyle/>
          <a:p>
            <a:fld id="{B35657B5-527D-4270-9AE8-419C5A860D14}" type="slidenum">
              <a:rPr lang="en-US" smtClean="0"/>
              <a:t>22</a:t>
            </a:fld>
            <a:endParaRPr lang="en-US"/>
          </a:p>
        </p:txBody>
      </p:sp>
    </p:spTree>
    <p:extLst>
      <p:ext uri="{BB962C8B-B14F-4D97-AF65-F5344CB8AC3E}">
        <p14:creationId xmlns:p14="http://schemas.microsoft.com/office/powerpoint/2010/main" val="4746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OSEP feels these 3 outcomes are important for the infant, toddler and preschool children with a disability to achieve. This data is collected at entry and exit of the child’s experience in early intervention and preschool.  The data is collected and reported to OSEP through an Annual Performance Report.  </a:t>
            </a:r>
          </a:p>
          <a:p>
            <a:endParaRPr lang="en-US" dirty="0"/>
          </a:p>
          <a:p>
            <a:r>
              <a:rPr lang="en-US" b="1" u="sng" dirty="0" err="1"/>
              <a:t>Postivie</a:t>
            </a:r>
            <a:r>
              <a:rPr lang="en-US" b="1" u="sng" dirty="0"/>
              <a:t> Social Emotional –</a:t>
            </a:r>
          </a:p>
          <a:p>
            <a:pPr eaLnBrk="0" hangingPunct="0"/>
            <a:r>
              <a:rPr lang="en-US" dirty="0"/>
              <a:t>In addition……They also learn that different rules and norms apply to different everyday settings and that they need to adjust their behavior accordingly. This outcome involves relating to adults, relating to other children, and for older children, following rules related to groups or interacting with others. The outcome includes concepts and behaviors such as attachment/separation/autonomy, expressing emotions and feelings, learning rules and expectations in social situations, and social interactions and social play. </a:t>
            </a:r>
          </a:p>
          <a:p>
            <a:pPr eaLnBrk="0" hangingPunct="0"/>
            <a:endParaRPr lang="en-US" dirty="0"/>
          </a:p>
          <a:p>
            <a:pPr eaLnBrk="0" hangingPunct="0"/>
            <a:r>
              <a:rPr lang="en-US" b="1" u="sng" dirty="0" err="1"/>
              <a:t>Aqusition</a:t>
            </a:r>
            <a:r>
              <a:rPr lang="en-US" b="1" u="sng" dirty="0"/>
              <a:t> and use of knowledge and skills</a:t>
            </a:r>
          </a:p>
          <a:p>
            <a:pPr eaLnBrk="0" hangingPunct="0"/>
            <a:r>
              <a:rPr lang="en-US" dirty="0"/>
              <a:t>This outcome involves activities such as thinking, reasoning, remembering, problem solving, number concepts, counting, and understanding the physical and social worlds. It also includes a variety of skills related to language and literacy including vocabulary, phonemic awareness, and letter recognition.</a:t>
            </a:r>
          </a:p>
          <a:p>
            <a:pPr eaLnBrk="0" hangingPunct="0"/>
            <a:r>
              <a:rPr lang="en-US" dirty="0"/>
              <a:t>* for children 3 through 5</a:t>
            </a:r>
          </a:p>
          <a:p>
            <a:pPr defTabSz="911291">
              <a:defRPr/>
            </a:pPr>
            <a:endParaRPr lang="en-US" dirty="0"/>
          </a:p>
          <a:p>
            <a:pPr eaLnBrk="0" hangingPunct="0"/>
            <a:r>
              <a:rPr lang="en-US" b="1" u="sng" dirty="0"/>
              <a:t>Use of Appropriate Behaviors to meet needs = Self Help </a:t>
            </a:r>
            <a:r>
              <a:rPr lang="en-US" dirty="0"/>
              <a:t>- This outcome involves behaviors like taking care of basic needs, getting from place to place, using tools (such as forks, toothbrushes, and crayons), and, in older children, contributing to their own health, safety, and well-being.  It also includes integrating motor skills to complete tasks; taking care of one’s self in areas like</a:t>
            </a:r>
          </a:p>
          <a:p>
            <a:pPr eaLnBrk="0" hangingPunct="0"/>
            <a:r>
              <a:rPr lang="en-US" dirty="0"/>
              <a:t>dressing, feeding, grooming, and toileting; and acting on the world in socially appropriate ways to get what one wants.</a:t>
            </a:r>
          </a:p>
          <a:p>
            <a:pPr eaLnBrk="0" hangingPunct="0"/>
            <a:endParaRPr lang="en-US" dirty="0"/>
          </a:p>
          <a:p>
            <a:pPr eaLnBrk="0" hangingPunct="0"/>
            <a:endParaRPr lang="en-US" dirty="0"/>
          </a:p>
          <a:p>
            <a:pPr eaLnBrk="0" hangingPunct="0"/>
            <a:r>
              <a:rPr lang="en-US" dirty="0"/>
              <a:t>This data along with the  settings data gives us a better idea of the experiences a child is having and the success  the child is  having in the program, however, the evidence based practices are also very important.</a:t>
            </a:r>
          </a:p>
          <a:p>
            <a:pPr defTabSz="911291">
              <a:defRPr/>
            </a:pPr>
            <a:endParaRPr lang="en-US" sz="1800" dirty="0"/>
          </a:p>
          <a:p>
            <a:pPr defTabSz="911291">
              <a:defRPr/>
            </a:pPr>
            <a:endParaRPr lang="en-US" dirty="0" smtClean="0"/>
          </a:p>
          <a:p>
            <a:pPr eaLnBrk="0" hangingPunct="0"/>
            <a:endParaRPr lang="en-US" sz="1400" b="1" dirty="0"/>
          </a:p>
          <a:p>
            <a:pPr eaLnBrk="0" hangingPunct="0"/>
            <a:r>
              <a:rPr lang="en-US" sz="1800" b="1" dirty="0"/>
              <a:t>Positive social emotional skills (including social relationships)</a:t>
            </a:r>
            <a:r>
              <a:rPr lang="en-US" sz="1800" dirty="0"/>
              <a:t>. Making new friends and learning to get along with others is an important accomplishment of the early childhood years. Children develop a sense of who they are by having rich and  rewarding experiences interacting with adults and peers.  </a:t>
            </a:r>
            <a:endParaRPr lang="en-US" sz="1800" b="1" dirty="0"/>
          </a:p>
          <a:p>
            <a:pPr eaLnBrk="0" hangingPunct="0"/>
            <a:endParaRPr lang="en-US" sz="1800" b="1" dirty="0"/>
          </a:p>
          <a:p>
            <a:pPr eaLnBrk="0" hangingPunct="0"/>
            <a:r>
              <a:rPr lang="en-US" sz="1800" b="1" dirty="0"/>
              <a:t>Acquisition and use of knowledge and skills (including early language/ communication [and early literacy*]). </a:t>
            </a:r>
            <a:r>
              <a:rPr lang="en-US" sz="1800" dirty="0"/>
              <a:t>Over the early childhood period, children display tremendous changes in what they know and can do. The knowledge and skills acquired in the early childhood years, such as those related to communication, pre- literacy and pre-numeracy, provide the foundation for success in kindergarten and the early school years. </a:t>
            </a:r>
            <a:br>
              <a:rPr lang="en-US" sz="1800" dirty="0"/>
            </a:br>
            <a:endParaRPr lang="en-US" sz="1800" dirty="0"/>
          </a:p>
          <a:p>
            <a:pPr eaLnBrk="0" hangingPunct="0"/>
            <a:r>
              <a:rPr lang="en-US" sz="1800" b="1" dirty="0"/>
              <a:t>Use of appropriate behaviors to meet their needs. </a:t>
            </a:r>
            <a:r>
              <a:rPr lang="en-US" sz="1800" dirty="0"/>
              <a:t>As children develop, they become increasingly more capable of acting on their world. With the help of supportive adults, young children learn to address their needs in more sophisticated ways and with increasing independence. They integrate their developing skills, such as fine motor skills and increasingly complex communication skills, to achieve goals that are of value to them.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35657B5-527D-4270-9AE8-419C5A860D14}" type="slidenum">
              <a:rPr lang="en-US" smtClean="0"/>
              <a:t>23</a:t>
            </a:fld>
            <a:endParaRPr lang="en-US"/>
          </a:p>
        </p:txBody>
      </p:sp>
    </p:spTree>
    <p:extLst>
      <p:ext uri="{BB962C8B-B14F-4D97-AF65-F5344CB8AC3E}">
        <p14:creationId xmlns:p14="http://schemas.microsoft.com/office/powerpoint/2010/main" val="2615663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Early Childhood Outcomes Data for 2015-2015.  This analysis is completed by </a:t>
            </a:r>
            <a:r>
              <a:rPr lang="en-US" baseline="0" dirty="0" err="1" smtClean="0"/>
              <a:t>ECTA</a:t>
            </a:r>
            <a:r>
              <a:rPr lang="en-US" baseline="0" dirty="0" smtClean="0"/>
              <a:t> every year and as you can see for Part C children we see a greater than expected growth based on participation in the program.  The growth across the three outcomes is between 67 and 75%.</a:t>
            </a:r>
          </a:p>
          <a:p>
            <a:endParaRPr lang="en-US" baseline="0" dirty="0" smtClean="0"/>
          </a:p>
          <a:p>
            <a:r>
              <a:rPr lang="en-US" baseline="0" dirty="0" smtClean="0"/>
              <a:t>Similar in Part B – </a:t>
            </a:r>
            <a:r>
              <a:rPr lang="en-US" baseline="0" dirty="0" err="1" smtClean="0"/>
              <a:t>OSEP</a:t>
            </a:r>
            <a:r>
              <a:rPr lang="en-US" baseline="0" dirty="0" smtClean="0"/>
              <a:t> is seeing greater than expected growth based on participation in the program.  As we mentioned before this is great data for </a:t>
            </a:r>
            <a:r>
              <a:rPr lang="en-US" baseline="0" dirty="0" err="1" smtClean="0"/>
              <a:t>OSEP</a:t>
            </a:r>
            <a:r>
              <a:rPr lang="en-US" baseline="0" dirty="0" smtClean="0"/>
              <a:t>, however it does not measure the the quality of the program the children attend and the evidence based practices.</a:t>
            </a:r>
            <a:endParaRPr lang="en-US" dirty="0"/>
          </a:p>
        </p:txBody>
      </p:sp>
      <p:sp>
        <p:nvSpPr>
          <p:cNvPr id="4" name="Slide Number Placeholder 3"/>
          <p:cNvSpPr>
            <a:spLocks noGrp="1"/>
          </p:cNvSpPr>
          <p:nvPr>
            <p:ph type="sldNum" sz="quarter" idx="10"/>
          </p:nvPr>
        </p:nvSpPr>
        <p:spPr/>
        <p:txBody>
          <a:bodyPr/>
          <a:lstStyle/>
          <a:p>
            <a:fld id="{B35657B5-527D-4270-9AE8-419C5A860D14}" type="slidenum">
              <a:rPr lang="en-US" smtClean="0"/>
              <a:t>24</a:t>
            </a:fld>
            <a:endParaRPr lang="en-US"/>
          </a:p>
        </p:txBody>
      </p:sp>
    </p:spTree>
    <p:extLst>
      <p:ext uri="{BB962C8B-B14F-4D97-AF65-F5344CB8AC3E}">
        <p14:creationId xmlns:p14="http://schemas.microsoft.com/office/powerpoint/2010/main" val="2980634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91">
              <a:defRPr/>
            </a:pPr>
            <a:r>
              <a:rPr lang="en-US" baseline="0" dirty="0" smtClean="0"/>
              <a:t>Julia to Christy:   So Christy, can you tell us  </a:t>
            </a:r>
            <a:r>
              <a:rPr lang="en-US" dirty="0"/>
              <a:t>what are the practices that have the strongest evidence for </a:t>
            </a:r>
            <a:r>
              <a:rPr lang="en-US"/>
              <a:t>supporting these </a:t>
            </a:r>
            <a:r>
              <a:rPr lang="en-US" dirty="0"/>
              <a:t>early childhood outcomes?</a:t>
            </a:r>
          </a:p>
          <a:p>
            <a:endParaRPr lang="en-US" dirty="0" smtClean="0"/>
          </a:p>
          <a:p>
            <a:pPr lvl="2"/>
            <a:r>
              <a:rPr lang="en-US" dirty="0" smtClean="0"/>
              <a:t>Christy: </a:t>
            </a:r>
            <a:r>
              <a:rPr lang="en-US" dirty="0"/>
              <a:t>DEC Recommended Practices: (Christy)</a:t>
            </a:r>
          </a:p>
          <a:p>
            <a:pPr lvl="3"/>
            <a:r>
              <a:rPr lang="en-US" dirty="0"/>
              <a:t>“The DEC Recommended Practices were developed to provide guidance to practitioners and families about the most effective ways to improve the learning outcomes and promote the development of young children, birth through five years of age, who have or are at-risk for developmental delays or disabilities.”</a:t>
            </a:r>
          </a:p>
          <a:p>
            <a:pPr lvl="3"/>
            <a:r>
              <a:rPr lang="en-US" dirty="0"/>
              <a:t>“The DEC Recommended Practices support children's access and participation in inclusive settings and natural environments and address cultural, linguistic, and ability diversity. They also identify key leadership responsibilities associated with the implementation of these practices.”</a:t>
            </a:r>
          </a:p>
          <a:p>
            <a:pPr lvl="3"/>
            <a:endParaRPr lang="en-US" dirty="0"/>
          </a:p>
          <a:p>
            <a:endParaRPr lang="en-US" dirty="0"/>
          </a:p>
        </p:txBody>
      </p:sp>
      <p:sp>
        <p:nvSpPr>
          <p:cNvPr id="4" name="Slide Number Placeholder 3"/>
          <p:cNvSpPr>
            <a:spLocks noGrp="1"/>
          </p:cNvSpPr>
          <p:nvPr>
            <p:ph type="sldNum" sz="quarter" idx="10"/>
          </p:nvPr>
        </p:nvSpPr>
        <p:spPr/>
        <p:txBody>
          <a:bodyPr/>
          <a:lstStyle/>
          <a:p>
            <a:fld id="{09193E71-4318-42F6-B95A-7FBE8FDF35CA}" type="slidenum">
              <a:rPr lang="en-US" smtClean="0"/>
              <a:t>25</a:t>
            </a:fld>
            <a:endParaRPr lang="en-US"/>
          </a:p>
        </p:txBody>
      </p:sp>
    </p:spTree>
    <p:extLst>
      <p:ext uri="{BB962C8B-B14F-4D97-AF65-F5344CB8AC3E}">
        <p14:creationId xmlns:p14="http://schemas.microsoft.com/office/powerpoint/2010/main" val="3234979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Christy - A very systematic</a:t>
            </a:r>
            <a:r>
              <a:rPr lang="en-US" baseline="0" dirty="0" smtClean="0"/>
              <a:t> two year process was used to update and streamline the practices in order to improve the quality of services provided to young children with or at risk of disabilities or delays and their families.</a:t>
            </a:r>
            <a:endParaRPr lang="en-US" dirty="0"/>
          </a:p>
        </p:txBody>
      </p:sp>
      <p:sp>
        <p:nvSpPr>
          <p:cNvPr id="4" name="Slide Number Placeholder 3"/>
          <p:cNvSpPr>
            <a:spLocks noGrp="1"/>
          </p:cNvSpPr>
          <p:nvPr>
            <p:ph type="sldNum" sz="quarter" idx="10"/>
          </p:nvPr>
        </p:nvSpPr>
        <p:spPr/>
        <p:txBody>
          <a:bodyPr/>
          <a:lstStyle/>
          <a:p>
            <a:fld id="{B35657B5-527D-4270-9AE8-419C5A860D14}" type="slidenum">
              <a:rPr lang="en-US" smtClean="0"/>
              <a:t>26</a:t>
            </a:fld>
            <a:endParaRPr lang="en-US"/>
          </a:p>
        </p:txBody>
      </p:sp>
    </p:spTree>
    <p:extLst>
      <p:ext uri="{BB962C8B-B14F-4D97-AF65-F5344CB8AC3E}">
        <p14:creationId xmlns:p14="http://schemas.microsoft.com/office/powerpoint/2010/main" val="3750516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process involved and ongoing and systematic</a:t>
            </a:r>
            <a:r>
              <a:rPr lang="en-US" baseline="0" dirty="0" smtClean="0"/>
              <a:t> review of the research literature, and a field validation that involved major stakeholders. There is a plan in place to update the practices over time as new research emerges.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496B7C-1C45-4047-8985-D00F6C24E9F1}" type="slidenum">
              <a:rPr lang="en-US" smtClean="0"/>
              <a:t>27</a:t>
            </a:fld>
            <a:endParaRPr lang="en-US"/>
          </a:p>
        </p:txBody>
      </p:sp>
    </p:spTree>
    <p:extLst>
      <p:ext uri="{BB962C8B-B14F-4D97-AF65-F5344CB8AC3E}">
        <p14:creationId xmlns:p14="http://schemas.microsoft.com/office/powerpoint/2010/main" val="1928384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dirty="0" smtClean="0"/>
              <a:t>practices are organized into 8 topic areas.  Note that these are not just child-focused practices but include families,</a:t>
            </a:r>
            <a:r>
              <a:rPr lang="en-US" baseline="0" dirty="0" smtClean="0"/>
              <a:t> teaming, leadership, and transition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D496B7C-1C45-4047-8985-D00F6C24E9F1}" type="slidenum">
              <a:rPr lang="en-US" smtClean="0"/>
              <a:t>28</a:t>
            </a:fld>
            <a:endParaRPr lang="en-US"/>
          </a:p>
        </p:txBody>
      </p:sp>
    </p:spTree>
    <p:extLst>
      <p:ext uri="{BB962C8B-B14F-4D97-AF65-F5344CB8AC3E}">
        <p14:creationId xmlns:p14="http://schemas.microsoft.com/office/powerpoint/2010/main" val="3883600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Describe parameters by talking more in detail about the bullets</a:t>
            </a:r>
          </a:p>
          <a:p>
            <a:endParaRPr lang="en-US" dirty="0" smtClean="0"/>
          </a:p>
          <a:p>
            <a:r>
              <a:rPr lang="en-US" dirty="0" smtClean="0"/>
              <a:t>Practices focus on practitioners and leaders working with 0-5 children, who have or are at risk for developmental delays and disabilities; not limited to those eligible for IDEA services</a:t>
            </a:r>
          </a:p>
          <a:p>
            <a:endParaRPr lang="en-US" dirty="0" smtClean="0"/>
          </a:p>
          <a:p>
            <a:endParaRPr lang="en-US" dirty="0" smtClean="0"/>
          </a:p>
          <a:p>
            <a:pPr marL="341701" indent="-341701" defTabSz="911202">
              <a:lnSpc>
                <a:spcPct val="90000"/>
              </a:lnSpc>
              <a:spcBef>
                <a:spcPts val="997"/>
              </a:spcBef>
              <a:buSzPct val="130000"/>
              <a:buFont typeface="Wingdings" panose="05000000000000000000" pitchFamily="2" charset="2"/>
              <a:buChar char="§"/>
              <a:defRPr/>
            </a:pPr>
            <a:r>
              <a:rPr lang="en-US" b="1" dirty="0">
                <a:solidFill>
                  <a:prstClr val="black"/>
                </a:solidFill>
                <a:latin typeface="Segoe UI Light" charset="0"/>
                <a:cs typeface="Segoe UI Light" charset="0"/>
              </a:rPr>
              <a:t>Recommended Practices are supported by research, values, and experience.</a:t>
            </a:r>
          </a:p>
          <a:p>
            <a:pPr marL="341701" indent="-341701" defTabSz="911202">
              <a:lnSpc>
                <a:spcPct val="90000"/>
              </a:lnSpc>
              <a:spcBef>
                <a:spcPts val="997"/>
              </a:spcBef>
              <a:buSzPct val="130000"/>
              <a:buFont typeface="Wingdings" panose="05000000000000000000" pitchFamily="2" charset="2"/>
              <a:buChar char="§"/>
              <a:defRPr/>
            </a:pPr>
            <a:r>
              <a:rPr lang="en-US" b="1" dirty="0">
                <a:solidFill>
                  <a:prstClr val="black"/>
                </a:solidFill>
                <a:latin typeface="Segoe UI Light" charset="0"/>
                <a:cs typeface="Segoe UI Light" charset="0"/>
              </a:rPr>
              <a:t>Recommended Practices represent the breadth of the topic area.</a:t>
            </a:r>
          </a:p>
          <a:p>
            <a:pPr marL="341701" indent="-341701" defTabSz="911202">
              <a:lnSpc>
                <a:spcPct val="90000"/>
              </a:lnSpc>
              <a:spcBef>
                <a:spcPts val="997"/>
              </a:spcBef>
              <a:buSzPct val="130000"/>
              <a:buFont typeface="Wingdings" panose="05000000000000000000" pitchFamily="2" charset="2"/>
              <a:buChar char="§"/>
              <a:defRPr/>
            </a:pPr>
            <a:r>
              <a:rPr lang="en-US" b="1" dirty="0">
                <a:solidFill>
                  <a:prstClr val="black"/>
                </a:solidFill>
                <a:latin typeface="Segoe UI Light" charset="0"/>
                <a:cs typeface="Segoe UI Light" charset="0"/>
              </a:rPr>
              <a:t>Recommended Practices are observable.</a:t>
            </a:r>
          </a:p>
          <a:p>
            <a:pPr marL="341701" indent="-341701" defTabSz="911202">
              <a:lnSpc>
                <a:spcPct val="90000"/>
              </a:lnSpc>
              <a:spcBef>
                <a:spcPts val="997"/>
              </a:spcBef>
              <a:buSzPct val="130000"/>
              <a:buFont typeface="Wingdings" panose="05000000000000000000" pitchFamily="2" charset="2"/>
              <a:buChar char="§"/>
              <a:defRPr/>
            </a:pPr>
            <a:r>
              <a:rPr lang="en-US" b="1" dirty="0">
                <a:solidFill>
                  <a:prstClr val="black"/>
                </a:solidFill>
                <a:latin typeface="Segoe UI Light" charset="0"/>
                <a:cs typeface="Segoe UI Light" charset="0"/>
              </a:rPr>
              <a:t>Recommended Practices are not disability-specific.</a:t>
            </a:r>
          </a:p>
          <a:p>
            <a:pPr marL="341701" indent="-341701" defTabSz="911202">
              <a:lnSpc>
                <a:spcPct val="90000"/>
              </a:lnSpc>
              <a:spcBef>
                <a:spcPts val="997"/>
              </a:spcBef>
              <a:buSzPct val="130000"/>
              <a:buFont typeface="Wingdings" panose="05000000000000000000" pitchFamily="2" charset="2"/>
              <a:buChar char="§"/>
              <a:defRPr/>
            </a:pPr>
            <a:r>
              <a:rPr lang="en-US" b="1" dirty="0">
                <a:solidFill>
                  <a:prstClr val="black"/>
                </a:solidFill>
                <a:latin typeface="Segoe UI Light" charset="0"/>
                <a:cs typeface="Segoe UI Light" charset="0"/>
              </a:rPr>
              <a:t>Recommended Practices can be delivered in all settings including natural/inclusive environments.</a:t>
            </a:r>
          </a:p>
          <a:p>
            <a:pPr marL="341701" indent="-341701" defTabSz="911202">
              <a:lnSpc>
                <a:spcPct val="90000"/>
              </a:lnSpc>
              <a:spcBef>
                <a:spcPts val="997"/>
              </a:spcBef>
              <a:buSzPct val="130000"/>
              <a:buFont typeface="Wingdings" panose="05000000000000000000" pitchFamily="2" charset="2"/>
              <a:buChar char="§"/>
              <a:defRPr/>
            </a:pPr>
            <a:r>
              <a:rPr lang="en-US" b="1" dirty="0">
                <a:solidFill>
                  <a:prstClr val="black"/>
                </a:solidFill>
                <a:latin typeface="Segoe UI Light" charset="0"/>
                <a:cs typeface="Segoe UI Light" charset="0"/>
              </a:rPr>
              <a:t>Recommended Practices should build on, but not duplicate, standards for typical early childhood settings such as the NAEYC Developmentally Appropriate Practices.</a:t>
            </a:r>
            <a:endParaRPr lang="en-US" dirty="0"/>
          </a:p>
        </p:txBody>
      </p:sp>
      <p:sp>
        <p:nvSpPr>
          <p:cNvPr id="4" name="Slide Number Placeholder 3"/>
          <p:cNvSpPr>
            <a:spLocks noGrp="1"/>
          </p:cNvSpPr>
          <p:nvPr>
            <p:ph type="sldNum" sz="quarter" idx="10"/>
          </p:nvPr>
        </p:nvSpPr>
        <p:spPr/>
        <p:txBody>
          <a:bodyPr/>
          <a:lstStyle/>
          <a:p>
            <a:fld id="{ED496B7C-1C45-4047-8985-D00F6C24E9F1}" type="slidenum">
              <a:rPr lang="en-US" smtClean="0"/>
              <a:t>29</a:t>
            </a:fld>
            <a:endParaRPr lang="en-US"/>
          </a:p>
        </p:txBody>
      </p:sp>
    </p:spTree>
    <p:extLst>
      <p:ext uri="{BB962C8B-B14F-4D97-AF65-F5344CB8AC3E}">
        <p14:creationId xmlns:p14="http://schemas.microsoft.com/office/powerpoint/2010/main" val="1045050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We are</a:t>
            </a:r>
            <a:r>
              <a:rPr lang="en-US" baseline="0" dirty="0" smtClean="0"/>
              <a:t> pleased to be joined by Sangeeta Parikshak from the Department of Health and Human Services, Office of Head Start. We are also joined by Laura Duos, Christy Kavulic, and Julia Martin Eile from the Department of Education, Office of Special Education Programs. Pam Winton from the National Center on Early Childhood Development, Teaching and Learning and Frank Porter Graham Child Development Institute will serve as our moderator for today’s call. Pam, I’m going to turn it over to you now. </a:t>
            </a:r>
            <a:endParaRPr lang="en-US" dirty="0"/>
          </a:p>
        </p:txBody>
      </p:sp>
      <p:sp>
        <p:nvSpPr>
          <p:cNvPr id="4" name="Slide Number Placeholder 3"/>
          <p:cNvSpPr>
            <a:spLocks noGrp="1"/>
          </p:cNvSpPr>
          <p:nvPr>
            <p:ph type="sldNum" sz="quarter" idx="10"/>
          </p:nvPr>
        </p:nvSpPr>
        <p:spPr/>
        <p:txBody>
          <a:bodyPr/>
          <a:lstStyle/>
          <a:p>
            <a:fld id="{B35657B5-527D-4270-9AE8-419C5A860D14}" type="slidenum">
              <a:rPr lang="en-US" smtClean="0"/>
              <a:t>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17643619"/>
              </p:ext>
            </p:extLst>
          </p:nvPr>
        </p:nvGraphicFramePr>
        <p:xfrm>
          <a:off x="1081618" y="691206"/>
          <a:ext cx="4542637" cy="3422736"/>
        </p:xfrm>
        <a:graphic>
          <a:graphicData uri="http://schemas.openxmlformats.org/presentationml/2006/ole">
            <mc:AlternateContent xmlns:mc="http://schemas.openxmlformats.org/markup-compatibility/2006">
              <mc:Choice xmlns:v="urn:schemas-microsoft-com:vml" Requires="v">
                <p:oleObj spid="_x0000_s1166" name="Slide" r:id="rId4" imgW="4570434" imgH="3427397" progId="PowerPoint.Slide.12">
                  <p:embed/>
                </p:oleObj>
              </mc:Choice>
              <mc:Fallback>
                <p:oleObj name="Slide" r:id="rId4" imgW="4570434" imgH="3427397" progId="PowerPoint.Slide.12">
                  <p:embed/>
                  <p:pic>
                    <p:nvPicPr>
                      <p:cNvPr id="0" name=""/>
                      <p:cNvPicPr/>
                      <p:nvPr/>
                    </p:nvPicPr>
                    <p:blipFill>
                      <a:blip r:embed="rId5"/>
                      <a:stretch>
                        <a:fillRect/>
                      </a:stretch>
                    </p:blipFill>
                    <p:spPr>
                      <a:xfrm>
                        <a:off x="1081618" y="691206"/>
                        <a:ext cx="4542637" cy="3422736"/>
                      </a:xfrm>
                      <a:prstGeom prst="rect">
                        <a:avLst/>
                      </a:prstGeom>
                    </p:spPr>
                  </p:pic>
                </p:oleObj>
              </mc:Fallback>
            </mc:AlternateContent>
          </a:graphicData>
        </a:graphic>
      </p:graphicFrame>
    </p:spTree>
    <p:extLst>
      <p:ext uri="{BB962C8B-B14F-4D97-AF65-F5344CB8AC3E}">
        <p14:creationId xmlns:p14="http://schemas.microsoft.com/office/powerpoint/2010/main" val="4084786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66937" lvl="3" defTabSz="911291">
              <a:defRPr/>
            </a:pPr>
            <a:r>
              <a:rPr lang="en-US" dirty="0" smtClean="0"/>
              <a:t>Moderator Q:</a:t>
            </a:r>
            <a:r>
              <a:rPr lang="en-US" baseline="0" dirty="0" smtClean="0"/>
              <a:t> </a:t>
            </a:r>
            <a:r>
              <a:rPr lang="en-US" dirty="0"/>
              <a:t>Christy, it has occurred to me and to many others that these DEC RP are really applicable to each and every  children – the concept of individualizing is one that resonates across all </a:t>
            </a:r>
            <a:r>
              <a:rPr lang="en-US" dirty="0" err="1"/>
              <a:t>ec</a:t>
            </a:r>
            <a:r>
              <a:rPr lang="en-US" dirty="0"/>
              <a:t> practitioners, although we know for sure that some children need more intensive supports than others.  Can you speak about how practitioners can make decisions about what levels of support a specific child might need?</a:t>
            </a:r>
            <a:r>
              <a:rPr lang="en-US" dirty="0" smtClean="0"/>
              <a:t> </a:t>
            </a:r>
          </a:p>
          <a:p>
            <a:pPr marL="1366937" lvl="3" defTabSz="911291">
              <a:defRPr/>
            </a:pPr>
            <a:endParaRPr lang="en-US" dirty="0"/>
          </a:p>
          <a:p>
            <a:pPr marL="1366937" lvl="3" defTabSz="911291">
              <a:defRPr/>
            </a:pPr>
            <a:r>
              <a:rPr lang="en-US" dirty="0"/>
              <a:t>Christy- Yes, we feel strongly that the DEC Recommended Practices are applicable to all children in all settings.  We also know that these practices work well with more intensive supports for children who may need them and so they can participate fully in a high quality inclusive setting. </a:t>
            </a:r>
          </a:p>
          <a:p>
            <a:pPr marL="1366937" lvl="3" defTabSz="911291">
              <a:defRPr/>
            </a:pPr>
            <a:endParaRPr lang="en-US" baseline="0" dirty="0" smtClean="0"/>
          </a:p>
          <a:p>
            <a:pPr marL="1366937" lvl="3" defTabSz="911291">
              <a:defRPr/>
            </a:pPr>
            <a:r>
              <a:rPr lang="en-US" baseline="0" dirty="0" err="1" smtClean="0"/>
              <a:t>RTI</a:t>
            </a:r>
            <a:r>
              <a:rPr lang="en-US" baseline="0" dirty="0" smtClean="0"/>
              <a:t> is a comprehensive continuum of practices designed to provide a quick response to a child’s needs.  It is based on teachers being able to continuously observe and recognize when a child is struggling to develop and learn and then using that data to make decisions about how to modify and adapt the curriculum and respond to the children's needs.  This ensures that interventions needed for each individual child are provided in a timely and intentional fashion.  It also allows for families to be involved in working together and setting goals for the child.</a:t>
            </a:r>
            <a:endParaRPr lang="en-US" dirty="0"/>
          </a:p>
          <a:p>
            <a:pPr defTabSz="911291">
              <a:defRPr/>
            </a:pPr>
            <a:endParaRPr lang="en-US" dirty="0"/>
          </a:p>
          <a:p>
            <a:pPr defTabSz="911291">
              <a:defRPr/>
            </a:pPr>
            <a:endParaRPr lang="en-US" dirty="0"/>
          </a:p>
          <a:p>
            <a:pPr defTabSz="911291">
              <a:defRPr/>
            </a:pPr>
            <a:endParaRPr lang="en-US" dirty="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D03B4C2-2DCB-4FF4-9671-0649AC72DCF5}" type="slidenum">
              <a:rPr lang="en-US" smtClean="0"/>
              <a:t>30</a:t>
            </a:fld>
            <a:endParaRPr lang="en-US"/>
          </a:p>
        </p:txBody>
      </p:sp>
    </p:spTree>
    <p:extLst>
      <p:ext uri="{BB962C8B-B14F-4D97-AF65-F5344CB8AC3E}">
        <p14:creationId xmlns:p14="http://schemas.microsoft.com/office/powerpoint/2010/main" val="3349990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p>
          <a:p>
            <a:pPr lvl="0"/>
            <a:r>
              <a:rPr lang="en-US" dirty="0" smtClean="0"/>
              <a:t>Moderator:</a:t>
            </a:r>
            <a:r>
              <a:rPr lang="en-US" baseline="0" dirty="0" smtClean="0"/>
              <a:t>  Sangeeta, how do the new HSPPS’s support implementation of the practices we just learned about?  </a:t>
            </a:r>
          </a:p>
          <a:p>
            <a:pPr lvl="0"/>
            <a:endParaRPr lang="en-US" baseline="0" dirty="0" smtClean="0"/>
          </a:p>
          <a:p>
            <a:pPr lvl="0"/>
            <a:r>
              <a:rPr lang="en-US" dirty="0" smtClean="0"/>
              <a:t>In </a:t>
            </a:r>
            <a:r>
              <a:rPr lang="en-US" dirty="0"/>
              <a:t>general, the new Standards implement changes from 2007 HS Act which replaced reliance on Head Start programs to evaluate some children and provide IEPs to make it clear such services are entitlements under IDEA. Programs have followed the statute since it was enacted, but the regulations now accurately reflect the Act.</a:t>
            </a:r>
          </a:p>
          <a:p>
            <a:endParaRPr lang="en-US" dirty="0"/>
          </a:p>
          <a:p>
            <a:pPr defTabSz="931795">
              <a:defRPr/>
            </a:pPr>
            <a:r>
              <a:rPr lang="en-US" dirty="0"/>
              <a:t>1302 Subpart C, Education and Child Development Services, ensuring that programs include all children including those with an IEP and IFSP. Subpart C recognizes that some children with delays may not be eligible for IDEA but benefit from additional supports and services. For example, the standards state that if a child has a significant delay, the program must partner with parents to help the family access services and supports to help address the child’s identified need and that it may be appropriate for the program to provide these services and supports under Section 504 of the Rehabilitation Act.</a:t>
            </a:r>
          </a:p>
          <a:p>
            <a:pPr defTabSz="931795">
              <a:defRPr/>
            </a:pPr>
            <a:r>
              <a:rPr lang="en-US" dirty="0"/>
              <a:t>There are different definitions/criteria for identifying a child with a disability by state. Therefore, a child who may qualify for services under IDEA in one state may not in another state. </a:t>
            </a:r>
            <a:r>
              <a:rPr lang="en-US" dirty="0" err="1"/>
              <a:t>Furthemore</a:t>
            </a:r>
            <a:r>
              <a:rPr lang="en-US" dirty="0"/>
              <a:t>, there are some diagnoses such as ADHD for which a child would definitely benefit from supports and this is where Section 504 comes into play.</a:t>
            </a:r>
          </a:p>
          <a:p>
            <a:pPr defTabSz="931795">
              <a:defRPr/>
            </a:pPr>
            <a:endParaRPr lang="en-US" dirty="0"/>
          </a:p>
          <a:p>
            <a:pPr defTabSz="931795">
              <a:defRPr/>
            </a:pPr>
            <a:r>
              <a:rPr lang="en-US" dirty="0"/>
              <a:t>Subpart G, transition services, stating that programs must provide transition services to support children with disabilities and their families as they prepare to leave the program. The standards state that the transition services take into account the child’s disability status, the Individual Family Service Plan (IFSP) for children in EHS and the Individualized Education Program (IEP) for children in HS.</a:t>
            </a:r>
          </a:p>
          <a:p>
            <a:pPr defTabSz="931795">
              <a:defRPr/>
            </a:pPr>
            <a:endParaRPr lang="en-US" dirty="0"/>
          </a:p>
          <a:p>
            <a:pPr defTabSz="931795">
              <a:defRPr/>
            </a:pPr>
            <a:r>
              <a:rPr lang="en-US" dirty="0"/>
              <a:t>Furthermore, 1302 Subpart J, Program Management, states that programs must implement a coordinated approach to serving children with disabilities and their families. This means that the standards maintain requirements for programs to coordinate and collaborate with local agencies responsible for implementing IDEA, Part B (preschool) and Part C (infant and toddler) services to ensure appropriate referral, evaluation, service delivery and transition. </a:t>
            </a:r>
          </a:p>
          <a:p>
            <a:endParaRPr lang="en-US" dirty="0" smtClean="0"/>
          </a:p>
          <a:p>
            <a:pPr defTabSz="931795">
              <a:defRPr/>
            </a:pPr>
            <a:r>
              <a:rPr lang="en-US" dirty="0"/>
              <a:t>The standards maintain requirements for programs to coordinate  and collaborate with local agencies responsible for implementing IDEA, Part B (preschool) and Part C (infant and toddler) services to ensure appropriate referral, evaluation, service delivery and transition.</a:t>
            </a:r>
          </a:p>
          <a:p>
            <a:endParaRPr lang="en-US" dirty="0"/>
          </a:p>
        </p:txBody>
      </p:sp>
      <p:sp>
        <p:nvSpPr>
          <p:cNvPr id="4" name="Slide Number Placeholder 3"/>
          <p:cNvSpPr>
            <a:spLocks noGrp="1"/>
          </p:cNvSpPr>
          <p:nvPr>
            <p:ph type="sldNum" sz="quarter" idx="10"/>
          </p:nvPr>
        </p:nvSpPr>
        <p:spPr/>
        <p:txBody>
          <a:bodyPr/>
          <a:lstStyle/>
          <a:p>
            <a:fld id="{B35657B5-527D-4270-9AE8-419C5A860D14}"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715864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1302.61 in Subpart F includes a new requirement for programs to provide individual services and supports to the maximum extent possible to children awaiting determination of IDEA eligibility</a:t>
            </a:r>
          </a:p>
          <a:p>
            <a:endParaRPr lang="en-US" dirty="0"/>
          </a:p>
          <a:p>
            <a:r>
              <a:rPr lang="en-US" dirty="0"/>
              <a:t>The HSPPS really do weave in parent engagement throughout the standards. An example of how it is discussed regarding children with disabilities is that the standards recognize parents’ role in the IEP and IFSP process and prepare parents to advocate for their children. </a:t>
            </a:r>
          </a:p>
          <a:p>
            <a:r>
              <a:rPr lang="en-US" dirty="0"/>
              <a:t> </a:t>
            </a:r>
            <a:endParaRPr lang="en-US" dirty="0" smtClean="0"/>
          </a:p>
          <a:p>
            <a:r>
              <a:rPr lang="en-US" b="1" dirty="0" smtClean="0"/>
              <a:t>Moderator:  So </a:t>
            </a:r>
            <a:r>
              <a:rPr lang="en-US" b="1" dirty="0"/>
              <a:t>between HHS and ED there are some solid policies in place to guarantee that if children are suspected of having special needs, they can get referred for an evaluation to determine exactly what kinds of service and supports will meet their needs.  In addition, Head Start/EHS is a welcoming inclusive setting with arms wide open to children with disabilities.  Please type in questions for Sangeeta.</a:t>
            </a:r>
          </a:p>
          <a:p>
            <a:r>
              <a:rPr lang="en-US" b="1" dirty="0"/>
              <a:t> </a:t>
            </a:r>
          </a:p>
          <a:p>
            <a:r>
              <a:rPr lang="en-US" dirty="0" smtClean="0"/>
              <a:t>Mention</a:t>
            </a:r>
            <a:r>
              <a:rPr lang="en-US" baseline="0" dirty="0" smtClean="0"/>
              <a:t> the last webinar is available and URL is </a:t>
            </a:r>
            <a:r>
              <a:rPr lang="en-US" baseline="0" dirty="0" err="1" smtClean="0"/>
              <a:t>avialble</a:t>
            </a:r>
            <a:r>
              <a:rPr lang="en-US" baseline="0" dirty="0" smtClean="0"/>
              <a:t> in last slide</a:t>
            </a:r>
            <a:endParaRPr lang="en-US" dirty="0"/>
          </a:p>
          <a:p>
            <a:pPr defTabSz="931795">
              <a:defRPr/>
            </a:pPr>
            <a:endParaRPr lang="en-US" dirty="0"/>
          </a:p>
          <a:p>
            <a:endParaRPr lang="en-US" dirty="0"/>
          </a:p>
        </p:txBody>
      </p:sp>
      <p:sp>
        <p:nvSpPr>
          <p:cNvPr id="4" name="Slide Number Placeholder 3"/>
          <p:cNvSpPr>
            <a:spLocks noGrp="1"/>
          </p:cNvSpPr>
          <p:nvPr>
            <p:ph type="sldNum" sz="quarter" idx="10"/>
          </p:nvPr>
        </p:nvSpPr>
        <p:spPr/>
        <p:txBody>
          <a:bodyPr/>
          <a:lstStyle/>
          <a:p>
            <a:fld id="{B35657B5-527D-4270-9AE8-419C5A860D14}"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773045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Moderator:  Another question from our audience: - How do you know if a child’s IEP goals are being addressed in a Head Start or child care program?   </a:t>
            </a:r>
          </a:p>
          <a:p>
            <a:pPr lvl="3"/>
            <a:endParaRPr lang="en-US" dirty="0"/>
          </a:p>
          <a:p>
            <a:pPr lvl="3"/>
            <a:r>
              <a:rPr lang="en-US" dirty="0"/>
              <a:t>Julia:  The </a:t>
            </a:r>
            <a:r>
              <a:rPr lang="en-US" dirty="0" err="1"/>
              <a:t>IEP</a:t>
            </a:r>
            <a:r>
              <a:rPr lang="en-US" dirty="0"/>
              <a:t> </a:t>
            </a:r>
            <a:r>
              <a:rPr lang="en-US" dirty="0" smtClean="0"/>
              <a:t>is a t</a:t>
            </a:r>
            <a:r>
              <a:rPr lang="en-US" dirty="0"/>
              <a:t>ool that can be used to document individualized outcomes and use of evidence-based practices.  Practitioners and specialists working in partnership with families are key ingredients to ensuring active, engaged participation.  </a:t>
            </a:r>
            <a:r>
              <a:rPr lang="en-US" dirty="0" err="1"/>
              <a:t>IIEPs</a:t>
            </a:r>
            <a:r>
              <a:rPr lang="en-US" dirty="0"/>
              <a:t> should include location of services and goals for the child.  </a:t>
            </a:r>
          </a:p>
          <a:p>
            <a:pPr lvl="3"/>
            <a:endParaRPr lang="en-US" dirty="0"/>
          </a:p>
          <a:p>
            <a:pPr lvl="3"/>
            <a:endParaRPr lang="en-US" dirty="0"/>
          </a:p>
          <a:p>
            <a:pPr lvl="3"/>
            <a:r>
              <a:rPr lang="en-US" dirty="0"/>
              <a:t>A strong </a:t>
            </a:r>
            <a:r>
              <a:rPr lang="en-US" dirty="0" err="1"/>
              <a:t>IEP</a:t>
            </a:r>
            <a:r>
              <a:rPr lang="en-US" dirty="0"/>
              <a:t> team will include all of the individuals who come into contact with the child such as therapists, but also teachers, head start teachers, disability coordinators, etc.  It is important that the team determine the best setting for the child with supports and services to allow him or her to learn in the natural environment or </a:t>
            </a:r>
            <a:r>
              <a:rPr lang="en-US" dirty="0" err="1"/>
              <a:t>LRE</a:t>
            </a:r>
            <a:r>
              <a:rPr lang="en-US" dirty="0"/>
              <a:t>.</a:t>
            </a:r>
          </a:p>
          <a:p>
            <a:pPr lvl="3"/>
            <a:endParaRPr lang="en-US" dirty="0"/>
          </a:p>
        </p:txBody>
      </p:sp>
      <p:sp>
        <p:nvSpPr>
          <p:cNvPr id="4" name="Slide Number Placeholder 3"/>
          <p:cNvSpPr>
            <a:spLocks noGrp="1"/>
          </p:cNvSpPr>
          <p:nvPr>
            <p:ph type="sldNum" sz="quarter" idx="10"/>
          </p:nvPr>
        </p:nvSpPr>
        <p:spPr/>
        <p:txBody>
          <a:bodyPr/>
          <a:lstStyle/>
          <a:p>
            <a:fld id="{5D03B4C2-2DCB-4FF4-9671-0649AC72DCF5}" type="slidenum">
              <a:rPr lang="en-US" smtClean="0"/>
              <a:t>33</a:t>
            </a:fld>
            <a:endParaRPr lang="en-US"/>
          </a:p>
        </p:txBody>
      </p:sp>
    </p:spTree>
    <p:extLst>
      <p:ext uri="{BB962C8B-B14F-4D97-AF65-F5344CB8AC3E}">
        <p14:creationId xmlns:p14="http://schemas.microsoft.com/office/powerpoint/2010/main" val="3267747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Moderator to panel:  Are there some resources you can point us to that address these evidence based practices that support Individualization?  Resources</a:t>
            </a:r>
          </a:p>
          <a:p>
            <a:pPr lvl="1"/>
            <a:r>
              <a:rPr lang="en-US" dirty="0"/>
              <a:t>Share ECTA resources that support implementation of the DEC Recommended Practices (Megan or Julia)</a:t>
            </a:r>
          </a:p>
          <a:p>
            <a:pPr lvl="1"/>
            <a:r>
              <a:rPr lang="en-US" dirty="0"/>
              <a:t>Share </a:t>
            </a:r>
            <a:r>
              <a:rPr lang="en-US" i="1" dirty="0"/>
              <a:t>Resources that Support Practices for Individualization  COMING SOON </a:t>
            </a:r>
            <a:r>
              <a:rPr lang="en-US" dirty="0"/>
              <a:t>(Sangeeta)</a:t>
            </a:r>
          </a:p>
          <a:p>
            <a:endParaRPr lang="en-US" dirty="0"/>
          </a:p>
        </p:txBody>
      </p:sp>
      <p:sp>
        <p:nvSpPr>
          <p:cNvPr id="4" name="Slide Number Placeholder 3"/>
          <p:cNvSpPr>
            <a:spLocks noGrp="1"/>
          </p:cNvSpPr>
          <p:nvPr>
            <p:ph type="sldNum" sz="quarter" idx="10"/>
          </p:nvPr>
        </p:nvSpPr>
        <p:spPr/>
        <p:txBody>
          <a:bodyPr/>
          <a:lstStyle/>
          <a:p>
            <a:fld id="{B35657B5-527D-4270-9AE8-419C5A860D14}" type="slidenum">
              <a:rPr lang="en-US" smtClean="0"/>
              <a:t>37</a:t>
            </a:fld>
            <a:endParaRPr lang="en-US"/>
          </a:p>
        </p:txBody>
      </p:sp>
    </p:spTree>
    <p:extLst>
      <p:ext uri="{BB962C8B-B14F-4D97-AF65-F5344CB8AC3E}">
        <p14:creationId xmlns:p14="http://schemas.microsoft.com/office/powerpoint/2010/main" val="2392538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tuned for the upcoming  webinars</a:t>
            </a:r>
          </a:p>
          <a:p>
            <a:r>
              <a:rPr lang="en-US" dirty="0" smtClean="0"/>
              <a:t>Look for evaluation  via email</a:t>
            </a:r>
          </a:p>
          <a:p>
            <a:r>
              <a:rPr lang="en-US" dirty="0" smtClean="0"/>
              <a:t>We will notify you when the webinar </a:t>
            </a:r>
            <a:r>
              <a:rPr lang="en-US" dirty="0" err="1" smtClean="0"/>
              <a:t>ppts</a:t>
            </a:r>
            <a:r>
              <a:rPr lang="en-US" dirty="0" smtClean="0"/>
              <a:t> are available.</a:t>
            </a:r>
            <a:endParaRPr lang="en-US" dirty="0"/>
          </a:p>
        </p:txBody>
      </p:sp>
      <p:sp>
        <p:nvSpPr>
          <p:cNvPr id="4" name="Slide Number Placeholder 3"/>
          <p:cNvSpPr>
            <a:spLocks noGrp="1"/>
          </p:cNvSpPr>
          <p:nvPr>
            <p:ph type="sldNum" sz="quarter" idx="10"/>
          </p:nvPr>
        </p:nvSpPr>
        <p:spPr/>
        <p:txBody>
          <a:bodyPr/>
          <a:lstStyle/>
          <a:p>
            <a:fld id="{B35657B5-527D-4270-9AE8-419C5A860D14}" type="slidenum">
              <a:rPr lang="en-US" smtClean="0"/>
              <a:t>39</a:t>
            </a:fld>
            <a:endParaRPr lang="en-US"/>
          </a:p>
        </p:txBody>
      </p:sp>
    </p:spTree>
    <p:extLst>
      <p:ext uri="{BB962C8B-B14F-4D97-AF65-F5344CB8AC3E}">
        <p14:creationId xmlns:p14="http://schemas.microsoft.com/office/powerpoint/2010/main" val="1411457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thank you to our panelists who exemplify the word partnership.  </a:t>
            </a: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40</a:t>
            </a:fld>
            <a:endParaRPr lang="en-US"/>
          </a:p>
        </p:txBody>
      </p:sp>
    </p:spTree>
    <p:extLst>
      <p:ext uri="{BB962C8B-B14F-4D97-AF65-F5344CB8AC3E}">
        <p14:creationId xmlns:p14="http://schemas.microsoft.com/office/powerpoint/2010/main" val="1859280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91">
              <a:defRPr/>
            </a:pPr>
            <a:r>
              <a:rPr lang="en-US" dirty="0"/>
              <a:t>(Slide:  DEC/NAEYC Position Statement screen shot) Thanks Megan.  To start our conversation today, I’d like to provide some context:  What do we mean by participation in the context of inclusion, and why is participation considered an essential feature of high quality inclusion?  What you see on the screen is a 2009 Joint Position Statement on Inclusion from two professional organizations in our field (National Association for the Education of Young Children (AKA NAEYC) and Division for Early Childhood of the Council of Exceptional Children (AKA CEC).  In this statement they identified participation as one three essential features of high quality inclusion.   What this means is that simply providing access to inclusive programs is not enough.  It is what happens in those inclusive programs that is critically important in promoting positive outcomes for young children with disabilities.  </a:t>
            </a:r>
          </a:p>
          <a:p>
            <a:endParaRPr lang="en-US" dirty="0"/>
          </a:p>
        </p:txBody>
      </p:sp>
      <p:sp>
        <p:nvSpPr>
          <p:cNvPr id="4" name="Slide Number Placeholder 3"/>
          <p:cNvSpPr>
            <a:spLocks noGrp="1"/>
          </p:cNvSpPr>
          <p:nvPr>
            <p:ph type="sldNum" sz="quarter" idx="10"/>
          </p:nvPr>
        </p:nvSpPr>
        <p:spPr/>
        <p:txBody>
          <a:bodyPr/>
          <a:lstStyle/>
          <a:p>
            <a:fld id="{B35657B5-527D-4270-9AE8-419C5A860D14}" type="slidenum">
              <a:rPr lang="en-US" smtClean="0"/>
              <a:t>4</a:t>
            </a:fld>
            <a:endParaRPr lang="en-US"/>
          </a:p>
        </p:txBody>
      </p:sp>
    </p:spTree>
    <p:extLst>
      <p:ext uri="{BB962C8B-B14F-4D97-AF65-F5344CB8AC3E}">
        <p14:creationId xmlns:p14="http://schemas.microsoft.com/office/powerpoint/2010/main" val="2513241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Now you see the joint federal policy statement on inclusion released by the US Departments of Education and Health &amp; Human Services in 2015.  This statement dug deeper in  defining what is meant by participation.  </a:t>
            </a:r>
            <a:endParaRPr lang="en-US" sz="1600"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5</a:t>
            </a:fld>
            <a:endParaRPr lang="en-US"/>
          </a:p>
        </p:txBody>
      </p:sp>
    </p:spTree>
    <p:extLst>
      <p:ext uri="{BB962C8B-B14F-4D97-AF65-F5344CB8AC3E}">
        <p14:creationId xmlns:p14="http://schemas.microsoft.com/office/powerpoint/2010/main" val="1672687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To paraphrase from that statement it means “  holding high expectations and intentionally promoting participation in all learning and social activities by making individualized accommodations and using evidence-based services and supports to foster children’s development (cognitive, language, communication, physical, behavioral, and social-emotional) , to foster friendships with peers, and to create a sense of belonging. This applies to all young children with disabilities, from those with the mildest disabilities, to those with the most significant disabilities”.</a:t>
            </a:r>
          </a:p>
        </p:txBody>
      </p:sp>
      <p:sp>
        <p:nvSpPr>
          <p:cNvPr id="4" name="Slide Number Placeholder 3"/>
          <p:cNvSpPr>
            <a:spLocks noGrp="1"/>
          </p:cNvSpPr>
          <p:nvPr>
            <p:ph type="sldNum" sz="quarter" idx="10"/>
          </p:nvPr>
        </p:nvSpPr>
        <p:spPr/>
        <p:txBody>
          <a:bodyPr/>
          <a:lstStyle/>
          <a:p>
            <a:fld id="{B35657B5-527D-4270-9AE8-419C5A860D14}" type="slidenum">
              <a:rPr lang="en-US" smtClean="0"/>
              <a:t>6</a:t>
            </a:fld>
            <a:endParaRPr lang="en-US"/>
          </a:p>
        </p:txBody>
      </p:sp>
    </p:spTree>
    <p:extLst>
      <p:ext uri="{BB962C8B-B14F-4D97-AF65-F5344CB8AC3E}">
        <p14:creationId xmlns:p14="http://schemas.microsoft.com/office/powerpoint/2010/main" val="259639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Outcomes</a:t>
            </a:r>
            <a:r>
              <a:rPr lang="en-US" baseline="0" dirty="0" smtClean="0"/>
              <a:t> of the webinar;</a:t>
            </a:r>
          </a:p>
          <a:p>
            <a:r>
              <a:rPr lang="en-US" baseline="0" dirty="0" smtClean="0"/>
              <a:t>Understand laws and policies on this topic</a:t>
            </a:r>
          </a:p>
          <a:p>
            <a:r>
              <a:rPr lang="en-US" baseline="0" dirty="0" smtClean="0"/>
              <a:t>Know about evidence-based practices that promote active and meaningful participation in home, community and educational settings</a:t>
            </a:r>
          </a:p>
          <a:p>
            <a:r>
              <a:rPr lang="en-US" baseline="0" dirty="0" smtClean="0"/>
              <a:t>Learn about resources that support implementation of those practices</a:t>
            </a:r>
          </a:p>
          <a:p>
            <a:r>
              <a:rPr lang="en-US" baseline="0" dirty="0" smtClean="0"/>
              <a:t>Understand each sectors roles in ensuring that children with diagnosed or suspected disabilities receive the services and supports they need to learn and develop to reach their full potential</a:t>
            </a:r>
            <a:endParaRPr lang="en-US" dirty="0"/>
          </a:p>
        </p:txBody>
      </p:sp>
      <p:sp>
        <p:nvSpPr>
          <p:cNvPr id="4" name="Slide Number Placeholder 3"/>
          <p:cNvSpPr>
            <a:spLocks noGrp="1"/>
          </p:cNvSpPr>
          <p:nvPr>
            <p:ph type="sldNum" sz="quarter" idx="10"/>
          </p:nvPr>
        </p:nvSpPr>
        <p:spPr/>
        <p:txBody>
          <a:bodyPr/>
          <a:lstStyle/>
          <a:p>
            <a:fld id="{B35657B5-527D-4270-9AE8-419C5A860D14}" type="slidenum">
              <a:rPr lang="en-US" smtClean="0"/>
              <a:t>7</a:t>
            </a:fld>
            <a:endParaRPr lang="en-US"/>
          </a:p>
        </p:txBody>
      </p:sp>
    </p:spTree>
    <p:extLst>
      <p:ext uri="{BB962C8B-B14F-4D97-AF65-F5344CB8AC3E}">
        <p14:creationId xmlns:p14="http://schemas.microsoft.com/office/powerpoint/2010/main" val="3847038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91">
              <a:defRPr/>
            </a:pPr>
            <a:r>
              <a:rPr lang="en-US" dirty="0"/>
              <a:t>To start us out, let’s take a look at what inclusion looks like across the nation and what these data can tell us about this essential feature of high quality inclusion:  participation.  Christy , will you share some of the state data that the Office of Special Education Programs at US </a:t>
            </a:r>
            <a:r>
              <a:rPr lang="en-US" dirty="0" err="1"/>
              <a:t>Dept</a:t>
            </a:r>
            <a:r>
              <a:rPr lang="en-US" dirty="0"/>
              <a:t> of ED collects annually that addresses </a:t>
            </a:r>
          </a:p>
          <a:p>
            <a:pPr defTabSz="911291">
              <a:defRPr/>
            </a:pPr>
            <a:endParaRPr lang="en-US" dirty="0"/>
          </a:p>
          <a:p>
            <a:pPr defTabSz="911291">
              <a:defRPr/>
            </a:pPr>
            <a:endParaRPr lang="en-US" dirty="0"/>
          </a:p>
          <a:p>
            <a:pPr defTabSz="911291">
              <a:defRPr/>
            </a:pPr>
            <a:r>
              <a:rPr lang="en-US" dirty="0"/>
              <a:t>Early childhood educational environments data provides information on where young children with disabilities receive services. These data are related to access to inclusive settings and showcase whether children receive services within a regular early childhood program, including Head Start, Childcare, school programs, etc.  (Maybe comment on national data and enormous variability across states) </a:t>
            </a:r>
          </a:p>
          <a:p>
            <a:pPr defTabSz="911291">
              <a:defRPr/>
            </a:pPr>
            <a:endParaRPr lang="en-US" dirty="0"/>
          </a:p>
          <a:p>
            <a:pPr defTabSz="911291">
              <a:defRPr/>
            </a:pPr>
            <a:r>
              <a:rPr lang="en-US" dirty="0"/>
              <a:t>WE NEED TO </a:t>
            </a:r>
            <a:r>
              <a:rPr lang="en-US" dirty="0" err="1"/>
              <a:t>SPP</a:t>
            </a:r>
            <a:r>
              <a:rPr lang="en-US" dirty="0" smtClean="0"/>
              <a:t>/APR data once maps are revised.</a:t>
            </a:r>
            <a:endParaRPr lang="en-US" dirty="0"/>
          </a:p>
          <a:p>
            <a:pPr defTabSz="911291">
              <a:defRPr/>
            </a:pPr>
            <a:endParaRPr lang="en-US" dirty="0"/>
          </a:p>
          <a:p>
            <a:pPr defTabSz="91129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35657B5-527D-4270-9AE8-419C5A860D14}" type="slidenum">
              <a:rPr lang="en-US" smtClean="0"/>
              <a:t>8</a:t>
            </a:fld>
            <a:endParaRPr lang="en-US"/>
          </a:p>
        </p:txBody>
      </p:sp>
    </p:spTree>
    <p:extLst>
      <p:ext uri="{BB962C8B-B14F-4D97-AF65-F5344CB8AC3E}">
        <p14:creationId xmlns:p14="http://schemas.microsoft.com/office/powerpoint/2010/main" val="2370447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91">
              <a:defRPr/>
            </a:pPr>
            <a:r>
              <a:rPr lang="en-US" dirty="0"/>
              <a:t>Early childhood educational environments data provides information on where young children with disabilities receive services. These data are related to access to inclusive settings and showcase whether children receive services within a regular early childhood program, including Head Start, Childcare, school programs, etc.  (Maybe comment on national data and enormous variability across states) </a:t>
            </a:r>
          </a:p>
          <a:p>
            <a:pPr defTabSz="911291">
              <a:defRPr/>
            </a:pPr>
            <a:endParaRPr lang="en-US" dirty="0"/>
          </a:p>
          <a:p>
            <a:pPr defTabSz="911291">
              <a:defRPr/>
            </a:pPr>
            <a:r>
              <a:rPr lang="en-US" dirty="0"/>
              <a:t>WE NEED TO </a:t>
            </a:r>
            <a:r>
              <a:rPr lang="en-US" dirty="0" err="1"/>
              <a:t>SPP</a:t>
            </a:r>
            <a:r>
              <a:rPr lang="en-US" dirty="0" smtClean="0"/>
              <a:t>/APR data once maps are revised</a:t>
            </a:r>
          </a:p>
          <a:p>
            <a:pPr defTabSz="911291">
              <a:defRPr/>
            </a:pPr>
            <a:endParaRPr lang="en-US" dirty="0"/>
          </a:p>
          <a:p>
            <a:pPr defTabSz="911291">
              <a:defRPr/>
            </a:pPr>
            <a:r>
              <a:rPr lang="en-US" dirty="0"/>
              <a:t>From the published 2015-16 static tables (618 data) </a:t>
            </a:r>
          </a:p>
          <a:p>
            <a:r>
              <a:rPr lang="en-US" dirty="0"/>
              <a:t> </a:t>
            </a:r>
          </a:p>
          <a:p>
            <a:r>
              <a:rPr lang="en-US" dirty="0"/>
              <a:t>6a 44.84  so 45</a:t>
            </a:r>
          </a:p>
          <a:p>
            <a:r>
              <a:rPr lang="en-US" dirty="0"/>
              <a:t>6b 25 </a:t>
            </a:r>
          </a:p>
          <a:p>
            <a:r>
              <a:rPr lang="en-US" dirty="0"/>
              <a:t> </a:t>
            </a:r>
          </a:p>
          <a:p>
            <a:r>
              <a:rPr lang="en-US" dirty="0"/>
              <a:t>Last year rounded up it was 44 and 26. Moving slowly!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35657B5-527D-4270-9AE8-419C5A860D14}" type="slidenum">
              <a:rPr lang="en-US" smtClean="0"/>
              <a:t>9</a:t>
            </a:fld>
            <a:endParaRPr lang="en-US"/>
          </a:p>
        </p:txBody>
      </p:sp>
    </p:spTree>
    <p:extLst>
      <p:ext uri="{BB962C8B-B14F-4D97-AF65-F5344CB8AC3E}">
        <p14:creationId xmlns:p14="http://schemas.microsoft.com/office/powerpoint/2010/main" val="2558156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523CE4-B1CA-4EFD-9E82-DF49D1E94CB1}" type="datetime1">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3BDAB-2953-4B79-9226-88C470807980}" type="slidenum">
              <a:rPr lang="en-US" smtClean="0"/>
              <a:t>‹#›</a:t>
            </a:fld>
            <a:endParaRPr lang="en-US"/>
          </a:p>
        </p:txBody>
      </p:sp>
    </p:spTree>
    <p:extLst>
      <p:ext uri="{BB962C8B-B14F-4D97-AF65-F5344CB8AC3E}">
        <p14:creationId xmlns:p14="http://schemas.microsoft.com/office/powerpoint/2010/main" val="3381696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23B22-5605-4187-8FCE-F858D4D8667C}" type="datetime1">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3BDAB-2953-4B79-9226-88C470807980}" type="slidenum">
              <a:rPr lang="en-US" smtClean="0"/>
              <a:t>‹#›</a:t>
            </a:fld>
            <a:endParaRPr lang="en-US"/>
          </a:p>
        </p:txBody>
      </p:sp>
    </p:spTree>
    <p:extLst>
      <p:ext uri="{BB962C8B-B14F-4D97-AF65-F5344CB8AC3E}">
        <p14:creationId xmlns:p14="http://schemas.microsoft.com/office/powerpoint/2010/main" val="409060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25D57C-D01B-4CC1-BD0D-01F768E2C4FC}" type="datetime1">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3BDAB-2953-4B79-9226-88C470807980}" type="slidenum">
              <a:rPr lang="en-US" smtClean="0"/>
              <a:t>‹#›</a:t>
            </a:fld>
            <a:endParaRPr lang="en-US"/>
          </a:p>
        </p:txBody>
      </p:sp>
    </p:spTree>
    <p:extLst>
      <p:ext uri="{BB962C8B-B14F-4D97-AF65-F5344CB8AC3E}">
        <p14:creationId xmlns:p14="http://schemas.microsoft.com/office/powerpoint/2010/main" val="3497108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e Half Photo Left">
    <p:spTree>
      <p:nvGrpSpPr>
        <p:cNvPr id="1" name=""/>
        <p:cNvGrpSpPr/>
        <p:nvPr/>
      </p:nvGrpSpPr>
      <p:grpSpPr>
        <a:xfrm>
          <a:off x="0" y="0"/>
          <a:ext cx="0" cy="0"/>
          <a:chOff x="0" y="0"/>
          <a:chExt cx="0" cy="0"/>
        </a:xfrm>
      </p:grpSpPr>
      <p:sp>
        <p:nvSpPr>
          <p:cNvPr id="41" name="Rectangle 40"/>
          <p:cNvSpPr/>
          <p:nvPr/>
        </p:nvSpPr>
        <p:spPr>
          <a:xfrm>
            <a:off x="898947" y="-1"/>
            <a:ext cx="8245053" cy="960895"/>
          </a:xfrm>
          <a:prstGeom prst="rect">
            <a:avLst/>
          </a:prstGeom>
          <a:solidFill>
            <a:srgbClr val="15A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9" name="Text Placeholder 32"/>
          <p:cNvSpPr>
            <a:spLocks noGrp="1"/>
          </p:cNvSpPr>
          <p:nvPr>
            <p:ph type="body" sz="quarter" idx="14"/>
          </p:nvPr>
        </p:nvSpPr>
        <p:spPr>
          <a:xfrm>
            <a:off x="1003609" y="192036"/>
            <a:ext cx="7970912" cy="576820"/>
          </a:xfrm>
          <a:prstGeom prst="rect">
            <a:avLst/>
          </a:prstGeom>
        </p:spPr>
        <p:txBody>
          <a:bodyPr/>
          <a:lstStyle>
            <a:lvl1pPr marL="0" indent="0">
              <a:buNone/>
              <a:defRPr sz="2800" b="0" i="0" baseline="0">
                <a:solidFill>
                  <a:schemeClr val="bg1"/>
                </a:solidFill>
                <a:latin typeface="Arial" charset="0"/>
                <a:ea typeface="Arial" charset="0"/>
                <a:cs typeface="Arial"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r>
              <a:rPr lang="en-US" smtClean="0"/>
              <a:t>Edit Master text styles</a:t>
            </a:r>
          </a:p>
        </p:txBody>
      </p:sp>
      <p:sp>
        <p:nvSpPr>
          <p:cNvPr id="40" name="Text Placeholder 20"/>
          <p:cNvSpPr>
            <a:spLocks noGrp="1"/>
          </p:cNvSpPr>
          <p:nvPr>
            <p:ph type="body" sz="quarter" idx="10"/>
          </p:nvPr>
        </p:nvSpPr>
        <p:spPr>
          <a:xfrm>
            <a:off x="4611414" y="1152932"/>
            <a:ext cx="4363108" cy="5211522"/>
          </a:xfrm>
          <a:prstGeom prst="rect">
            <a:avLst/>
          </a:prstGeom>
        </p:spPr>
        <p:txBody>
          <a:bodyPr/>
          <a:lstStyle>
            <a:lvl1pPr marL="342900" indent="-342900">
              <a:buSzPct val="100000"/>
              <a:buFontTx/>
              <a:buBlip>
                <a:blip r:embed="rId2"/>
              </a:buBlip>
              <a:defRPr sz="2000" b="0" i="0">
                <a:latin typeface="Arial" charset="0"/>
                <a:ea typeface="Arial" charset="0"/>
                <a:cs typeface="Arial" charset="0"/>
              </a:defRPr>
            </a:lvl1pPr>
            <a:lvl2pPr marL="457200" indent="0">
              <a:buNone/>
              <a:defRPr sz="1800" b="0" i="0">
                <a:latin typeface="Segoe UI Light" charset="0"/>
                <a:ea typeface="Segoe UI Light" charset="0"/>
                <a:cs typeface="Segoe UI Light" charset="0"/>
              </a:defRPr>
            </a:lvl2pPr>
            <a:lvl3pPr marL="914400" indent="0">
              <a:buNone/>
              <a:defRPr sz="1600" b="0" i="0">
                <a:latin typeface="Segoe UI Light" charset="0"/>
                <a:ea typeface="Segoe UI Light" charset="0"/>
                <a:cs typeface="Segoe UI Light" charset="0"/>
              </a:defRPr>
            </a:lvl3pPr>
            <a:lvl4pPr marL="1371600" indent="0">
              <a:buNone/>
              <a:defRPr sz="1400" b="0" i="0">
                <a:latin typeface="Segoe UI Light" charset="0"/>
                <a:ea typeface="Segoe UI Light" charset="0"/>
                <a:cs typeface="Segoe UI Light" charset="0"/>
              </a:defRPr>
            </a:lvl4pPr>
            <a:lvl5pPr marL="1828800" indent="0">
              <a:buNone/>
              <a:defRPr sz="1400" b="0" i="0">
                <a:latin typeface="Segoe UI Light" charset="0"/>
                <a:ea typeface="Segoe UI Light" charset="0"/>
                <a:cs typeface="Segoe UI Light" charset="0"/>
              </a:defRPr>
            </a:lvl5pPr>
          </a:lstStyle>
          <a:p>
            <a:pPr lvl="0"/>
            <a:r>
              <a:rPr lang="en-US" smtClean="0"/>
              <a:t>Edit Master text styles</a:t>
            </a: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30334"/>
            <a:ext cx="2464231" cy="327666"/>
          </a:xfrm>
          <a:prstGeom prst="rect">
            <a:avLst/>
          </a:prstGeom>
        </p:spPr>
      </p:pic>
      <p:sp>
        <p:nvSpPr>
          <p:cNvPr id="44" name="Rectangle 43"/>
          <p:cNvSpPr/>
          <p:nvPr/>
        </p:nvSpPr>
        <p:spPr>
          <a:xfrm>
            <a:off x="813661" y="6530334"/>
            <a:ext cx="8330339" cy="327666"/>
          </a:xfrm>
          <a:prstGeom prst="rect">
            <a:avLst/>
          </a:prstGeom>
          <a:solidFill>
            <a:srgbClr val="47C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902871" cy="960895"/>
          </a:xfrm>
          <a:prstGeom prst="rect">
            <a:avLst/>
          </a:prstGeom>
          <a:solidFill>
            <a:schemeClr val="bg1">
              <a:lumMod val="8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964" y="153586"/>
            <a:ext cx="605929" cy="641428"/>
          </a:xfrm>
          <a:prstGeom prst="rect">
            <a:avLst/>
          </a:prstGeom>
        </p:spPr>
      </p:pic>
      <p:sp>
        <p:nvSpPr>
          <p:cNvPr id="3" name="Picture Placeholder 2"/>
          <p:cNvSpPr>
            <a:spLocks noGrp="1"/>
          </p:cNvSpPr>
          <p:nvPr>
            <p:ph type="pic" sz="quarter" idx="15"/>
          </p:nvPr>
        </p:nvSpPr>
        <p:spPr>
          <a:xfrm>
            <a:off x="179964" y="1152526"/>
            <a:ext cx="4183143" cy="5211763"/>
          </a:xfrm>
          <a:prstGeom prst="rect">
            <a:avLst/>
          </a:prstGeom>
        </p:spPr>
        <p:txBody>
          <a:bodyPr/>
          <a:lstStyle/>
          <a:p>
            <a:r>
              <a:rPr lang="en-US" smtClean="0"/>
              <a:t>Click icon to add picture</a:t>
            </a:r>
            <a:endParaRPr lang="en-US"/>
          </a:p>
        </p:txBody>
      </p:sp>
    </p:spTree>
    <p:extLst>
      <p:ext uri="{BB962C8B-B14F-4D97-AF65-F5344CB8AC3E}">
        <p14:creationId xmlns:p14="http://schemas.microsoft.com/office/powerpoint/2010/main" val="195398841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Graphic/Quote w/Text">
    <p:spTree>
      <p:nvGrpSpPr>
        <p:cNvPr id="1" name=""/>
        <p:cNvGrpSpPr/>
        <p:nvPr/>
      </p:nvGrpSpPr>
      <p:grpSpPr>
        <a:xfrm>
          <a:off x="0" y="0"/>
          <a:ext cx="0" cy="0"/>
          <a:chOff x="0" y="0"/>
          <a:chExt cx="0" cy="0"/>
        </a:xfrm>
      </p:grpSpPr>
      <p:sp>
        <p:nvSpPr>
          <p:cNvPr id="40" name="Text Placeholder 20"/>
          <p:cNvSpPr>
            <a:spLocks noGrp="1"/>
          </p:cNvSpPr>
          <p:nvPr>
            <p:ph type="body" sz="quarter" idx="10" hasCustomPrompt="1"/>
          </p:nvPr>
        </p:nvSpPr>
        <p:spPr>
          <a:xfrm>
            <a:off x="4572001" y="1460827"/>
            <a:ext cx="3442556" cy="3983064"/>
          </a:xfrm>
          <a:prstGeom prst="rect">
            <a:avLst/>
          </a:prstGeom>
        </p:spPr>
        <p:txBody>
          <a:bodyPr/>
          <a:lstStyle>
            <a:lvl1pPr marL="342900" indent="-342900">
              <a:buSzPct val="130000"/>
              <a:buFontTx/>
              <a:buBlip>
                <a:blip r:embed="rId2"/>
              </a:buBlip>
              <a:defRPr sz="2000" b="0" i="0" baseline="0">
                <a:latin typeface="Segoe UI Light" charset="0"/>
                <a:ea typeface="Segoe UI Light" charset="0"/>
                <a:cs typeface="Segoe UI Light" charset="0"/>
              </a:defRPr>
            </a:lvl1pPr>
            <a:lvl2pPr marL="457200" indent="0">
              <a:buNone/>
              <a:defRPr sz="1800" b="0" i="0">
                <a:latin typeface="Segoe UI Light" charset="0"/>
                <a:ea typeface="Segoe UI Light" charset="0"/>
                <a:cs typeface="Segoe UI Light" charset="0"/>
              </a:defRPr>
            </a:lvl2pPr>
            <a:lvl3pPr marL="914400" indent="0">
              <a:buNone/>
              <a:defRPr sz="1600" b="0" i="0">
                <a:latin typeface="Segoe UI Light" charset="0"/>
                <a:ea typeface="Segoe UI Light" charset="0"/>
                <a:cs typeface="Segoe UI Light" charset="0"/>
              </a:defRPr>
            </a:lvl3pPr>
            <a:lvl4pPr marL="1371600" indent="0">
              <a:buNone/>
              <a:defRPr sz="1400" b="0" i="0">
                <a:latin typeface="Segoe UI Light" charset="0"/>
                <a:ea typeface="Segoe UI Light" charset="0"/>
                <a:cs typeface="Segoe UI Light" charset="0"/>
              </a:defRPr>
            </a:lvl4pPr>
            <a:lvl5pPr marL="1828800" indent="0">
              <a:buNone/>
              <a:defRPr sz="1400" b="0" i="0">
                <a:latin typeface="Segoe UI Light" charset="0"/>
                <a:ea typeface="Segoe UI Light" charset="0"/>
                <a:cs typeface="Segoe UI Light" charset="0"/>
              </a:defRPr>
            </a:lvl5pPr>
          </a:lstStyle>
          <a:p>
            <a:pPr lvl="0"/>
            <a:r>
              <a:rPr lang="en-US" dirty="0" smtClean="0"/>
              <a:t>Insert an approved OHS/OCC graphic to the left, a quote, or perhaps a HS Standard, etc.</a:t>
            </a:r>
          </a:p>
          <a:p>
            <a:pPr lvl="0"/>
            <a:r>
              <a:rPr lang="en-US" dirty="0" err="1" smtClean="0"/>
              <a:t>Aenean</a:t>
            </a:r>
            <a:r>
              <a:rPr lang="en-US" dirty="0" smtClean="0"/>
              <a:t> </a:t>
            </a:r>
            <a:r>
              <a:rPr lang="en-US" dirty="0" err="1" smtClean="0"/>
              <a:t>eu</a:t>
            </a:r>
            <a:r>
              <a:rPr lang="en-US" dirty="0" smtClean="0"/>
              <a:t> </a:t>
            </a:r>
            <a:r>
              <a:rPr lang="en-US" dirty="0" err="1" smtClean="0"/>
              <a:t>leo</a:t>
            </a:r>
            <a:r>
              <a:rPr lang="en-US" dirty="0" smtClean="0"/>
              <a:t> quam. </a:t>
            </a:r>
            <a:r>
              <a:rPr lang="en-US" dirty="0" err="1" smtClean="0"/>
              <a:t>Pellentesque</a:t>
            </a:r>
            <a:r>
              <a:rPr lang="en-US" dirty="0" smtClean="0"/>
              <a:t> </a:t>
            </a:r>
            <a:r>
              <a:rPr lang="en-US" dirty="0" err="1" smtClean="0"/>
              <a:t>ornare</a:t>
            </a:r>
            <a:r>
              <a:rPr lang="en-US" dirty="0" smtClean="0"/>
              <a:t> </a:t>
            </a:r>
            <a:r>
              <a:rPr lang="en-US" dirty="0" err="1" smtClean="0"/>
              <a:t>sem</a:t>
            </a:r>
            <a:r>
              <a:rPr lang="en-US" dirty="0" smtClean="0"/>
              <a:t> </a:t>
            </a:r>
            <a:r>
              <a:rPr lang="en-US" dirty="0" err="1" smtClean="0"/>
              <a:t>lacinia</a:t>
            </a:r>
            <a:r>
              <a:rPr lang="en-US" dirty="0" smtClean="0"/>
              <a:t> quam </a:t>
            </a:r>
            <a:r>
              <a:rPr lang="en-US" dirty="0" err="1" smtClean="0"/>
              <a:t>venenatis</a:t>
            </a:r>
            <a:r>
              <a:rPr lang="en-US" dirty="0" smtClean="0"/>
              <a:t> </a:t>
            </a:r>
            <a:r>
              <a:rPr lang="en-US" dirty="0" err="1" smtClean="0"/>
              <a:t>vestibulum</a:t>
            </a:r>
            <a:r>
              <a:rPr lang="en-US" dirty="0" smtClean="0"/>
              <a:t>. </a:t>
            </a: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30334"/>
            <a:ext cx="2464231" cy="327666"/>
          </a:xfrm>
          <a:prstGeom prst="rect">
            <a:avLst/>
          </a:prstGeom>
        </p:spPr>
      </p:pic>
      <p:sp>
        <p:nvSpPr>
          <p:cNvPr id="44" name="Rectangle 43"/>
          <p:cNvSpPr/>
          <p:nvPr/>
        </p:nvSpPr>
        <p:spPr>
          <a:xfrm>
            <a:off x="813661" y="6530334"/>
            <a:ext cx="8330339" cy="327666"/>
          </a:xfrm>
          <a:prstGeom prst="rect">
            <a:avLst/>
          </a:prstGeom>
          <a:solidFill>
            <a:srgbClr val="47C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953145"/>
            <a:ext cx="4010186" cy="5594888"/>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
            <a:ext cx="9144000" cy="9608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14400" y="-1"/>
            <a:ext cx="8229600" cy="960895"/>
          </a:xfrm>
          <a:prstGeom prst="rect">
            <a:avLst/>
          </a:prstGeom>
          <a:solidFill>
            <a:srgbClr val="15A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2"/>
          <p:cNvSpPr>
            <a:spLocks noGrp="1"/>
          </p:cNvSpPr>
          <p:nvPr>
            <p:ph type="body" sz="quarter" idx="14" hasCustomPrompt="1"/>
          </p:nvPr>
        </p:nvSpPr>
        <p:spPr>
          <a:xfrm>
            <a:off x="1137034" y="192036"/>
            <a:ext cx="7259616" cy="576820"/>
          </a:xfrm>
          <a:prstGeom prst="rect">
            <a:avLst/>
          </a:prstGeom>
        </p:spPr>
        <p:txBody>
          <a:bodyPr/>
          <a:lstStyle>
            <a:lvl1pPr marL="0" indent="0">
              <a:buNone/>
              <a:defRPr sz="3600" b="0" i="0" baseline="0">
                <a:solidFill>
                  <a:schemeClr val="bg1"/>
                </a:solidFill>
                <a:latin typeface="Segoe UI Light" charset="0"/>
                <a:ea typeface="Segoe UI Light" charset="0"/>
                <a:cs typeface="Segoe UI Light"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r>
              <a:rPr lang="en-US" dirty="0" smtClean="0"/>
              <a:t>Slide title goes here</a:t>
            </a:r>
            <a:endParaRPr lang="en-US"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77" y="84614"/>
            <a:ext cx="707306" cy="791664"/>
          </a:xfrm>
          <a:prstGeom prst="rect">
            <a:avLst/>
          </a:prstGeom>
        </p:spPr>
      </p:pic>
    </p:spTree>
    <p:extLst>
      <p:ext uri="{BB962C8B-B14F-4D97-AF65-F5344CB8AC3E}">
        <p14:creationId xmlns:p14="http://schemas.microsoft.com/office/powerpoint/2010/main" val="389683479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wo Column Bullets">
    <p:spTree>
      <p:nvGrpSpPr>
        <p:cNvPr id="1" name=""/>
        <p:cNvGrpSpPr/>
        <p:nvPr/>
      </p:nvGrpSpPr>
      <p:grpSpPr>
        <a:xfrm>
          <a:off x="0" y="0"/>
          <a:ext cx="0" cy="0"/>
          <a:chOff x="0" y="0"/>
          <a:chExt cx="0" cy="0"/>
        </a:xfrm>
      </p:grpSpPr>
      <p:sp>
        <p:nvSpPr>
          <p:cNvPr id="12" name="Rectangle 11"/>
          <p:cNvSpPr/>
          <p:nvPr/>
        </p:nvSpPr>
        <p:spPr>
          <a:xfrm>
            <a:off x="0" y="-1"/>
            <a:ext cx="9144000" cy="9608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914400" y="-1"/>
            <a:ext cx="8229600" cy="960895"/>
          </a:xfrm>
          <a:prstGeom prst="rect">
            <a:avLst/>
          </a:prstGeom>
          <a:solidFill>
            <a:srgbClr val="15A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32"/>
          <p:cNvSpPr>
            <a:spLocks noGrp="1"/>
          </p:cNvSpPr>
          <p:nvPr>
            <p:ph type="body" sz="quarter" idx="14" hasCustomPrompt="1"/>
          </p:nvPr>
        </p:nvSpPr>
        <p:spPr>
          <a:xfrm>
            <a:off x="1137034" y="192036"/>
            <a:ext cx="7259616" cy="576820"/>
          </a:xfrm>
          <a:prstGeom prst="rect">
            <a:avLst/>
          </a:prstGeom>
        </p:spPr>
        <p:txBody>
          <a:bodyPr/>
          <a:lstStyle>
            <a:lvl1pPr marL="0" indent="0">
              <a:buNone/>
              <a:defRPr sz="3600" b="0" i="0" baseline="0">
                <a:solidFill>
                  <a:schemeClr val="bg1"/>
                </a:solidFill>
                <a:latin typeface="Segoe UI Light" charset="0"/>
                <a:ea typeface="Segoe UI Light" charset="0"/>
                <a:cs typeface="Segoe UI Light"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r>
              <a:rPr lang="en-US" dirty="0" smtClean="0"/>
              <a:t>Slide title goes here</a:t>
            </a:r>
            <a:endParaRPr lang="en-US" dirty="0"/>
          </a:p>
        </p:txBody>
      </p:sp>
      <p:sp>
        <p:nvSpPr>
          <p:cNvPr id="40" name="Text Placeholder 20"/>
          <p:cNvSpPr>
            <a:spLocks noGrp="1"/>
          </p:cNvSpPr>
          <p:nvPr>
            <p:ph type="body" sz="quarter" idx="10" hasCustomPrompt="1"/>
          </p:nvPr>
        </p:nvSpPr>
        <p:spPr>
          <a:xfrm>
            <a:off x="544384" y="1565330"/>
            <a:ext cx="3442556" cy="3983064"/>
          </a:xfrm>
          <a:prstGeom prst="rect">
            <a:avLst/>
          </a:prstGeom>
        </p:spPr>
        <p:txBody>
          <a:bodyPr/>
          <a:lstStyle>
            <a:lvl1pPr marL="342900" indent="-342900">
              <a:buSzPct val="130000"/>
              <a:buFontTx/>
              <a:buBlip>
                <a:blip r:embed="rId2"/>
              </a:buBlip>
              <a:defRPr sz="2000" b="0" i="0" baseline="0">
                <a:latin typeface="Segoe UI Light" charset="0"/>
                <a:ea typeface="Segoe UI Light" charset="0"/>
                <a:cs typeface="Segoe UI Light" charset="0"/>
              </a:defRPr>
            </a:lvl1pPr>
            <a:lvl2pPr marL="457200" indent="0">
              <a:buNone/>
              <a:defRPr sz="1800" b="0" i="0">
                <a:latin typeface="Segoe UI Light" charset="0"/>
                <a:ea typeface="Segoe UI Light" charset="0"/>
                <a:cs typeface="Segoe UI Light" charset="0"/>
              </a:defRPr>
            </a:lvl2pPr>
            <a:lvl3pPr marL="914400" indent="0">
              <a:buNone/>
              <a:defRPr sz="1600" b="0" i="0">
                <a:latin typeface="Segoe UI Light" charset="0"/>
                <a:ea typeface="Segoe UI Light" charset="0"/>
                <a:cs typeface="Segoe UI Light" charset="0"/>
              </a:defRPr>
            </a:lvl3pPr>
            <a:lvl4pPr marL="1371600" indent="0">
              <a:buNone/>
              <a:defRPr sz="1400" b="0" i="0">
                <a:latin typeface="Segoe UI Light" charset="0"/>
                <a:ea typeface="Segoe UI Light" charset="0"/>
                <a:cs typeface="Segoe UI Light" charset="0"/>
              </a:defRPr>
            </a:lvl4pPr>
            <a:lvl5pPr marL="1828800" indent="0">
              <a:buNone/>
              <a:defRPr sz="1400" b="0" i="0">
                <a:latin typeface="Segoe UI Light" charset="0"/>
                <a:ea typeface="Segoe UI Light" charset="0"/>
                <a:cs typeface="Segoe UI Light" charset="0"/>
              </a:defRPr>
            </a:lvl5pPr>
          </a:lstStyle>
          <a:p>
            <a:pPr lvl="0"/>
            <a:r>
              <a:rPr lang="en-US" dirty="0" err="1" smtClean="0"/>
              <a:t>Fusce</a:t>
            </a:r>
            <a:r>
              <a:rPr lang="en-US" dirty="0" smtClean="0"/>
              <a:t> </a:t>
            </a:r>
            <a:r>
              <a:rPr lang="en-US" dirty="0" err="1" smtClean="0"/>
              <a:t>dapibus</a:t>
            </a:r>
            <a:r>
              <a:rPr lang="en-US" dirty="0" smtClean="0"/>
              <a:t>, </a:t>
            </a:r>
            <a:r>
              <a:rPr lang="en-US" dirty="0" err="1" smtClean="0"/>
              <a:t>tellus</a:t>
            </a:r>
            <a:r>
              <a:rPr lang="en-US" dirty="0" smtClean="0"/>
              <a:t> ac cursus </a:t>
            </a:r>
            <a:r>
              <a:rPr lang="en-US" dirty="0" err="1" smtClean="0"/>
              <a:t>commodo</a:t>
            </a:r>
            <a:r>
              <a:rPr lang="en-US" dirty="0" smtClean="0"/>
              <a:t>, </a:t>
            </a:r>
            <a:r>
              <a:rPr lang="en-US" dirty="0" err="1" smtClean="0"/>
              <a:t>tortor</a:t>
            </a:r>
            <a:r>
              <a:rPr lang="en-US" dirty="0" smtClean="0"/>
              <a:t> </a:t>
            </a:r>
            <a:r>
              <a:rPr lang="en-US" dirty="0" err="1" smtClean="0"/>
              <a:t>mauris</a:t>
            </a:r>
            <a:r>
              <a:rPr lang="en-US" dirty="0" smtClean="0"/>
              <a:t> condiment.</a:t>
            </a:r>
          </a:p>
          <a:p>
            <a:pPr lvl="0"/>
            <a:r>
              <a:rPr lang="en-US" dirty="0" smtClean="0"/>
              <a:t>More content</a:t>
            </a:r>
          </a:p>
          <a:p>
            <a:pPr lvl="0"/>
            <a:r>
              <a:rPr lang="en-US" dirty="0" smtClean="0"/>
              <a:t>Another bullet point</a:t>
            </a:r>
          </a:p>
          <a:p>
            <a:pPr lvl="0"/>
            <a:endParaRPr lang="en-US" dirty="0" smtClean="0"/>
          </a:p>
        </p:txBody>
      </p:sp>
      <p:sp>
        <p:nvSpPr>
          <p:cNvPr id="42" name="Text Placeholder 20"/>
          <p:cNvSpPr>
            <a:spLocks noGrp="1"/>
          </p:cNvSpPr>
          <p:nvPr>
            <p:ph type="body" sz="quarter" idx="15" hasCustomPrompt="1"/>
          </p:nvPr>
        </p:nvSpPr>
        <p:spPr>
          <a:xfrm>
            <a:off x="4868410" y="1565331"/>
            <a:ext cx="3442556" cy="3983063"/>
          </a:xfrm>
          <a:prstGeom prst="rect">
            <a:avLst/>
          </a:prstGeom>
        </p:spPr>
        <p:txBody>
          <a:bodyPr/>
          <a:lstStyle>
            <a:lvl1pPr marL="0" indent="0">
              <a:buNone/>
              <a:defRPr sz="2000" b="0" i="0" baseline="0">
                <a:latin typeface="Segoe UI Light" charset="0"/>
                <a:ea typeface="Segoe UI Light" charset="0"/>
                <a:cs typeface="Segoe UI Light" charset="0"/>
              </a:defRPr>
            </a:lvl1pPr>
            <a:lvl2pPr marL="457200" indent="0">
              <a:buNone/>
              <a:defRPr sz="1800" b="0" i="0">
                <a:latin typeface="Segoe UI Light" charset="0"/>
                <a:ea typeface="Segoe UI Light" charset="0"/>
                <a:cs typeface="Segoe UI Light" charset="0"/>
              </a:defRPr>
            </a:lvl2pPr>
            <a:lvl3pPr marL="914400" indent="0">
              <a:buNone/>
              <a:defRPr sz="1600" b="0" i="0">
                <a:latin typeface="Segoe UI Light" charset="0"/>
                <a:ea typeface="Segoe UI Light" charset="0"/>
                <a:cs typeface="Segoe UI Light" charset="0"/>
              </a:defRPr>
            </a:lvl3pPr>
            <a:lvl4pPr marL="1371600" indent="0">
              <a:buNone/>
              <a:defRPr sz="1400" b="0" i="0">
                <a:latin typeface="Segoe UI Light" charset="0"/>
                <a:ea typeface="Segoe UI Light" charset="0"/>
                <a:cs typeface="Segoe UI Light" charset="0"/>
              </a:defRPr>
            </a:lvl4pPr>
            <a:lvl5pPr marL="1828800" indent="0">
              <a:buNone/>
              <a:defRPr sz="1400" b="0" i="0">
                <a:latin typeface="Segoe UI Light" charset="0"/>
                <a:ea typeface="Segoe UI Light" charset="0"/>
                <a:cs typeface="Segoe UI Light" charset="0"/>
              </a:defRPr>
            </a:lvl5pPr>
          </a:lstStyle>
          <a:p>
            <a:pPr lvl="0"/>
            <a:r>
              <a:rPr lang="en-US" dirty="0" smtClean="0"/>
              <a:t>You can put more text here, or a photo, etc.</a:t>
            </a: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30334"/>
            <a:ext cx="2464231" cy="327666"/>
          </a:xfrm>
          <a:prstGeom prst="rect">
            <a:avLst/>
          </a:prstGeom>
        </p:spPr>
      </p:pic>
      <p:sp>
        <p:nvSpPr>
          <p:cNvPr id="44" name="Rectangle 43"/>
          <p:cNvSpPr/>
          <p:nvPr/>
        </p:nvSpPr>
        <p:spPr>
          <a:xfrm>
            <a:off x="813661" y="6530334"/>
            <a:ext cx="8330339" cy="327666"/>
          </a:xfrm>
          <a:prstGeom prst="rect">
            <a:avLst/>
          </a:prstGeom>
          <a:solidFill>
            <a:srgbClr val="47C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77" y="84614"/>
            <a:ext cx="707306" cy="791664"/>
          </a:xfrm>
          <a:prstGeom prst="rect">
            <a:avLst/>
          </a:prstGeom>
        </p:spPr>
      </p:pic>
    </p:spTree>
    <p:extLst>
      <p:ext uri="{BB962C8B-B14F-4D97-AF65-F5344CB8AC3E}">
        <p14:creationId xmlns:p14="http://schemas.microsoft.com/office/powerpoint/2010/main" val="237053707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1D395-E82F-4D88-980D-78E10E795F9A}" type="datetime1">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3BDAB-2953-4B79-9226-88C470807980}" type="slidenum">
              <a:rPr lang="en-US" smtClean="0"/>
              <a:t>‹#›</a:t>
            </a:fld>
            <a:endParaRPr lang="en-US"/>
          </a:p>
        </p:txBody>
      </p:sp>
    </p:spTree>
    <p:extLst>
      <p:ext uri="{BB962C8B-B14F-4D97-AF65-F5344CB8AC3E}">
        <p14:creationId xmlns:p14="http://schemas.microsoft.com/office/powerpoint/2010/main" val="2909157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3683F-80A8-4AEB-A15E-CD0FF74FD965}" type="datetime1">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3BDAB-2953-4B79-9226-88C470807980}" type="slidenum">
              <a:rPr lang="en-US" smtClean="0"/>
              <a:t>‹#›</a:t>
            </a:fld>
            <a:endParaRPr lang="en-US"/>
          </a:p>
        </p:txBody>
      </p:sp>
    </p:spTree>
    <p:extLst>
      <p:ext uri="{BB962C8B-B14F-4D97-AF65-F5344CB8AC3E}">
        <p14:creationId xmlns:p14="http://schemas.microsoft.com/office/powerpoint/2010/main" val="2972241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F852CD-67C0-4395-8114-8A10E3BE2570}" type="datetime1">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3BDAB-2953-4B79-9226-88C470807980}" type="slidenum">
              <a:rPr lang="en-US" smtClean="0"/>
              <a:t>‹#›</a:t>
            </a:fld>
            <a:endParaRPr lang="en-US"/>
          </a:p>
        </p:txBody>
      </p:sp>
    </p:spTree>
    <p:extLst>
      <p:ext uri="{BB962C8B-B14F-4D97-AF65-F5344CB8AC3E}">
        <p14:creationId xmlns:p14="http://schemas.microsoft.com/office/powerpoint/2010/main" val="101987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5BC471-B49B-4CD0-BB63-F4D9CB6221FD}" type="datetime1">
              <a:rPr lang="en-US" smtClean="0"/>
              <a:t>1/31/2017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3BDAB-2953-4B79-9226-88C470807980}" type="slidenum">
              <a:rPr lang="en-US" smtClean="0"/>
              <a:t>‹#›</a:t>
            </a:fld>
            <a:endParaRPr lang="en-US"/>
          </a:p>
        </p:txBody>
      </p:sp>
    </p:spTree>
    <p:extLst>
      <p:ext uri="{BB962C8B-B14F-4D97-AF65-F5344CB8AC3E}">
        <p14:creationId xmlns:p14="http://schemas.microsoft.com/office/powerpoint/2010/main" val="58650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CB779E-A020-4424-9A1A-9DD8C941A87B}" type="datetime1">
              <a:rPr lang="en-US" smtClean="0"/>
              <a:t>1/31/2017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3BDAB-2953-4B79-9226-88C470807980}" type="slidenum">
              <a:rPr lang="en-US" smtClean="0"/>
              <a:t>‹#›</a:t>
            </a:fld>
            <a:endParaRPr lang="en-US"/>
          </a:p>
        </p:txBody>
      </p:sp>
    </p:spTree>
    <p:extLst>
      <p:ext uri="{BB962C8B-B14F-4D97-AF65-F5344CB8AC3E}">
        <p14:creationId xmlns:p14="http://schemas.microsoft.com/office/powerpoint/2010/main" val="646981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128C0-02EA-470C-A568-3489C02CCBDB}" type="datetime1">
              <a:rPr lang="en-US" smtClean="0"/>
              <a:t>1/31/2017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3BDAB-2953-4B79-9226-88C470807980}" type="slidenum">
              <a:rPr lang="en-US" smtClean="0"/>
              <a:t>‹#›</a:t>
            </a:fld>
            <a:endParaRPr lang="en-US"/>
          </a:p>
        </p:txBody>
      </p:sp>
    </p:spTree>
    <p:extLst>
      <p:ext uri="{BB962C8B-B14F-4D97-AF65-F5344CB8AC3E}">
        <p14:creationId xmlns:p14="http://schemas.microsoft.com/office/powerpoint/2010/main" val="1441320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D7D35-E4A3-4473-9EA1-C655A620D39A}" type="datetime1">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3BDAB-2953-4B79-9226-88C470807980}" type="slidenum">
              <a:rPr lang="en-US" smtClean="0"/>
              <a:t>‹#›</a:t>
            </a:fld>
            <a:endParaRPr lang="en-US"/>
          </a:p>
        </p:txBody>
      </p:sp>
    </p:spTree>
    <p:extLst>
      <p:ext uri="{BB962C8B-B14F-4D97-AF65-F5344CB8AC3E}">
        <p14:creationId xmlns:p14="http://schemas.microsoft.com/office/powerpoint/2010/main" val="209682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C86F95-2426-4922-A478-0AF7A16FB4D2}" type="datetime1">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3BDAB-2953-4B79-9226-88C470807980}" type="slidenum">
              <a:rPr lang="en-US" smtClean="0"/>
              <a:t>‹#›</a:t>
            </a:fld>
            <a:endParaRPr lang="en-US"/>
          </a:p>
        </p:txBody>
      </p:sp>
    </p:spTree>
    <p:extLst>
      <p:ext uri="{BB962C8B-B14F-4D97-AF65-F5344CB8AC3E}">
        <p14:creationId xmlns:p14="http://schemas.microsoft.com/office/powerpoint/2010/main" val="378746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64E0D-515D-494C-A340-DB7EDE0797A6}" type="datetime1">
              <a:rPr lang="en-US" smtClean="0"/>
              <a:t>1/31/2017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3BDAB-2953-4B79-9226-88C470807980}" type="slidenum">
              <a:rPr lang="en-US" smtClean="0"/>
              <a:t>‹#›</a:t>
            </a:fld>
            <a:endParaRPr lang="en-US"/>
          </a:p>
        </p:txBody>
      </p:sp>
    </p:spTree>
    <p:extLst>
      <p:ext uri="{BB962C8B-B14F-4D97-AF65-F5344CB8AC3E}">
        <p14:creationId xmlns:p14="http://schemas.microsoft.com/office/powerpoint/2010/main" val="883380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hs.gov/" TargetMode="Externa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s://www2.ed.gov/fund/data/report/idea/partbspap/allyear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s://www2.ed.gov/fund/data/report/idea/partbspap/allyear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2.ed.gov/policy/speced/guid/idea/memosdcltrs/preschool-lre-dcl-1-10-17.pdf" TargetMode="Externa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dec-sped.org/recommendedpractic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mypeers.mangoapps.com/mlink/post/NzA0NDE"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inclusioninstitute.fpg.unc.edu/"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inclusioninstitute.fpg.unc.edu/" TargetMode="External"/><Relationship Id="rId2" Type="http://schemas.openxmlformats.org/officeDocument/2006/relationships/hyperlink" Target="https://eclkc.ohs.acf.hhs.gov/hslc/tta-system/teaching/Disabilities/quality-inclusion.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dec-sped.org/dec-recommended-practices" TargetMode="External"/><Relationship Id="rId7" Type="http://schemas.openxmlformats.org/officeDocument/2006/relationships/hyperlink" Target="http://ectacenter.org/topics/inclusion/default.asp"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ectacenter.org/eco/index.asp" TargetMode="External"/><Relationship Id="rId5" Type="http://schemas.openxmlformats.org/officeDocument/2006/relationships/hyperlink" Target="http://community.fpg.unc.edu/connect-modules/" TargetMode="External"/><Relationship Id="rId4" Type="http://schemas.openxmlformats.org/officeDocument/2006/relationships/hyperlink" Target="http://ectacenter.org/decrp/"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eclkc.ohs.acf.hhs.gov/hslc/hs/sr/approach/elof" TargetMode="External"/><Relationship Id="rId2" Type="http://schemas.openxmlformats.org/officeDocument/2006/relationships/hyperlink" Target="https://www2.ed.gov/policy/speced/guid/idea/memosdcltrs/preschool-lre-dcl-1-10-17.pdf" TargetMode="External"/><Relationship Id="rId1" Type="http://schemas.openxmlformats.org/officeDocument/2006/relationships/slideLayout" Target="../slideLayouts/slideLayout2.xml"/><Relationship Id="rId4" Type="http://schemas.openxmlformats.org/officeDocument/2006/relationships/hyperlink" Target="http://eclkc.ohs.acf.hhs.gov/hslc/hs/docs/hspss-final.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hyperlink" Target="http://www.hhs.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5.jpeg"/><Relationship Id="rId4" Type="http://schemas.openxmlformats.org/officeDocument/2006/relationships/hyperlink" Target="http://www.hhs.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8229600" cy="3962400"/>
          </a:xfrm>
        </p:spPr>
        <p:txBody>
          <a:bodyPr>
            <a:normAutofit/>
          </a:bodyPr>
          <a:lstStyle/>
          <a:p>
            <a:pPr marL="203200" indent="0" algn="ctr">
              <a:buNone/>
            </a:pPr>
            <a:r>
              <a:rPr lang="en-US" sz="4000" b="1" dirty="0" smtClean="0">
                <a:solidFill>
                  <a:srgbClr val="038A00"/>
                </a:solidFill>
              </a:rPr>
              <a:t>Supporting Participation for All Children: Essential Features of High Quality Inclusion</a:t>
            </a:r>
            <a:endParaRPr lang="en-US" sz="4000" b="1" dirty="0">
              <a:solidFill>
                <a:srgbClr val="038A00"/>
              </a:solidFill>
            </a:endParaRPr>
          </a:p>
          <a:p>
            <a:pPr marL="203200" indent="0" algn="ctr">
              <a:buNone/>
            </a:pPr>
            <a:endParaRPr lang="en-US" sz="3000" b="1" dirty="0" smtClean="0">
              <a:solidFill>
                <a:srgbClr val="038A00"/>
              </a:solidFill>
            </a:endParaRPr>
          </a:p>
          <a:p>
            <a:pPr marL="203200" indent="0" algn="ctr">
              <a:buNone/>
            </a:pPr>
            <a:r>
              <a:rPr lang="en-US" sz="3000" b="1" dirty="0" smtClean="0">
                <a:solidFill>
                  <a:srgbClr val="038A00"/>
                </a:solidFill>
              </a:rPr>
              <a:t>Series on High Quality Inclusion</a:t>
            </a:r>
          </a:p>
          <a:p>
            <a:pPr marL="203200" indent="0" algn="ctr">
              <a:buNone/>
            </a:pPr>
            <a:r>
              <a:rPr lang="en-US" sz="3000" b="1" dirty="0" smtClean="0">
                <a:solidFill>
                  <a:srgbClr val="038A00"/>
                </a:solidFill>
              </a:rPr>
              <a:t>Webinar #2</a:t>
            </a:r>
          </a:p>
          <a:p>
            <a:pPr marL="203200" indent="0" algn="ctr">
              <a:buNone/>
            </a:pPr>
            <a:endParaRPr lang="en-US" sz="4000" b="1" dirty="0">
              <a:solidFill>
                <a:srgbClr val="038A00"/>
              </a:solidFill>
            </a:endParaRPr>
          </a:p>
        </p:txBody>
      </p:sp>
      <p:pic>
        <p:nvPicPr>
          <p:cNvPr id="7" name="Picture 6" descr="Department of Health &amp; Human Services logo and link - www.hhs.gov" title="Department of Health and Human Services logo">
            <a:hlinkClick r:id="rId3"/>
          </p:cNvPr>
          <p:cNvPicPr>
            <a:picLocks noChangeAspect="1" noChangeArrowheads="1"/>
          </p:cNvPicPr>
          <p:nvPr/>
        </p:nvPicPr>
        <p:blipFill>
          <a:blip r:embed="rId4" cstate="print"/>
          <a:srcRect/>
          <a:stretch>
            <a:fillRect/>
          </a:stretch>
        </p:blipFill>
        <p:spPr bwMode="auto">
          <a:xfrm>
            <a:off x="2819400" y="533400"/>
            <a:ext cx="1220499" cy="1241664"/>
          </a:xfrm>
          <a:prstGeom prst="rect">
            <a:avLst/>
          </a:prstGeom>
          <a:noFill/>
          <a:ln w="9525">
            <a:noFill/>
            <a:miter lim="800000"/>
            <a:headEnd/>
            <a:tailEnd/>
          </a:ln>
        </p:spPr>
      </p:pic>
      <p:pic>
        <p:nvPicPr>
          <p:cNvPr id="8" name="Picture 7" descr="Department of Education Official Seal" title="Department of Education Official Seal"/>
          <p:cNvPicPr>
            <a:picLocks noChangeAspect="1"/>
          </p:cNvPicPr>
          <p:nvPr/>
        </p:nvPicPr>
        <p:blipFill>
          <a:blip r:embed="rId5" cstate="print"/>
          <a:srcRect/>
          <a:stretch>
            <a:fillRect/>
          </a:stretch>
        </p:blipFill>
        <p:spPr bwMode="auto">
          <a:xfrm>
            <a:off x="4572000" y="457200"/>
            <a:ext cx="1319690" cy="1295400"/>
          </a:xfrm>
          <a:prstGeom prst="rect">
            <a:avLst/>
          </a:prstGeom>
          <a:noFill/>
          <a:ln w="9525">
            <a:noFill/>
            <a:miter lim="800000"/>
            <a:headEnd/>
            <a:tailEnd/>
          </a:ln>
        </p:spPr>
      </p:pic>
      <p:pic>
        <p:nvPicPr>
          <p:cNvPr id="9" name="Picture 8" descr="H:\my documents\FPG\NIRN DTL\Project Management\Early-Childhood-Development,-Teaching-and-Learning.png"/>
          <p:cNvPicPr/>
          <p:nvPr/>
        </p:nvPicPr>
        <p:blipFill>
          <a:blip r:embed="rId6">
            <a:extLst>
              <a:ext uri="{28A0092B-C50C-407E-A947-70E740481C1C}">
                <a14:useLocalDpi xmlns:a14="http://schemas.microsoft.com/office/drawing/2010/main" val="0"/>
              </a:ext>
            </a:extLst>
          </a:blip>
          <a:srcRect/>
          <a:stretch>
            <a:fillRect/>
          </a:stretch>
        </p:blipFill>
        <p:spPr bwMode="auto">
          <a:xfrm>
            <a:off x="4648200" y="5791200"/>
            <a:ext cx="4267200" cy="685800"/>
          </a:xfrm>
          <a:prstGeom prst="rect">
            <a:avLst/>
          </a:prstGeom>
          <a:noFill/>
          <a:ln>
            <a:noFill/>
          </a:ln>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5826735"/>
            <a:ext cx="2949678" cy="685800"/>
          </a:xfrm>
          <a:prstGeom prst="rect">
            <a:avLst/>
          </a:prstGeom>
        </p:spPr>
      </p:pic>
    </p:spTree>
    <p:extLst>
      <p:ext uri="{BB962C8B-B14F-4D97-AF65-F5344CB8AC3E}">
        <p14:creationId xmlns:p14="http://schemas.microsoft.com/office/powerpoint/2010/main" val="1172901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2000" dirty="0" smtClean="0"/>
              <a:t>Indicator </a:t>
            </a:r>
            <a:r>
              <a:rPr lang="en-US" sz="2000" dirty="0" err="1" smtClean="0"/>
              <a:t>6a</a:t>
            </a:r>
            <a:r>
              <a:rPr lang="en-US" sz="2000" dirty="0" smtClean="0"/>
              <a:t/>
            </a:r>
            <a:br>
              <a:rPr lang="en-US" sz="2000" dirty="0" smtClean="0"/>
            </a:br>
            <a:r>
              <a:rPr lang="en-US" sz="2000" dirty="0" smtClean="0">
                <a:hlinkClick r:id="rId3"/>
              </a:rPr>
              <a:t>https</a:t>
            </a:r>
            <a:r>
              <a:rPr lang="en-US" sz="2000" dirty="0">
                <a:hlinkClick r:id="rId3"/>
              </a:rPr>
              <a:t>://</a:t>
            </a:r>
            <a:r>
              <a:rPr lang="en-US" sz="2000" dirty="0" err="1" smtClean="0">
                <a:hlinkClick r:id="rId3"/>
              </a:rPr>
              <a:t>www2.ed.gov</a:t>
            </a:r>
            <a:r>
              <a:rPr lang="en-US" sz="2000" dirty="0" smtClean="0">
                <a:hlinkClick r:id="rId3"/>
              </a:rPr>
              <a:t>/fund/data/report/idea/</a:t>
            </a:r>
            <a:r>
              <a:rPr lang="en-US" sz="2000" dirty="0" err="1" smtClean="0">
                <a:hlinkClick r:id="rId3"/>
              </a:rPr>
              <a:t>partbspap</a:t>
            </a:r>
            <a:r>
              <a:rPr lang="en-US" sz="2000" dirty="0" smtClean="0">
                <a:hlinkClick r:id="rId3"/>
              </a:rPr>
              <a:t>/</a:t>
            </a:r>
            <a:r>
              <a:rPr lang="en-US" sz="2000" dirty="0" err="1" smtClean="0">
                <a:hlinkClick r:id="rId3"/>
              </a:rPr>
              <a:t>allyears.html</a:t>
            </a:r>
            <a:r>
              <a:rPr lang="en-US" sz="2000" dirty="0" smtClean="0"/>
              <a:t/>
            </a:r>
            <a:br>
              <a:rPr lang="en-US" sz="2000" dirty="0" smtClean="0"/>
            </a:br>
            <a:r>
              <a:rPr lang="en-US" sz="2000" dirty="0"/>
              <a:t/>
            </a:r>
            <a:br>
              <a:rPr lang="en-US" sz="2000" dirty="0"/>
            </a:br>
            <a:endParaRPr lang="en-US" sz="2000"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6499" y="914400"/>
            <a:ext cx="8551001" cy="5676410"/>
          </a:xfrm>
        </p:spPr>
      </p:pic>
      <p:sp>
        <p:nvSpPr>
          <p:cNvPr id="3" name="Rectangle 2"/>
          <p:cNvSpPr/>
          <p:nvPr/>
        </p:nvSpPr>
        <p:spPr>
          <a:xfrm>
            <a:off x="7010400" y="4389199"/>
            <a:ext cx="83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7300365" y="3752843"/>
            <a:ext cx="1386435" cy="1419204"/>
            <a:chOff x="7010400" y="4389437"/>
            <a:chExt cx="1386435" cy="1419204"/>
          </a:xfrm>
        </p:grpSpPr>
        <p:grpSp>
          <p:nvGrpSpPr>
            <p:cNvPr id="21" name="Group 20"/>
            <p:cNvGrpSpPr/>
            <p:nvPr/>
          </p:nvGrpSpPr>
          <p:grpSpPr>
            <a:xfrm>
              <a:off x="7010400" y="4389437"/>
              <a:ext cx="304800" cy="1373302"/>
              <a:chOff x="7010400" y="4389437"/>
              <a:chExt cx="304800" cy="1373302"/>
            </a:xfrm>
          </p:grpSpPr>
          <p:grpSp>
            <p:nvGrpSpPr>
              <p:cNvPr id="20" name="Group 19"/>
              <p:cNvGrpSpPr/>
              <p:nvPr/>
            </p:nvGrpSpPr>
            <p:grpSpPr>
              <a:xfrm>
                <a:off x="7010400" y="4389437"/>
                <a:ext cx="304800" cy="598199"/>
                <a:chOff x="7010400" y="4389437"/>
                <a:chExt cx="304800" cy="598199"/>
              </a:xfrm>
            </p:grpSpPr>
            <p:sp>
              <p:nvSpPr>
                <p:cNvPr id="5" name="Rectangle 4"/>
                <p:cNvSpPr/>
                <p:nvPr/>
              </p:nvSpPr>
              <p:spPr>
                <a:xfrm>
                  <a:off x="7010400" y="4389437"/>
                  <a:ext cx="304800" cy="228600"/>
                </a:xfrm>
                <a:prstGeom prst="rect">
                  <a:avLst/>
                </a:prstGeom>
                <a:solidFill>
                  <a:srgbClr val="03A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010400" y="4759036"/>
                  <a:ext cx="304800" cy="228600"/>
                </a:xfrm>
                <a:prstGeom prst="rect">
                  <a:avLst/>
                </a:prstGeom>
                <a:solidFill>
                  <a:srgbClr val="009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010400" y="5126441"/>
                <a:ext cx="304800" cy="636298"/>
                <a:chOff x="7010400" y="5918604"/>
                <a:chExt cx="304800" cy="636298"/>
              </a:xfrm>
            </p:grpSpPr>
            <p:sp>
              <p:nvSpPr>
                <p:cNvPr id="7" name="Rectangle 6"/>
                <p:cNvSpPr/>
                <p:nvPr/>
              </p:nvSpPr>
              <p:spPr>
                <a:xfrm>
                  <a:off x="7010400" y="5918604"/>
                  <a:ext cx="304800" cy="228600"/>
                </a:xfrm>
                <a:prstGeom prst="rect">
                  <a:avLst/>
                </a:prstGeom>
                <a:solidFill>
                  <a:srgbClr val="006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6326302"/>
                  <a:ext cx="304800" cy="228600"/>
                </a:xfrm>
                <a:prstGeom prst="rect">
                  <a:avLst/>
                </a:prstGeom>
                <a:solidFill>
                  <a:srgbClr val="004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TextBox 11"/>
            <p:cNvSpPr txBox="1"/>
            <p:nvPr/>
          </p:nvSpPr>
          <p:spPr>
            <a:xfrm>
              <a:off x="7330035" y="4408258"/>
              <a:ext cx="1066800" cy="1400383"/>
            </a:xfrm>
            <a:prstGeom prst="rect">
              <a:avLst/>
            </a:prstGeom>
            <a:solidFill>
              <a:schemeClr val="bg1"/>
            </a:solidFill>
          </p:spPr>
          <p:txBody>
            <a:bodyPr wrap="square" rtlCol="0">
              <a:spAutoFit/>
            </a:bodyPr>
            <a:lstStyle/>
            <a:p>
              <a:r>
                <a:rPr lang="en-US" sz="1400" dirty="0"/>
                <a:t>20-40%</a:t>
              </a:r>
            </a:p>
            <a:p>
              <a:endParaRPr lang="en-US" sz="800" dirty="0"/>
            </a:p>
            <a:p>
              <a:r>
                <a:rPr lang="en-US" sz="1400" dirty="0"/>
                <a:t>41-60%</a:t>
              </a:r>
            </a:p>
            <a:p>
              <a:endParaRPr lang="en-US" sz="1000" dirty="0"/>
            </a:p>
            <a:p>
              <a:r>
                <a:rPr lang="en-US" sz="1400" dirty="0"/>
                <a:t>61-80%</a:t>
              </a:r>
            </a:p>
            <a:p>
              <a:endParaRPr lang="en-US" sz="1100" dirty="0"/>
            </a:p>
            <a:p>
              <a:r>
                <a:rPr lang="en-US" sz="1400" dirty="0"/>
                <a:t>81-100%</a:t>
              </a:r>
            </a:p>
          </p:txBody>
        </p:sp>
      </p:grpSp>
      <p:sp>
        <p:nvSpPr>
          <p:cNvPr id="11" name="Slide Number Placeholder 10"/>
          <p:cNvSpPr>
            <a:spLocks noGrp="1"/>
          </p:cNvSpPr>
          <p:nvPr>
            <p:ph type="sldNum" sz="quarter" idx="12"/>
          </p:nvPr>
        </p:nvSpPr>
        <p:spPr/>
        <p:txBody>
          <a:bodyPr/>
          <a:lstStyle/>
          <a:p>
            <a:fld id="{BEC3BDAB-2953-4B79-9226-88C470807980}" type="slidenum">
              <a:rPr lang="en-US" smtClean="0"/>
              <a:t>10</a:t>
            </a:fld>
            <a:endParaRPr lang="en-US"/>
          </a:p>
        </p:txBody>
      </p:sp>
    </p:spTree>
    <p:extLst>
      <p:ext uri="{BB962C8B-B14F-4D97-AF65-F5344CB8AC3E}">
        <p14:creationId xmlns:p14="http://schemas.microsoft.com/office/powerpoint/2010/main" val="4251389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679" y="152400"/>
            <a:ext cx="8229600" cy="1143000"/>
          </a:xfrm>
        </p:spPr>
        <p:txBody>
          <a:bodyPr>
            <a:noAutofit/>
          </a:bodyPr>
          <a:lstStyle/>
          <a:p>
            <a:r>
              <a:rPr lang="en-US" sz="2000" dirty="0" smtClean="0"/>
              <a:t>Indicator </a:t>
            </a:r>
            <a:r>
              <a:rPr lang="en-US" sz="2000" dirty="0" err="1" smtClean="0"/>
              <a:t>6b</a:t>
            </a:r>
            <a:r>
              <a:rPr lang="en-US" sz="2000" dirty="0" smtClean="0"/>
              <a:t/>
            </a:r>
            <a:br>
              <a:rPr lang="en-US" sz="2000" dirty="0" smtClean="0"/>
            </a:br>
            <a:r>
              <a:rPr lang="en-US" sz="2000" dirty="0" smtClean="0">
                <a:hlinkClick r:id="rId3"/>
              </a:rPr>
              <a:t>https</a:t>
            </a:r>
            <a:r>
              <a:rPr lang="en-US" sz="2000" dirty="0">
                <a:hlinkClick r:id="rId3"/>
              </a:rPr>
              <a:t>://</a:t>
            </a:r>
            <a:r>
              <a:rPr lang="en-US" sz="2000" dirty="0" err="1" smtClean="0">
                <a:hlinkClick r:id="rId3"/>
              </a:rPr>
              <a:t>www2.ed.gov</a:t>
            </a:r>
            <a:r>
              <a:rPr lang="en-US" sz="2000" dirty="0" smtClean="0">
                <a:hlinkClick r:id="rId3"/>
              </a:rPr>
              <a:t>/fund/data/report/idea/</a:t>
            </a:r>
            <a:r>
              <a:rPr lang="en-US" sz="2000" dirty="0" err="1" smtClean="0">
                <a:hlinkClick r:id="rId3"/>
              </a:rPr>
              <a:t>partbspap</a:t>
            </a:r>
            <a:r>
              <a:rPr lang="en-US" sz="2000" dirty="0" smtClean="0">
                <a:hlinkClick r:id="rId3"/>
              </a:rPr>
              <a:t>/</a:t>
            </a:r>
            <a:r>
              <a:rPr lang="en-US" sz="2000" dirty="0" err="1" smtClean="0">
                <a:hlinkClick r:id="rId3"/>
              </a:rPr>
              <a:t>allyears.html</a:t>
            </a:r>
            <a:r>
              <a:rPr lang="en-US" sz="2000" dirty="0" smtClean="0"/>
              <a:t/>
            </a:r>
            <a:br>
              <a:rPr lang="en-US" sz="2000" dirty="0" smtClean="0"/>
            </a:br>
            <a:r>
              <a:rPr lang="en-US" sz="2000" dirty="0"/>
              <a:t/>
            </a:r>
            <a:br>
              <a:rPr lang="en-US" sz="2000" dirty="0"/>
            </a:br>
            <a:endParaRPr lang="en-US" sz="2000"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88110" y="914400"/>
            <a:ext cx="8707321" cy="5780179"/>
          </a:xfrm>
        </p:spPr>
      </p:pic>
      <p:sp>
        <p:nvSpPr>
          <p:cNvPr id="11" name="Rectangle 10"/>
          <p:cNvSpPr/>
          <p:nvPr/>
        </p:nvSpPr>
        <p:spPr>
          <a:xfrm>
            <a:off x="7249391" y="4324877"/>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413897" y="3789116"/>
            <a:ext cx="1295400" cy="1384995"/>
            <a:chOff x="7239000" y="4867672"/>
            <a:chExt cx="1295400" cy="1384995"/>
          </a:xfrm>
        </p:grpSpPr>
        <p:grpSp>
          <p:nvGrpSpPr>
            <p:cNvPr id="9" name="Group 8"/>
            <p:cNvGrpSpPr/>
            <p:nvPr/>
          </p:nvGrpSpPr>
          <p:grpSpPr>
            <a:xfrm>
              <a:off x="7239000" y="4898808"/>
              <a:ext cx="304800" cy="1140590"/>
              <a:chOff x="7239000" y="4898808"/>
              <a:chExt cx="304800" cy="1140590"/>
            </a:xfrm>
          </p:grpSpPr>
          <p:sp>
            <p:nvSpPr>
              <p:cNvPr id="3" name="Rectangle 2"/>
              <p:cNvSpPr/>
              <p:nvPr/>
            </p:nvSpPr>
            <p:spPr>
              <a:xfrm>
                <a:off x="7239000" y="5734598"/>
                <a:ext cx="304800" cy="304800"/>
              </a:xfrm>
              <a:prstGeom prst="rect">
                <a:avLst/>
              </a:prstGeom>
              <a:solidFill>
                <a:srgbClr val="8D3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7239000" y="4898808"/>
                <a:ext cx="304800" cy="722695"/>
                <a:chOff x="7239000" y="4898808"/>
                <a:chExt cx="304800" cy="722695"/>
              </a:xfrm>
            </p:grpSpPr>
            <p:sp>
              <p:nvSpPr>
                <p:cNvPr id="5" name="Rectangle 4"/>
                <p:cNvSpPr/>
                <p:nvPr/>
              </p:nvSpPr>
              <p:spPr>
                <a:xfrm>
                  <a:off x="7239000" y="5316703"/>
                  <a:ext cx="304800" cy="304800"/>
                </a:xfrm>
                <a:prstGeom prst="rect">
                  <a:avLst/>
                </a:prstGeom>
                <a:solidFill>
                  <a:srgbClr val="7E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239000" y="4898808"/>
                  <a:ext cx="304800" cy="304800"/>
                </a:xfrm>
                <a:prstGeom prst="rect">
                  <a:avLst/>
                </a:prstGeom>
                <a:solidFill>
                  <a:srgbClr val="4E2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TextBox 6"/>
            <p:cNvSpPr txBox="1"/>
            <p:nvPr/>
          </p:nvSpPr>
          <p:spPr>
            <a:xfrm>
              <a:off x="7543800" y="4867672"/>
              <a:ext cx="990600" cy="1384995"/>
            </a:xfrm>
            <a:prstGeom prst="rect">
              <a:avLst/>
            </a:prstGeom>
            <a:solidFill>
              <a:schemeClr val="bg1"/>
            </a:solidFill>
          </p:spPr>
          <p:txBody>
            <a:bodyPr wrap="square" rtlCol="0">
              <a:spAutoFit/>
            </a:bodyPr>
            <a:lstStyle/>
            <a:p>
              <a:r>
                <a:rPr lang="en-US" sz="1400" dirty="0"/>
                <a:t>0-20%</a:t>
              </a:r>
            </a:p>
            <a:p>
              <a:endParaRPr lang="en-US" sz="1400" dirty="0"/>
            </a:p>
            <a:p>
              <a:r>
                <a:rPr lang="en-US" sz="1400" dirty="0"/>
                <a:t>21-40%</a:t>
              </a:r>
            </a:p>
            <a:p>
              <a:endParaRPr lang="en-US" sz="1400" dirty="0"/>
            </a:p>
            <a:p>
              <a:r>
                <a:rPr lang="en-US" sz="1400" dirty="0"/>
                <a:t>40-60%</a:t>
              </a:r>
            </a:p>
            <a:p>
              <a:endParaRPr lang="en-US" sz="1400" dirty="0"/>
            </a:p>
          </p:txBody>
        </p:sp>
      </p:grpSp>
      <p:sp>
        <p:nvSpPr>
          <p:cNvPr id="12" name="Slide Number Placeholder 11"/>
          <p:cNvSpPr>
            <a:spLocks noGrp="1"/>
          </p:cNvSpPr>
          <p:nvPr>
            <p:ph type="sldNum" sz="quarter" idx="12"/>
          </p:nvPr>
        </p:nvSpPr>
        <p:spPr/>
        <p:txBody>
          <a:bodyPr/>
          <a:lstStyle/>
          <a:p>
            <a:fld id="{BEC3BDAB-2953-4B79-9226-88C470807980}" type="slidenum">
              <a:rPr lang="en-US" smtClean="0"/>
              <a:t>11</a:t>
            </a:fld>
            <a:endParaRPr lang="en-US"/>
          </a:p>
        </p:txBody>
      </p:sp>
    </p:spTree>
    <p:extLst>
      <p:ext uri="{BB962C8B-B14F-4D97-AF65-F5344CB8AC3E}">
        <p14:creationId xmlns:p14="http://schemas.microsoft.com/office/powerpoint/2010/main" val="1935957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185781"/>
            <a:ext cx="6400800" cy="1143000"/>
          </a:xfrm>
        </p:spPr>
        <p:txBody>
          <a:bodyPr>
            <a:noAutofit/>
          </a:bodyPr>
          <a:lstStyle/>
          <a:p>
            <a:r>
              <a:rPr lang="en-US" sz="3600" dirty="0" smtClean="0">
                <a:solidFill>
                  <a:srgbClr val="038A00"/>
                </a:solidFill>
              </a:rPr>
              <a:t/>
            </a:r>
            <a:br>
              <a:rPr lang="en-US" sz="3600" dirty="0" smtClean="0">
                <a:solidFill>
                  <a:srgbClr val="038A00"/>
                </a:solidFill>
              </a:rPr>
            </a:br>
            <a:r>
              <a:rPr lang="en-US" sz="3600" dirty="0" smtClean="0">
                <a:solidFill>
                  <a:srgbClr val="038A00"/>
                </a:solidFill>
              </a:rPr>
              <a:t>Dear Colleague Letter related to Preschool Least Restrictive Environment (LRE)</a:t>
            </a:r>
            <a:endParaRPr lang="en-US" sz="3600" dirty="0">
              <a:solidFill>
                <a:srgbClr val="038A00"/>
              </a:solidFill>
            </a:endParaRPr>
          </a:p>
        </p:txBody>
      </p:sp>
      <p:pic>
        <p:nvPicPr>
          <p:cNvPr id="4" name="Content Placeholder 3"/>
          <p:cNvPicPr>
            <a:picLocks noGrp="1"/>
          </p:cNvPicPr>
          <p:nvPr>
            <p:ph idx="1"/>
          </p:nvPr>
        </p:nvPicPr>
        <p:blipFill rotWithShape="1">
          <a:blip r:embed="rId3"/>
          <a:srcRect l="70154" t="13858" r="10517" b="11335"/>
          <a:stretch/>
        </p:blipFill>
        <p:spPr bwMode="auto">
          <a:xfrm>
            <a:off x="2971800" y="1981201"/>
            <a:ext cx="3160208" cy="3886200"/>
          </a:xfrm>
          <a:prstGeom prst="rect">
            <a:avLst/>
          </a:prstGeom>
          <a:ln w="63500">
            <a:solidFill>
              <a:srgbClr val="038A00"/>
            </a:solidFill>
            <a:miter lim="800000"/>
          </a:ln>
          <a:extLst>
            <a:ext uri="{53640926-AAD7-44D8-BBD7-CCE9431645EC}">
              <a14:shadowObscured xmlns:a14="http://schemas.microsoft.com/office/drawing/2010/main"/>
            </a:ext>
          </a:extLst>
        </p:spPr>
      </p:pic>
      <p:pic>
        <p:nvPicPr>
          <p:cNvPr id="5" name="Picture 4"/>
          <p:cNvPicPr>
            <a:picLocks noChangeAspect="1"/>
          </p:cNvPicPr>
          <p:nvPr/>
        </p:nvPicPr>
        <p:blipFill>
          <a:blip r:embed="rId4"/>
          <a:stretch>
            <a:fillRect/>
          </a:stretch>
        </p:blipFill>
        <p:spPr>
          <a:xfrm>
            <a:off x="154844" y="5334000"/>
            <a:ext cx="911956" cy="899290"/>
          </a:xfrm>
          <a:prstGeom prst="rect">
            <a:avLst/>
          </a:prstGeom>
        </p:spPr>
      </p:pic>
      <p:sp>
        <p:nvSpPr>
          <p:cNvPr id="6" name="Rectangle 5"/>
          <p:cNvSpPr/>
          <p:nvPr/>
        </p:nvSpPr>
        <p:spPr>
          <a:xfrm>
            <a:off x="990600" y="6096000"/>
            <a:ext cx="7924800" cy="338554"/>
          </a:xfrm>
          <a:prstGeom prst="rect">
            <a:avLst/>
          </a:prstGeom>
        </p:spPr>
        <p:txBody>
          <a:bodyPr wrap="square">
            <a:spAutoFit/>
          </a:bodyPr>
          <a:lstStyle/>
          <a:p>
            <a:pPr algn="ctr"/>
            <a:r>
              <a:rPr lang="en-US" sz="1600" dirty="0" smtClean="0">
                <a:solidFill>
                  <a:srgbClr val="038A00"/>
                </a:solidFill>
                <a:hlinkClick r:id="rId5"/>
              </a:rPr>
              <a:t>https://www2.ed.gov/policy/speced/guid/idea/memosdcltrs/preschool-lre-dcl-1-10-17.pdf</a:t>
            </a:r>
            <a:r>
              <a:rPr lang="en-US" sz="1600" dirty="0" smtClean="0">
                <a:solidFill>
                  <a:srgbClr val="038A00"/>
                </a:solidFill>
              </a:rPr>
              <a:t> </a:t>
            </a:r>
            <a:endParaRPr lang="en-US" sz="1600" dirty="0">
              <a:solidFill>
                <a:srgbClr val="038A00"/>
              </a:solidFill>
            </a:endParaRPr>
          </a:p>
        </p:txBody>
      </p:sp>
      <p:sp>
        <p:nvSpPr>
          <p:cNvPr id="3" name="Slide Number Placeholder 2"/>
          <p:cNvSpPr>
            <a:spLocks noGrp="1"/>
          </p:cNvSpPr>
          <p:nvPr>
            <p:ph type="sldNum" sz="quarter" idx="12"/>
          </p:nvPr>
        </p:nvSpPr>
        <p:spPr/>
        <p:txBody>
          <a:bodyPr/>
          <a:lstStyle/>
          <a:p>
            <a:fld id="{BEC3BDAB-2953-4B79-9226-88C470807980}" type="slidenum">
              <a:rPr lang="en-US" smtClean="0"/>
              <a:t>12</a:t>
            </a:fld>
            <a:endParaRPr lang="en-US"/>
          </a:p>
        </p:txBody>
      </p:sp>
    </p:spTree>
    <p:extLst>
      <p:ext uri="{BB962C8B-B14F-4D97-AF65-F5344CB8AC3E}">
        <p14:creationId xmlns:p14="http://schemas.microsoft.com/office/powerpoint/2010/main" val="419622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38A00"/>
                </a:solidFill>
              </a:rPr>
              <a:t>Least Restrictive Environment (LRE) Dear Colleague Letter (DCL)</a:t>
            </a:r>
            <a:endParaRPr lang="en-US" dirty="0">
              <a:solidFill>
                <a:srgbClr val="038A00"/>
              </a:solidFill>
            </a:endParaRPr>
          </a:p>
        </p:txBody>
      </p:sp>
      <p:sp>
        <p:nvSpPr>
          <p:cNvPr id="3" name="Content Placeholder 2"/>
          <p:cNvSpPr>
            <a:spLocks noGrp="1"/>
          </p:cNvSpPr>
          <p:nvPr>
            <p:ph idx="1"/>
          </p:nvPr>
        </p:nvSpPr>
        <p:spPr>
          <a:xfrm>
            <a:off x="457200" y="1676400"/>
            <a:ext cx="8229600" cy="4525963"/>
          </a:xfrm>
        </p:spPr>
        <p:txBody>
          <a:bodyPr>
            <a:noAutofit/>
          </a:bodyPr>
          <a:lstStyle/>
          <a:p>
            <a:r>
              <a:rPr lang="en-US" sz="2000" dirty="0" smtClean="0"/>
              <a:t>OSEP Issued  the DCL on January 9, 2017 to reaffirm </a:t>
            </a:r>
            <a:r>
              <a:rPr lang="en-US" sz="2000" dirty="0"/>
              <a:t>the position of the </a:t>
            </a:r>
            <a:r>
              <a:rPr lang="en-US" sz="2000" dirty="0" smtClean="0"/>
              <a:t>Department that </a:t>
            </a:r>
            <a:r>
              <a:rPr lang="en-US" sz="2000" dirty="0"/>
              <a:t>all young children with disabilities should have access to inclusive high-quality early childhood programs where they are provided with individualized and appropriate supports to enable them to meet high </a:t>
            </a:r>
            <a:r>
              <a:rPr lang="en-US" sz="2000" dirty="0" smtClean="0"/>
              <a:t>expectations.</a:t>
            </a:r>
          </a:p>
          <a:p>
            <a:endParaRPr lang="en-US" sz="2000" dirty="0" smtClean="0"/>
          </a:p>
          <a:p>
            <a:r>
              <a:rPr lang="en-US" sz="2000" dirty="0"/>
              <a:t>The LRE requirements have existed since passage of the Education for all Handicapped Children Act (EHA) in 1975 and are a fundamental element of our nation’s policy for educating students with disabilities </a:t>
            </a:r>
            <a:r>
              <a:rPr lang="en-US" sz="2000" dirty="0" smtClean="0"/>
              <a:t>(the EHA </a:t>
            </a:r>
            <a:r>
              <a:rPr lang="en-US" sz="2000" dirty="0"/>
              <a:t>was renamed </a:t>
            </a:r>
            <a:r>
              <a:rPr lang="en-US" sz="2000" dirty="0" smtClean="0"/>
              <a:t>the Individuals with Disabilities Education Act (IDEA) </a:t>
            </a:r>
            <a:r>
              <a:rPr lang="en-US" sz="2000" dirty="0"/>
              <a:t>in 1990). These requirements reflect the </a:t>
            </a:r>
            <a:r>
              <a:rPr lang="en-US" sz="2000" dirty="0" err="1"/>
              <a:t>IDEA’s</a:t>
            </a:r>
            <a:r>
              <a:rPr lang="en-US" sz="2000" dirty="0"/>
              <a:t> strong preference for educating students with disabilities in regular classes with appropriate aids and supports</a:t>
            </a:r>
            <a:r>
              <a:rPr lang="en-US" sz="2000" dirty="0" smtClean="0"/>
              <a:t>.</a:t>
            </a:r>
          </a:p>
          <a:p>
            <a:pPr marL="0" indent="0">
              <a:buNone/>
            </a:pPr>
            <a:endParaRPr lang="en-US" sz="1600" dirty="0"/>
          </a:p>
        </p:txBody>
      </p:sp>
      <p:pic>
        <p:nvPicPr>
          <p:cNvPr id="4" name="Picture 3"/>
          <p:cNvPicPr>
            <a:picLocks noChangeAspect="1"/>
          </p:cNvPicPr>
          <p:nvPr/>
        </p:nvPicPr>
        <p:blipFill>
          <a:blip r:embed="rId3"/>
          <a:stretch>
            <a:fillRect/>
          </a:stretch>
        </p:blipFill>
        <p:spPr>
          <a:xfrm>
            <a:off x="154844" y="5925755"/>
            <a:ext cx="911956" cy="899290"/>
          </a:xfrm>
          <a:prstGeom prst="rect">
            <a:avLst/>
          </a:prstGeom>
        </p:spPr>
      </p:pic>
      <p:sp>
        <p:nvSpPr>
          <p:cNvPr id="5" name="Slide Number Placeholder 4"/>
          <p:cNvSpPr>
            <a:spLocks noGrp="1"/>
          </p:cNvSpPr>
          <p:nvPr>
            <p:ph type="sldNum" sz="quarter" idx="12"/>
          </p:nvPr>
        </p:nvSpPr>
        <p:spPr/>
        <p:txBody>
          <a:bodyPr/>
          <a:lstStyle/>
          <a:p>
            <a:fld id="{BEC3BDAB-2953-4B79-9226-88C470807980}" type="slidenum">
              <a:rPr lang="en-US" smtClean="0"/>
              <a:t>13</a:t>
            </a:fld>
            <a:endParaRPr lang="en-US"/>
          </a:p>
        </p:txBody>
      </p:sp>
    </p:spTree>
    <p:extLst>
      <p:ext uri="{BB962C8B-B14F-4D97-AF65-F5344CB8AC3E}">
        <p14:creationId xmlns:p14="http://schemas.microsoft.com/office/powerpoint/2010/main" val="4271010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38A00"/>
                </a:solidFill>
              </a:rPr>
              <a:t>Least Restrictive Environment (LRE) Dear Colleague Letter (DCL)</a:t>
            </a:r>
            <a:endParaRPr lang="en-US" dirty="0">
              <a:solidFill>
                <a:srgbClr val="038A00"/>
              </a:solidFill>
            </a:endParaRPr>
          </a:p>
        </p:txBody>
      </p:sp>
      <p:sp>
        <p:nvSpPr>
          <p:cNvPr id="3" name="Content Placeholder 2"/>
          <p:cNvSpPr>
            <a:spLocks noGrp="1"/>
          </p:cNvSpPr>
          <p:nvPr>
            <p:ph idx="1"/>
          </p:nvPr>
        </p:nvSpPr>
        <p:spPr/>
        <p:txBody>
          <a:bodyPr>
            <a:noAutofit/>
          </a:bodyPr>
          <a:lstStyle/>
          <a:p>
            <a:pPr marL="0" indent="0">
              <a:buNone/>
            </a:pPr>
            <a:endParaRPr lang="en-US" sz="1600" dirty="0"/>
          </a:p>
          <a:p>
            <a:r>
              <a:rPr lang="en-US" sz="2000" dirty="0" smtClean="0"/>
              <a:t>Placement decisions regarding a preschool child with a disability who is served under Part B of IDEA must be </a:t>
            </a:r>
            <a:r>
              <a:rPr lang="en-US" sz="2000" b="1" dirty="0" smtClean="0"/>
              <a:t>individually determined </a:t>
            </a:r>
            <a:r>
              <a:rPr lang="en-US" sz="2000" dirty="0" smtClean="0"/>
              <a:t>based on </a:t>
            </a:r>
            <a:r>
              <a:rPr lang="en-US" sz="2000" b="1" dirty="0" smtClean="0"/>
              <a:t>child’s abilities and needs as described in the child’s individualized education program (IEP).</a:t>
            </a:r>
          </a:p>
          <a:p>
            <a:endParaRPr lang="en-US" sz="2000" b="1" dirty="0" smtClean="0"/>
          </a:p>
          <a:p>
            <a:r>
              <a:rPr lang="en-US" sz="2000" dirty="0" smtClean="0"/>
              <a:t>Before a child is placed </a:t>
            </a:r>
            <a:r>
              <a:rPr lang="en-US" sz="2000" b="1" dirty="0" smtClean="0"/>
              <a:t>outside</a:t>
            </a:r>
            <a:r>
              <a:rPr lang="en-US" sz="2000" dirty="0" smtClean="0"/>
              <a:t> </a:t>
            </a:r>
            <a:r>
              <a:rPr lang="en-US" sz="2000" b="1" dirty="0" smtClean="0"/>
              <a:t>the regular education environment</a:t>
            </a:r>
            <a:r>
              <a:rPr lang="en-US" sz="2000" dirty="0" smtClean="0"/>
              <a:t>, the group of persons making the placement decision must </a:t>
            </a:r>
            <a:r>
              <a:rPr lang="en-US" sz="2000" b="1" dirty="0" smtClean="0"/>
              <a:t>consider whether supplementary aids and services could be provided that would enable the education of the child, including a preschool child with a disability, in the regular educational setting to be achieved satisfactorily.</a:t>
            </a:r>
          </a:p>
          <a:p>
            <a:endParaRPr lang="en-US" sz="2000" b="1" dirty="0"/>
          </a:p>
          <a:p>
            <a:endParaRPr lang="en-US" sz="2000" b="1" dirty="0"/>
          </a:p>
        </p:txBody>
      </p:sp>
      <p:pic>
        <p:nvPicPr>
          <p:cNvPr id="5" name="Picture 4"/>
          <p:cNvPicPr>
            <a:picLocks noChangeAspect="1"/>
          </p:cNvPicPr>
          <p:nvPr/>
        </p:nvPicPr>
        <p:blipFill>
          <a:blip r:embed="rId3"/>
          <a:stretch>
            <a:fillRect/>
          </a:stretch>
        </p:blipFill>
        <p:spPr>
          <a:xfrm>
            <a:off x="154844" y="5783645"/>
            <a:ext cx="911956" cy="899290"/>
          </a:xfrm>
          <a:prstGeom prst="rect">
            <a:avLst/>
          </a:prstGeom>
        </p:spPr>
      </p:pic>
      <p:sp>
        <p:nvSpPr>
          <p:cNvPr id="4" name="Slide Number Placeholder 3"/>
          <p:cNvSpPr>
            <a:spLocks noGrp="1"/>
          </p:cNvSpPr>
          <p:nvPr>
            <p:ph type="sldNum" sz="quarter" idx="12"/>
          </p:nvPr>
        </p:nvSpPr>
        <p:spPr/>
        <p:txBody>
          <a:bodyPr/>
          <a:lstStyle/>
          <a:p>
            <a:fld id="{BEC3BDAB-2953-4B79-9226-88C470807980}" type="slidenum">
              <a:rPr lang="en-US" smtClean="0"/>
              <a:t>14</a:t>
            </a:fld>
            <a:endParaRPr lang="en-US"/>
          </a:p>
        </p:txBody>
      </p:sp>
    </p:spTree>
    <p:extLst>
      <p:ext uri="{BB962C8B-B14F-4D97-AF65-F5344CB8AC3E}">
        <p14:creationId xmlns:p14="http://schemas.microsoft.com/office/powerpoint/2010/main" val="95322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38A00"/>
                </a:solidFill>
              </a:rPr>
              <a:t>Head Start and Early Head Start Data on Children with Disabilities</a:t>
            </a:r>
            <a:endParaRPr lang="en-US" dirty="0">
              <a:solidFill>
                <a:srgbClr val="C00000"/>
              </a:solidFill>
            </a:endParaRPr>
          </a:p>
        </p:txBody>
      </p:sp>
      <p:sp>
        <p:nvSpPr>
          <p:cNvPr id="3" name="Content Placeholder 2"/>
          <p:cNvSpPr>
            <a:spLocks noGrp="1"/>
          </p:cNvSpPr>
          <p:nvPr>
            <p:ph idx="1"/>
          </p:nvPr>
        </p:nvSpPr>
        <p:spPr>
          <a:xfrm>
            <a:off x="457200" y="1447800"/>
            <a:ext cx="8229600" cy="4525963"/>
          </a:xfrm>
        </p:spPr>
        <p:txBody>
          <a:bodyPr>
            <a:normAutofit/>
          </a:bodyPr>
          <a:lstStyle/>
          <a:p>
            <a:pPr marL="914400" lvl="2" indent="0">
              <a:buNone/>
            </a:pPr>
            <a:endParaRPr lang="en-US" sz="1400" dirty="0" smtClean="0"/>
          </a:p>
          <a:p>
            <a:pPr lvl="1"/>
            <a:endParaRPr lang="en-US" sz="1400" dirty="0" smtClean="0"/>
          </a:p>
          <a:p>
            <a:pPr lvl="1"/>
            <a:endParaRPr lang="en-US" sz="1400" dirty="0"/>
          </a:p>
        </p:txBody>
      </p:sp>
      <p:pic>
        <p:nvPicPr>
          <p:cNvPr id="4" name="Picture 2" descr="C:\Users\sangeeta.parikshak\AppData\Local\Microsoft\Windows\Temporary Internet Files\Content.Outlook\UO840WHH\BLOCK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6096000"/>
            <a:ext cx="604431" cy="76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096000"/>
            <a:ext cx="772316"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hart 5"/>
          <p:cNvGraphicFramePr/>
          <p:nvPr>
            <p:extLst>
              <p:ext uri="{D42A27DB-BD31-4B8C-83A1-F6EECF244321}">
                <p14:modId xmlns:p14="http://schemas.microsoft.com/office/powerpoint/2010/main" val="1339508154"/>
              </p:ext>
            </p:extLst>
          </p:nvPr>
        </p:nvGraphicFramePr>
        <p:xfrm>
          <a:off x="612518" y="2743200"/>
          <a:ext cx="3588263" cy="1981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extLst>
              <p:ext uri="{D42A27DB-BD31-4B8C-83A1-F6EECF244321}">
                <p14:modId xmlns:p14="http://schemas.microsoft.com/office/powerpoint/2010/main" val="809998733"/>
              </p:ext>
            </p:extLst>
          </p:nvPr>
        </p:nvGraphicFramePr>
        <p:xfrm>
          <a:off x="4648200" y="2667000"/>
          <a:ext cx="4495800" cy="1981200"/>
        </p:xfrm>
        <a:graphic>
          <a:graphicData uri="http://schemas.openxmlformats.org/drawingml/2006/chart">
            <c:chart xmlns:c="http://schemas.openxmlformats.org/drawingml/2006/chart" xmlns:r="http://schemas.openxmlformats.org/officeDocument/2006/relationships" r:id="rId6"/>
          </a:graphicData>
        </a:graphic>
      </p:graphicFrame>
      <p:sp>
        <p:nvSpPr>
          <p:cNvPr id="8" name="Rectangle 7"/>
          <p:cNvSpPr/>
          <p:nvPr/>
        </p:nvSpPr>
        <p:spPr>
          <a:xfrm>
            <a:off x="304800" y="1600200"/>
            <a:ext cx="8686800" cy="1384995"/>
          </a:xfrm>
          <a:prstGeom prst="rect">
            <a:avLst/>
          </a:prstGeom>
        </p:spPr>
        <p:txBody>
          <a:bodyPr wrap="square">
            <a:spAutoFit/>
          </a:bodyPr>
          <a:lstStyle/>
          <a:p>
            <a:r>
              <a:rPr lang="en-US" sz="2400" dirty="0"/>
              <a:t>HS Program Information Report (PIR) 2015-2016 program year </a:t>
            </a:r>
          </a:p>
          <a:p>
            <a:pPr lvl="1"/>
            <a:r>
              <a:rPr lang="en-US" sz="2000" dirty="0"/>
              <a:t>12.4% of children enrolled in HS and migrant programs have an </a:t>
            </a:r>
            <a:r>
              <a:rPr lang="en-US" sz="2000" dirty="0" smtClean="0"/>
              <a:t>IEP</a:t>
            </a:r>
          </a:p>
          <a:p>
            <a:pPr lvl="1"/>
            <a:r>
              <a:rPr lang="en-US" sz="2000" dirty="0"/>
              <a:t>11.99% of children enrolled in EHS and migrant programs have an IFSP</a:t>
            </a:r>
          </a:p>
          <a:p>
            <a:pPr lvl="1"/>
            <a:endParaRPr lang="en-US" sz="2000" dirty="0"/>
          </a:p>
        </p:txBody>
      </p:sp>
      <p:graphicFrame>
        <p:nvGraphicFramePr>
          <p:cNvPr id="9" name="Chart 8"/>
          <p:cNvGraphicFramePr/>
          <p:nvPr>
            <p:extLst>
              <p:ext uri="{D42A27DB-BD31-4B8C-83A1-F6EECF244321}">
                <p14:modId xmlns:p14="http://schemas.microsoft.com/office/powerpoint/2010/main" val="100032615"/>
              </p:ext>
            </p:extLst>
          </p:nvPr>
        </p:nvGraphicFramePr>
        <p:xfrm>
          <a:off x="1981200" y="4796370"/>
          <a:ext cx="7162800" cy="204151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402048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rgbClr val="038A00"/>
                </a:solidFill>
              </a:rPr>
              <a:t>Head Start and Early Head Start Data on Children with Disabilities</a:t>
            </a:r>
            <a:endParaRPr lang="en-US" dirty="0">
              <a:solidFill>
                <a:srgbClr val="C00000"/>
              </a:solidFill>
            </a:endParaRPr>
          </a:p>
        </p:txBody>
      </p:sp>
      <p:sp>
        <p:nvSpPr>
          <p:cNvPr id="3" name="Content Placeholder 2"/>
          <p:cNvSpPr>
            <a:spLocks noGrp="1"/>
          </p:cNvSpPr>
          <p:nvPr>
            <p:ph idx="1"/>
          </p:nvPr>
        </p:nvSpPr>
        <p:spPr>
          <a:xfrm>
            <a:off x="457200" y="1295400"/>
            <a:ext cx="8229600" cy="4830763"/>
          </a:xfrm>
        </p:spPr>
        <p:txBody>
          <a:bodyPr>
            <a:normAutofit/>
          </a:bodyPr>
          <a:lstStyle/>
          <a:p>
            <a:pPr marL="457200" lvl="1" indent="0">
              <a:buNone/>
            </a:pPr>
            <a:r>
              <a:rPr lang="en-US" sz="2400" b="1" dirty="0" smtClean="0"/>
              <a:t>Collaboration agreements and community engagement</a:t>
            </a:r>
          </a:p>
          <a:p>
            <a:pPr lvl="2"/>
            <a:endParaRPr lang="en-US" sz="1400" dirty="0" smtClean="0"/>
          </a:p>
          <a:p>
            <a:pPr lvl="1"/>
            <a:endParaRPr lang="en-US" sz="1400" dirty="0"/>
          </a:p>
        </p:txBody>
      </p:sp>
      <p:pic>
        <p:nvPicPr>
          <p:cNvPr id="4" name="Picture 2" descr="C:\Users\sangeeta.parikshak\AppData\Local\Microsoft\Windows\Temporary Internet Files\Content.Outlook\UO840WHH\BLOCK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6019800"/>
            <a:ext cx="664874" cy="838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399" y="6019799"/>
            <a:ext cx="802413" cy="818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hart 5"/>
          <p:cNvGraphicFramePr/>
          <p:nvPr>
            <p:extLst>
              <p:ext uri="{D42A27DB-BD31-4B8C-83A1-F6EECF244321}">
                <p14:modId xmlns:p14="http://schemas.microsoft.com/office/powerpoint/2010/main" val="840472625"/>
              </p:ext>
            </p:extLst>
          </p:nvPr>
        </p:nvGraphicFramePr>
        <p:xfrm>
          <a:off x="954812" y="1958441"/>
          <a:ext cx="8189188" cy="4213759"/>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6"/>
          <p:cNvSpPr>
            <a:spLocks noGrp="1"/>
          </p:cNvSpPr>
          <p:nvPr>
            <p:ph type="sldNum" sz="quarter" idx="12"/>
          </p:nvPr>
        </p:nvSpPr>
        <p:spPr/>
        <p:txBody>
          <a:bodyPr/>
          <a:lstStyle/>
          <a:p>
            <a:fld id="{BEC3BDAB-2953-4B79-9226-88C470807980}" type="slidenum">
              <a:rPr lang="en-US" smtClean="0"/>
              <a:t>16</a:t>
            </a:fld>
            <a:endParaRPr lang="en-US"/>
          </a:p>
        </p:txBody>
      </p:sp>
    </p:spTree>
    <p:extLst>
      <p:ext uri="{BB962C8B-B14F-4D97-AF65-F5344CB8AC3E}">
        <p14:creationId xmlns:p14="http://schemas.microsoft.com/office/powerpoint/2010/main" val="3709187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38A00"/>
                </a:solidFill>
              </a:rPr>
              <a:t>Head Start </a:t>
            </a:r>
            <a:r>
              <a:rPr lang="en-US" dirty="0" smtClean="0">
                <a:solidFill>
                  <a:srgbClr val="038A00"/>
                </a:solidFill>
              </a:rPr>
              <a:t>Early Learning Outcomes Framework: Ages Birth to Five </a:t>
            </a:r>
            <a:endParaRPr lang="en-US"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r>
              <a:rPr lang="en-US" altLang="en-US" dirty="0"/>
              <a:t>The</a:t>
            </a:r>
            <a:r>
              <a:rPr lang="en-US" altLang="en-US" i="1" dirty="0"/>
              <a:t> Head Start Early Learning Outcomes Framework</a:t>
            </a:r>
            <a:r>
              <a:rPr lang="en-US" altLang="en-US" dirty="0"/>
              <a:t>: </a:t>
            </a:r>
            <a:r>
              <a:rPr lang="en-US" altLang="en-US" i="1" dirty="0"/>
              <a:t>Ages Birth to Five </a:t>
            </a:r>
            <a:r>
              <a:rPr lang="en-US" altLang="en-US" dirty="0"/>
              <a:t>describes the skills, behaviors, and knowledge programs must foster in all children.</a:t>
            </a:r>
          </a:p>
          <a:p>
            <a:pPr marL="114300" indent="0">
              <a:buNone/>
            </a:pPr>
            <a:endParaRPr lang="en-US" altLang="en-US" dirty="0"/>
          </a:p>
          <a:p>
            <a:r>
              <a:rPr lang="en-US" altLang="en-US" dirty="0"/>
              <a:t>The Framework guides programs in decision-making related to curriculum, assessment, quality improvement, and implementing evidence-based teaching practices that promote strong positive child outcomes.</a:t>
            </a:r>
          </a:p>
          <a:p>
            <a:pPr marL="114300" indent="0">
              <a:buNone/>
            </a:pPr>
            <a:endParaRPr lang="en-US" altLang="en-US" dirty="0"/>
          </a:p>
          <a:p>
            <a:r>
              <a:rPr lang="en-US" altLang="en-US" dirty="0"/>
              <a:t>Programs </a:t>
            </a:r>
            <a:r>
              <a:rPr lang="en-US" altLang="en-US" dirty="0" smtClean="0"/>
              <a:t>use </a:t>
            </a:r>
            <a:r>
              <a:rPr lang="en-US" altLang="en-US" dirty="0"/>
              <a:t>the Framework to plan instruction </a:t>
            </a:r>
          </a:p>
          <a:p>
            <a:pPr marL="114300" indent="0">
              <a:spcBef>
                <a:spcPts val="0"/>
              </a:spcBef>
              <a:buNone/>
            </a:pPr>
            <a:r>
              <a:rPr lang="en-US" altLang="en-US" dirty="0"/>
              <a:t>   and design opportunities for children to learn, play,     </a:t>
            </a:r>
          </a:p>
          <a:p>
            <a:pPr marL="114300" indent="0">
              <a:spcBef>
                <a:spcPts val="0"/>
              </a:spcBef>
              <a:buNone/>
            </a:pPr>
            <a:r>
              <a:rPr lang="en-US" altLang="en-US" dirty="0"/>
              <a:t>   explore, discover, and form relationships in a positive </a:t>
            </a:r>
          </a:p>
          <a:p>
            <a:pPr marL="114300" indent="0">
              <a:spcBef>
                <a:spcPts val="0"/>
              </a:spcBef>
              <a:buNone/>
            </a:pPr>
            <a:r>
              <a:rPr lang="en-US" altLang="en-US" dirty="0"/>
              <a:t>   and stimulating environment.</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5899673"/>
            <a:ext cx="920239"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sangeeta.parikshak\AppData\Local\Microsoft\Windows\Temporary Internet Files\Content.Outlook\UO840WHH\BLOCKJPE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199" y="5899673"/>
            <a:ext cx="760161" cy="95832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EC3BDAB-2953-4B79-9226-88C470807980}" type="slidenum">
              <a:rPr lang="en-US" smtClean="0"/>
              <a:t>17</a:t>
            </a:fld>
            <a:endParaRPr lang="en-US"/>
          </a:p>
        </p:txBody>
      </p:sp>
    </p:spTree>
    <p:extLst>
      <p:ext uri="{BB962C8B-B14F-4D97-AF65-F5344CB8AC3E}">
        <p14:creationId xmlns:p14="http://schemas.microsoft.com/office/powerpoint/2010/main" val="1912256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38A00"/>
                </a:solidFill>
              </a:rPr>
              <a:t>Head Start </a:t>
            </a:r>
            <a:r>
              <a:rPr lang="en-US" dirty="0" smtClean="0">
                <a:solidFill>
                  <a:srgbClr val="038A00"/>
                </a:solidFill>
              </a:rPr>
              <a:t>Early Learning Outcomes Framework: Ages Birth to Five </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pPr marL="0" indent="0">
              <a:buNone/>
            </a:pPr>
            <a:r>
              <a:rPr lang="en-US" altLang="en-US" dirty="0" smtClean="0"/>
              <a:t>Guiding principles:</a:t>
            </a:r>
          </a:p>
          <a:p>
            <a:pPr marL="571500" lvl="0" indent="-457200">
              <a:buAutoNum type="arabicPeriod"/>
            </a:pPr>
            <a:r>
              <a:rPr lang="en-US" sz="2000" dirty="0"/>
              <a:t>Each child is unique and can succeed. </a:t>
            </a:r>
          </a:p>
          <a:p>
            <a:pPr marL="571500" lvl="0" indent="-457200">
              <a:buAutoNum type="arabicPeriod"/>
            </a:pPr>
            <a:r>
              <a:rPr lang="en-US" sz="2000" dirty="0"/>
              <a:t>Learning occurs within the context of relationships. </a:t>
            </a:r>
          </a:p>
          <a:p>
            <a:pPr marL="571500" lvl="0" indent="-457200">
              <a:buAutoNum type="arabicPeriod"/>
            </a:pPr>
            <a:r>
              <a:rPr lang="en-US" sz="2000" dirty="0"/>
              <a:t>Families are children’s first and most important caregivers, teachers and advocates. </a:t>
            </a:r>
          </a:p>
          <a:p>
            <a:pPr marL="571500" lvl="0" indent="-457200">
              <a:buAutoNum type="arabicPeriod"/>
            </a:pPr>
            <a:r>
              <a:rPr lang="en-US" sz="2000" dirty="0"/>
              <a:t>Children learn best when they are emotionally and physically safe and secure. </a:t>
            </a:r>
            <a:endParaRPr lang="en-US" sz="2000" dirty="0" smtClean="0"/>
          </a:p>
          <a:p>
            <a:pPr marL="571500" lvl="0" indent="-457200">
              <a:buFont typeface="+mj-lt"/>
              <a:buAutoNum type="arabicPeriod" startAt="5"/>
            </a:pPr>
            <a:r>
              <a:rPr lang="en-US" sz="2000" dirty="0"/>
              <a:t>Areas of development are integrated, and children learn many concepts and skills at the same time. </a:t>
            </a:r>
          </a:p>
          <a:p>
            <a:pPr marL="571500" lvl="0" indent="-457200">
              <a:buFont typeface="+mj-lt"/>
              <a:buAutoNum type="arabicPeriod" startAt="5"/>
            </a:pPr>
            <a:r>
              <a:rPr lang="en-US" sz="2000" dirty="0"/>
              <a:t>Teaching must be intentional and focused on how children learn and grow. </a:t>
            </a:r>
          </a:p>
          <a:p>
            <a:pPr marL="571500" lvl="0" indent="-457200">
              <a:buFont typeface="+mj-lt"/>
              <a:buAutoNum type="arabicPeriod" startAt="5"/>
            </a:pPr>
            <a:r>
              <a:rPr lang="en-US" sz="2000" dirty="0"/>
              <a:t>Every child has diverse strengths rooted in their family’s culture, background, language, and beliefs. </a:t>
            </a:r>
          </a:p>
          <a:p>
            <a:pPr marL="571500" lvl="0" indent="-457200">
              <a:buAutoNum type="arabicPeriod"/>
            </a:pPr>
            <a:endParaRPr lang="en-US" sz="2000" dirty="0"/>
          </a:p>
          <a:p>
            <a:endParaRPr lang="en-US" altLang="en-US" dirty="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5899673"/>
            <a:ext cx="920239"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sangeeta.parikshak\AppData\Local\Microsoft\Windows\Temporary Internet Files\Content.Outlook\UO840WHH\BLOCKJPE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199" y="5899673"/>
            <a:ext cx="760161" cy="95832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EC3BDAB-2953-4B79-9226-88C470807980}" type="slidenum">
              <a:rPr lang="en-US" smtClean="0"/>
              <a:t>18</a:t>
            </a:fld>
            <a:endParaRPr lang="en-US"/>
          </a:p>
        </p:txBody>
      </p:sp>
    </p:spTree>
    <p:extLst>
      <p:ext uri="{BB962C8B-B14F-4D97-AF65-F5344CB8AC3E}">
        <p14:creationId xmlns:p14="http://schemas.microsoft.com/office/powerpoint/2010/main" val="3713956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38A00"/>
                </a:solidFill>
              </a:rPr>
              <a:t>Head Start </a:t>
            </a:r>
            <a:r>
              <a:rPr lang="en-US" dirty="0" smtClean="0">
                <a:solidFill>
                  <a:srgbClr val="038A00"/>
                </a:solidFill>
              </a:rPr>
              <a:t>Early Learning Outcomes Framework: Ages Birth to Five </a:t>
            </a:r>
            <a:endParaRPr lang="en-US" dirty="0">
              <a:solidFill>
                <a:srgbClr val="C00000"/>
              </a:solidFill>
            </a:endParaRPr>
          </a:p>
        </p:txBody>
      </p:sp>
      <p:sp>
        <p:nvSpPr>
          <p:cNvPr id="3" name="Content Placeholder 2"/>
          <p:cNvSpPr>
            <a:spLocks noGrp="1"/>
          </p:cNvSpPr>
          <p:nvPr>
            <p:ph idx="1"/>
          </p:nvPr>
        </p:nvSpPr>
        <p:spPr/>
        <p:txBody>
          <a:bodyPr>
            <a:normAutofit/>
          </a:bodyPr>
          <a:lstStyle/>
          <a:p>
            <a:pPr marL="0" indent="0">
              <a:buNone/>
            </a:pPr>
            <a:endParaRPr lang="en-US" altLang="en-US" dirty="0" smtClean="0"/>
          </a:p>
          <a:p>
            <a:pPr marL="571500" lvl="0" indent="-457200">
              <a:buAutoNum type="arabicPeriod"/>
            </a:pPr>
            <a:endParaRPr lang="en-US" sz="2000" dirty="0"/>
          </a:p>
          <a:p>
            <a:endParaRPr lang="en-US" altLang="en-US" dirty="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5899673"/>
            <a:ext cx="920239"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sangeeta.parikshak\AppData\Local\Microsoft\Windows\Temporary Internet Files\Content.Outlook\UO840WHH\BLOCKJPE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199" y="5899673"/>
            <a:ext cx="760161" cy="9583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angeeta.parikshak\Desktop\Framework_Figur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764145"/>
            <a:ext cx="3596672" cy="43434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BEC3BDAB-2953-4B79-9226-88C470807980}" type="slidenum">
              <a:rPr lang="en-US" smtClean="0"/>
              <a:t>19</a:t>
            </a:fld>
            <a:endParaRPr lang="en-US"/>
          </a:p>
        </p:txBody>
      </p:sp>
    </p:spTree>
    <p:extLst>
      <p:ext uri="{BB962C8B-B14F-4D97-AF65-F5344CB8AC3E}">
        <p14:creationId xmlns:p14="http://schemas.microsoft.com/office/powerpoint/2010/main" val="1937931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38A00"/>
                </a:solidFill>
              </a:rPr>
              <a:t>Partnership for Inclusion</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This is the second webinar in a webinar series focusing on building high quality inclusion through collaboration:</a:t>
            </a:r>
          </a:p>
          <a:p>
            <a:endParaRPr lang="en-US" sz="1600" dirty="0" smtClean="0"/>
          </a:p>
          <a:p>
            <a:pPr marL="0" indent="0" algn="ctr">
              <a:buNone/>
            </a:pPr>
            <a:r>
              <a:rPr lang="en-US" sz="4000" b="1" dirty="0" smtClean="0"/>
              <a:t>ACCESS</a:t>
            </a:r>
          </a:p>
          <a:p>
            <a:pPr marL="0" indent="0" algn="ctr">
              <a:buNone/>
            </a:pPr>
            <a:r>
              <a:rPr lang="en-US" sz="4000" b="1" dirty="0" smtClean="0"/>
              <a:t>PARTICIPATION</a:t>
            </a:r>
          </a:p>
          <a:p>
            <a:pPr marL="0" indent="0" algn="ctr">
              <a:buNone/>
            </a:pPr>
            <a:r>
              <a:rPr lang="en-US" sz="4000" b="1" dirty="0" smtClean="0"/>
              <a:t>SUPPORTS</a:t>
            </a:r>
            <a:endParaRPr lang="en-US" sz="4000" b="1" dirty="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BEC3BDAB-2953-4B79-9226-88C470807980}" type="slidenum">
              <a:rPr lang="en-US" smtClean="0"/>
              <a:t>2</a:t>
            </a:fld>
            <a:endParaRPr lang="en-US"/>
          </a:p>
        </p:txBody>
      </p:sp>
    </p:spTree>
    <p:extLst>
      <p:ext uri="{BB962C8B-B14F-4D97-AF65-F5344CB8AC3E}">
        <p14:creationId xmlns:p14="http://schemas.microsoft.com/office/powerpoint/2010/main" val="2135901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38A00"/>
                </a:solidFill>
              </a:rPr>
              <a:t>Head Start </a:t>
            </a:r>
            <a:r>
              <a:rPr lang="en-US" dirty="0" smtClean="0">
                <a:solidFill>
                  <a:srgbClr val="038A00"/>
                </a:solidFill>
              </a:rPr>
              <a:t>Early Learning Outcomes Framework: Ages Birth to Five </a:t>
            </a:r>
            <a:endParaRPr lang="en-US" dirty="0">
              <a:solidFill>
                <a:srgbClr val="C00000"/>
              </a:solidFill>
            </a:endParaRPr>
          </a:p>
        </p:txBody>
      </p:sp>
      <p:sp>
        <p:nvSpPr>
          <p:cNvPr id="3" name="Content Placeholder 2"/>
          <p:cNvSpPr>
            <a:spLocks noGrp="1"/>
          </p:cNvSpPr>
          <p:nvPr>
            <p:ph idx="1"/>
          </p:nvPr>
        </p:nvSpPr>
        <p:spPr/>
        <p:txBody>
          <a:bodyPr>
            <a:normAutofit/>
          </a:bodyPr>
          <a:lstStyle/>
          <a:p>
            <a:pPr marL="0" indent="0">
              <a:buNone/>
            </a:pPr>
            <a:endParaRPr lang="en-US" altLang="en-US" dirty="0" smtClean="0"/>
          </a:p>
          <a:p>
            <a:pPr marL="571500" lvl="0" indent="-457200">
              <a:buAutoNum type="arabicPeriod"/>
            </a:pPr>
            <a:endParaRPr lang="en-US" sz="2000" dirty="0"/>
          </a:p>
          <a:p>
            <a:endParaRPr lang="en-US" altLang="en-US" dirty="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5899673"/>
            <a:ext cx="920239"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sangeeta.parikshak\AppData\Local\Microsoft\Windows\Temporary Internet Files\Content.Outlook\UO840WHH\BLOCKJPE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199" y="5899673"/>
            <a:ext cx="760161" cy="9583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angeeta.parikshak\AppData\Local\Microsoft\Windows\Temporary Internet Files\Content.Outlook\UO840WHH\Framework_Organiza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35" y="1600200"/>
            <a:ext cx="8734654" cy="398204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EC3BDAB-2953-4B79-9226-88C470807980}" type="slidenum">
              <a:rPr lang="en-US" smtClean="0"/>
              <a:t>20</a:t>
            </a:fld>
            <a:endParaRPr lang="en-US"/>
          </a:p>
        </p:txBody>
      </p:sp>
    </p:spTree>
    <p:extLst>
      <p:ext uri="{BB962C8B-B14F-4D97-AF65-F5344CB8AC3E}">
        <p14:creationId xmlns:p14="http://schemas.microsoft.com/office/powerpoint/2010/main" val="113285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38A00"/>
                </a:solidFill>
              </a:rPr>
              <a:t>Head Start </a:t>
            </a:r>
            <a:r>
              <a:rPr lang="en-US" dirty="0" smtClean="0">
                <a:solidFill>
                  <a:srgbClr val="038A00"/>
                </a:solidFill>
              </a:rPr>
              <a:t>Early Learning Outcomes Framework: Ages Birth to Five </a:t>
            </a:r>
            <a:endParaRPr lang="en-US" dirty="0">
              <a:solidFill>
                <a:srgbClr val="C00000"/>
              </a:solidFill>
            </a:endParaRPr>
          </a:p>
        </p:txBody>
      </p:sp>
      <p:sp>
        <p:nvSpPr>
          <p:cNvPr id="3" name="Content Placeholder 2"/>
          <p:cNvSpPr>
            <a:spLocks noGrp="1"/>
          </p:cNvSpPr>
          <p:nvPr>
            <p:ph idx="1"/>
          </p:nvPr>
        </p:nvSpPr>
        <p:spPr/>
        <p:txBody>
          <a:bodyPr>
            <a:normAutofit/>
          </a:bodyPr>
          <a:lstStyle/>
          <a:p>
            <a:pPr marL="114300" indent="0">
              <a:buNone/>
            </a:pPr>
            <a:r>
              <a:rPr lang="en-US" b="1" u="sng" dirty="0"/>
              <a:t>Children with Disabilities</a:t>
            </a:r>
            <a:endParaRPr lang="en-US" dirty="0"/>
          </a:p>
          <a:p>
            <a:pPr lvl="1">
              <a:buFont typeface="Arial" panose="020B0604020202020204" pitchFamily="34" charset="0"/>
              <a:buChar char="•"/>
            </a:pPr>
            <a:r>
              <a:rPr lang="en-US" sz="2400" dirty="0"/>
              <a:t>Individualized instruction in order to </a:t>
            </a:r>
            <a:r>
              <a:rPr lang="en-US" sz="2400" dirty="0" smtClean="0"/>
              <a:t>develop </a:t>
            </a:r>
            <a:r>
              <a:rPr lang="en-US" sz="2400" dirty="0"/>
              <a:t>and learn the skills described </a:t>
            </a:r>
            <a:r>
              <a:rPr lang="en-US" sz="2400" dirty="0" smtClean="0"/>
              <a:t>in </a:t>
            </a:r>
            <a:r>
              <a:rPr lang="en-US" sz="2400" dirty="0"/>
              <a:t>the Framework may be needed. </a:t>
            </a:r>
          </a:p>
          <a:p>
            <a:pPr lvl="1">
              <a:buFont typeface="Arial" panose="020B0604020202020204" pitchFamily="34" charset="0"/>
              <a:buChar char="•"/>
            </a:pPr>
            <a:r>
              <a:rPr lang="en-US" sz="2400" dirty="0"/>
              <a:t>Use the Framework in </a:t>
            </a:r>
            <a:r>
              <a:rPr lang="en-US" sz="2400" dirty="0" smtClean="0"/>
              <a:t>collaboration with </a:t>
            </a:r>
            <a:r>
              <a:rPr lang="en-US" sz="2400" dirty="0"/>
              <a:t>specialists identified on </a:t>
            </a:r>
            <a:r>
              <a:rPr lang="en-US" sz="2400" dirty="0" smtClean="0"/>
              <a:t>the child’s </a:t>
            </a:r>
            <a:r>
              <a:rPr lang="en-US" sz="2400" dirty="0"/>
              <a:t>IFSP, IEP, or 504 plan.</a:t>
            </a:r>
          </a:p>
          <a:p>
            <a:pPr lvl="1">
              <a:buFont typeface="Arial" panose="020B0604020202020204" pitchFamily="34" charset="0"/>
              <a:buChar char="•"/>
            </a:pPr>
            <a:r>
              <a:rPr lang="en-US" sz="2400" dirty="0"/>
              <a:t>Identify children’s strengths and abilities to ensure that learning opportunities are maximized and that children are fully included in all educational experiences and activities.  </a:t>
            </a:r>
          </a:p>
          <a:p>
            <a:endParaRPr lang="en-US" dirty="0"/>
          </a:p>
          <a:p>
            <a:pPr marL="571500" lvl="0" indent="-457200">
              <a:buAutoNum type="arabicPeriod"/>
            </a:pPr>
            <a:endParaRPr lang="en-US" sz="2000" dirty="0"/>
          </a:p>
          <a:p>
            <a:endParaRPr lang="en-US" altLang="en-US" dirty="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5899673"/>
            <a:ext cx="920239"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sangeeta.parikshak\AppData\Local\Microsoft\Windows\Temporary Internet Files\Content.Outlook\UO840WHH\BLOCKJPE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199" y="5899673"/>
            <a:ext cx="760161" cy="95832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EC3BDAB-2953-4B79-9226-88C470807980}" type="slidenum">
              <a:rPr lang="en-US" smtClean="0"/>
              <a:t>21</a:t>
            </a:fld>
            <a:endParaRPr lang="en-US"/>
          </a:p>
        </p:txBody>
      </p:sp>
    </p:spTree>
    <p:extLst>
      <p:ext uri="{BB962C8B-B14F-4D97-AF65-F5344CB8AC3E}">
        <p14:creationId xmlns:p14="http://schemas.microsoft.com/office/powerpoint/2010/main" val="3151700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906"/>
            <a:ext cx="8229600" cy="1143000"/>
          </a:xfrm>
        </p:spPr>
        <p:txBody>
          <a:bodyPr/>
          <a:lstStyle/>
          <a:p>
            <a:r>
              <a:rPr lang="en-US" dirty="0" err="1" smtClean="0">
                <a:solidFill>
                  <a:srgbClr val="038A00"/>
                </a:solidFill>
              </a:rPr>
              <a:t>OSEP</a:t>
            </a:r>
            <a:r>
              <a:rPr lang="en-US" dirty="0" smtClean="0">
                <a:solidFill>
                  <a:srgbClr val="038A00"/>
                </a:solidFill>
              </a:rPr>
              <a:t> Early Childhood Outcomes</a:t>
            </a:r>
            <a:endParaRPr lang="en-US" dirty="0">
              <a:solidFill>
                <a:srgbClr val="038A00"/>
              </a:solidFill>
            </a:endParaRPr>
          </a:p>
        </p:txBody>
      </p:sp>
      <p:sp>
        <p:nvSpPr>
          <p:cNvPr id="3" name="Content Placeholder 2"/>
          <p:cNvSpPr>
            <a:spLocks noGrp="1"/>
          </p:cNvSpPr>
          <p:nvPr>
            <p:ph idx="1"/>
          </p:nvPr>
        </p:nvSpPr>
        <p:spPr>
          <a:xfrm>
            <a:off x="457200" y="1143000"/>
            <a:ext cx="8229600" cy="5257800"/>
          </a:xfrm>
        </p:spPr>
        <p:txBody>
          <a:bodyPr>
            <a:normAutofit fontScale="70000" lnSpcReduction="20000"/>
          </a:bodyPr>
          <a:lstStyle/>
          <a:p>
            <a:endParaRPr lang="en-US" dirty="0" smtClean="0"/>
          </a:p>
          <a:p>
            <a:r>
              <a:rPr lang="en-US" sz="3800" dirty="0" smtClean="0"/>
              <a:t>In </a:t>
            </a:r>
            <a:r>
              <a:rPr lang="en-US" sz="3800" dirty="0"/>
              <a:t>2005, the Office of Special Education Programs (</a:t>
            </a:r>
            <a:r>
              <a:rPr lang="en-US" sz="3800" dirty="0" err="1"/>
              <a:t>OSEP</a:t>
            </a:r>
            <a:r>
              <a:rPr lang="en-US" sz="3800" dirty="0"/>
              <a:t>) began requiring State Early Intervention and Preschool Special Education programs to report on child outcomes and the family indicator.</a:t>
            </a:r>
          </a:p>
          <a:p>
            <a:r>
              <a:rPr lang="en-US" sz="3800" dirty="0"/>
              <a:t>For child outcomes, States are required to report on the percent of infants and toddlers with Individualized Family Service Plans (IFSPs) or preschool children with Individualized Education </a:t>
            </a:r>
            <a:r>
              <a:rPr lang="en-US" sz="3800" dirty="0" smtClean="0"/>
              <a:t>Programs </a:t>
            </a:r>
            <a:r>
              <a:rPr lang="en-US" sz="3800" dirty="0"/>
              <a:t>(IEPs) who demonstrate improved:</a:t>
            </a:r>
          </a:p>
          <a:p>
            <a:pPr lvl="1"/>
            <a:r>
              <a:rPr lang="en-US" sz="3500" dirty="0"/>
              <a:t>Positive social-emotional skills (including social relationships);</a:t>
            </a:r>
          </a:p>
          <a:p>
            <a:pPr lvl="1"/>
            <a:r>
              <a:rPr lang="en-US" sz="3500" dirty="0"/>
              <a:t>Acquisition and use of knowledge and skills (including early language/communication [and early literacy]); and </a:t>
            </a:r>
          </a:p>
          <a:p>
            <a:pPr lvl="1"/>
            <a:r>
              <a:rPr lang="en-US" sz="3500" dirty="0"/>
              <a:t>Use of appropriate behaviors to meet their needs. </a:t>
            </a:r>
            <a:endParaRPr lang="en-US" sz="3500" dirty="0" smtClean="0"/>
          </a:p>
          <a:p>
            <a:pPr lvl="1"/>
            <a:endParaRPr lang="en-US" sz="3500" dirty="0"/>
          </a:p>
          <a:p>
            <a:pPr lvl="1"/>
            <a:endParaRPr lang="en-US" sz="3500" dirty="0"/>
          </a:p>
          <a:p>
            <a:endParaRPr lang="en-US" dirty="0"/>
          </a:p>
        </p:txBody>
      </p:sp>
      <p:pic>
        <p:nvPicPr>
          <p:cNvPr id="5" name="Picture 4"/>
          <p:cNvPicPr>
            <a:picLocks noChangeAspect="1"/>
          </p:cNvPicPr>
          <p:nvPr/>
        </p:nvPicPr>
        <p:blipFill>
          <a:blip r:embed="rId3"/>
          <a:stretch>
            <a:fillRect/>
          </a:stretch>
        </p:blipFill>
        <p:spPr>
          <a:xfrm>
            <a:off x="76200" y="5867400"/>
            <a:ext cx="911956" cy="899290"/>
          </a:xfrm>
          <a:prstGeom prst="rect">
            <a:avLst/>
          </a:prstGeom>
        </p:spPr>
      </p:pic>
      <p:sp>
        <p:nvSpPr>
          <p:cNvPr id="4" name="Slide Number Placeholder 3"/>
          <p:cNvSpPr>
            <a:spLocks noGrp="1"/>
          </p:cNvSpPr>
          <p:nvPr>
            <p:ph type="sldNum" sz="quarter" idx="12"/>
          </p:nvPr>
        </p:nvSpPr>
        <p:spPr/>
        <p:txBody>
          <a:bodyPr/>
          <a:lstStyle/>
          <a:p>
            <a:fld id="{BEC3BDAB-2953-4B79-9226-88C470807980}" type="slidenum">
              <a:rPr lang="en-US" smtClean="0"/>
              <a:t>22</a:t>
            </a:fld>
            <a:endParaRPr lang="en-US"/>
          </a:p>
        </p:txBody>
      </p:sp>
    </p:spTree>
    <p:extLst>
      <p:ext uri="{BB962C8B-B14F-4D97-AF65-F5344CB8AC3E}">
        <p14:creationId xmlns:p14="http://schemas.microsoft.com/office/powerpoint/2010/main" val="1662540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94965221"/>
              </p:ext>
            </p:extLst>
          </p:nvPr>
        </p:nvGraphicFramePr>
        <p:xfrm>
          <a:off x="228600" y="152400"/>
          <a:ext cx="8534400" cy="6400800"/>
        </p:xfrm>
        <a:graphic>
          <a:graphicData uri="http://schemas.openxmlformats.org/drawingml/2006/table">
            <a:tbl>
              <a:tblPr firstRow="1" bandRow="1">
                <a:tableStyleId>{00A15C55-8517-42AA-B614-E9B94910E393}</a:tableStyleId>
              </a:tblPr>
              <a:tblGrid>
                <a:gridCol w="2607733">
                  <a:extLst>
                    <a:ext uri="{9D8B030D-6E8A-4147-A177-3AD203B41FA5}">
                      <a16:colId xmlns:a16="http://schemas.microsoft.com/office/drawing/2014/main" val="20000"/>
                    </a:ext>
                  </a:extLst>
                </a:gridCol>
                <a:gridCol w="5926667">
                  <a:extLst>
                    <a:ext uri="{9D8B030D-6E8A-4147-A177-3AD203B41FA5}">
                      <a16:colId xmlns:a16="http://schemas.microsoft.com/office/drawing/2014/main" val="20001"/>
                    </a:ext>
                  </a:extLst>
                </a:gridCol>
              </a:tblGrid>
              <a:tr h="645066">
                <a:tc>
                  <a:txBody>
                    <a:bodyPr/>
                    <a:lstStyle/>
                    <a:p>
                      <a:r>
                        <a:rPr lang="en-US" dirty="0" smtClean="0">
                          <a:solidFill>
                            <a:schemeClr val="tx1"/>
                          </a:solidFill>
                        </a:rPr>
                        <a:t>Early Childhood</a:t>
                      </a:r>
                      <a:r>
                        <a:rPr lang="en-US" baseline="0" dirty="0" smtClean="0">
                          <a:solidFill>
                            <a:schemeClr val="tx1"/>
                          </a:solidFill>
                        </a:rPr>
                        <a:t> Outcome</a:t>
                      </a:r>
                      <a:endParaRPr lang="en-US" dirty="0">
                        <a:solidFill>
                          <a:schemeClr val="tx1"/>
                        </a:solidFill>
                      </a:endParaRPr>
                    </a:p>
                  </a:txBody>
                  <a:tcPr/>
                </a:tc>
                <a:tc>
                  <a:txBody>
                    <a:bodyPr/>
                    <a:lstStyle/>
                    <a:p>
                      <a:r>
                        <a:rPr lang="en-US" dirty="0" smtClean="0">
                          <a:solidFill>
                            <a:schemeClr val="tx1"/>
                          </a:solidFill>
                        </a:rPr>
                        <a:t>What</a:t>
                      </a:r>
                      <a:r>
                        <a:rPr lang="en-US" baseline="0" dirty="0" smtClean="0">
                          <a:solidFill>
                            <a:schemeClr val="tx1"/>
                          </a:solidFill>
                        </a:rPr>
                        <a:t> does it mean?</a:t>
                      </a:r>
                      <a:endParaRPr lang="en-US" dirty="0">
                        <a:solidFill>
                          <a:schemeClr val="tx1"/>
                        </a:solidFill>
                      </a:endParaRPr>
                    </a:p>
                  </a:txBody>
                  <a:tcPr/>
                </a:tc>
                <a:extLst>
                  <a:ext uri="{0D108BD9-81ED-4DB2-BD59-A6C34878D82A}">
                    <a16:rowId xmlns:a16="http://schemas.microsoft.com/office/drawing/2014/main" val="10000"/>
                  </a:ext>
                </a:extLst>
              </a:tr>
              <a:tr h="1618978">
                <a:tc>
                  <a:txBody>
                    <a:bodyPr/>
                    <a:lstStyle/>
                    <a:p>
                      <a:r>
                        <a:rPr lang="en-US" sz="1800" b="1" dirty="0" smtClean="0"/>
                        <a:t>Positive social emotional skills (including social relationships)</a:t>
                      </a:r>
                      <a:r>
                        <a:rPr lang="en-US" sz="1800" dirty="0" smtClean="0"/>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Making new friends and learning to get along with others is an important accomplishment of the early childhood years. Children develop a sense of who they are by having rich and  rewarding experiences interacting with adults and peers.  </a:t>
                      </a:r>
                      <a:endParaRPr lang="en-US" sz="1800" b="1" dirty="0" smtClean="0"/>
                    </a:p>
                    <a:p>
                      <a:endParaRPr lang="en-US" dirty="0"/>
                    </a:p>
                  </a:txBody>
                  <a:tcPr/>
                </a:tc>
                <a:extLst>
                  <a:ext uri="{0D108BD9-81ED-4DB2-BD59-A6C34878D82A}">
                    <a16:rowId xmlns:a16="http://schemas.microsoft.com/office/drawing/2014/main" val="10001"/>
                  </a:ext>
                </a:extLst>
              </a:tr>
              <a:tr h="1750894">
                <a:tc>
                  <a:txBody>
                    <a:bodyPr/>
                    <a:lstStyle/>
                    <a:p>
                      <a:r>
                        <a:rPr lang="en-US" sz="1800" b="1" dirty="0" smtClean="0"/>
                        <a:t>Acquisition and use of knowledge and skills (including early language/ communication [and early literacy*]). </a:t>
                      </a:r>
                      <a:endParaRPr lang="en-US" dirty="0"/>
                    </a:p>
                  </a:txBody>
                  <a:tcPr/>
                </a:tc>
                <a:tc>
                  <a:txBody>
                    <a:bodyPr/>
                    <a:lstStyle/>
                    <a:p>
                      <a:r>
                        <a:rPr lang="en-US" sz="1800" dirty="0" smtClean="0"/>
                        <a:t>Over the early childhood period, children display tremendous changes in what they know and can do. The knowledge and skills acquired in the early childhood years, such as those related to communication, pre- literacy and pre-numeracy, provide the foundation for success in kindergarten and the early school years. </a:t>
                      </a:r>
                      <a:endParaRPr lang="en-US" dirty="0"/>
                    </a:p>
                  </a:txBody>
                  <a:tcPr/>
                </a:tc>
                <a:extLst>
                  <a:ext uri="{0D108BD9-81ED-4DB2-BD59-A6C34878D82A}">
                    <a16:rowId xmlns:a16="http://schemas.microsoft.com/office/drawing/2014/main" val="10002"/>
                  </a:ext>
                </a:extLst>
              </a:tr>
              <a:tr h="2385862">
                <a:tc>
                  <a:txBody>
                    <a:bodyPr/>
                    <a:lstStyle/>
                    <a:p>
                      <a:r>
                        <a:rPr lang="en-US" sz="1800" b="1" dirty="0" smtClean="0"/>
                        <a:t>Use of appropriate behaviors to meet their needs.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As children develop, they become increasingly more capable of acting on their world. With the help of supportive adults, young children learn to address their needs in more sophisticated ways and with increasing independence. They integrate their developing skills, such as fine motor skills and increasingly complex communication skills, to achieve goals that are of value to them. </a:t>
                      </a:r>
                    </a:p>
                    <a:p>
                      <a:endParaRPr lang="en-US" dirty="0"/>
                    </a:p>
                  </a:txBody>
                  <a:tcPr/>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a:blip r:embed="rId3"/>
          <a:stretch>
            <a:fillRect/>
          </a:stretch>
        </p:blipFill>
        <p:spPr>
          <a:xfrm>
            <a:off x="381000" y="5627611"/>
            <a:ext cx="911956" cy="899290"/>
          </a:xfrm>
          <a:prstGeom prst="rect">
            <a:avLst/>
          </a:prstGeom>
        </p:spPr>
      </p:pic>
      <p:sp>
        <p:nvSpPr>
          <p:cNvPr id="2" name="Slide Number Placeholder 1"/>
          <p:cNvSpPr>
            <a:spLocks noGrp="1"/>
          </p:cNvSpPr>
          <p:nvPr>
            <p:ph type="sldNum" sz="quarter" idx="12"/>
          </p:nvPr>
        </p:nvSpPr>
        <p:spPr>
          <a:xfrm>
            <a:off x="6553200" y="6477000"/>
            <a:ext cx="2133600" cy="365125"/>
          </a:xfrm>
        </p:spPr>
        <p:txBody>
          <a:bodyPr/>
          <a:lstStyle/>
          <a:p>
            <a:fld id="{BEC3BDAB-2953-4B79-9226-88C470807980}" type="slidenum">
              <a:rPr lang="en-US" smtClean="0"/>
              <a:t>23</a:t>
            </a:fld>
            <a:endParaRPr lang="en-US" dirty="0"/>
          </a:p>
        </p:txBody>
      </p:sp>
    </p:spTree>
    <p:extLst>
      <p:ext uri="{BB962C8B-B14F-4D97-AF65-F5344CB8AC3E}">
        <p14:creationId xmlns:p14="http://schemas.microsoft.com/office/powerpoint/2010/main" val="1425282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38A00"/>
                </a:solidFill>
              </a:rPr>
              <a:t>Outcomes Data</a:t>
            </a:r>
            <a:endParaRPr lang="en-US" dirty="0">
              <a:solidFill>
                <a:srgbClr val="038A0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In 2014-2015, for Part C (birth through age 2), </a:t>
            </a:r>
            <a:endParaRPr lang="en-US" b="1" dirty="0" smtClean="0"/>
          </a:p>
          <a:p>
            <a:pPr marL="0" indent="0">
              <a:buNone/>
            </a:pPr>
            <a:r>
              <a:rPr lang="en-US" b="1" dirty="0"/>
              <a:t> </a:t>
            </a:r>
          </a:p>
          <a:p>
            <a:pPr marL="0" indent="0">
              <a:buNone/>
            </a:pPr>
            <a:r>
              <a:rPr lang="en-US" dirty="0"/>
              <a:t>♦ The percentage of children who showed greater than expected growth was between 67% and 75% across the three outcomes. These children were acquiring skills at a faster rate when they left the program than when they began it. </a:t>
            </a:r>
            <a:endParaRPr lang="en-US" dirty="0" smtClean="0"/>
          </a:p>
          <a:p>
            <a:pPr marL="0" indent="0">
              <a:buNone/>
            </a:pPr>
            <a:r>
              <a:rPr lang="en-US" dirty="0" smtClean="0"/>
              <a:t>♦ </a:t>
            </a:r>
            <a:r>
              <a:rPr lang="en-US" dirty="0"/>
              <a:t>The percentage of children who exited the program functioning within age expectations ranged from 50% for knowledge and skills to 59% for social relationships. </a:t>
            </a:r>
          </a:p>
          <a:p>
            <a:pPr marL="0" indent="0">
              <a:buNone/>
            </a:pPr>
            <a:endParaRPr lang="en-US" dirty="0"/>
          </a:p>
          <a:p>
            <a:pPr marL="0" indent="0">
              <a:buNone/>
            </a:pPr>
            <a:r>
              <a:rPr lang="en-US" b="1" dirty="0"/>
              <a:t>In 2014-15, for Part B Preschool (ages 3 through 5)</a:t>
            </a:r>
          </a:p>
          <a:p>
            <a:pPr marL="0" indent="0">
              <a:buNone/>
            </a:pPr>
            <a:endParaRPr lang="en-US" dirty="0" smtClean="0"/>
          </a:p>
          <a:p>
            <a:pPr marL="0" indent="0">
              <a:buNone/>
            </a:pPr>
            <a:r>
              <a:rPr lang="en-US" dirty="0" smtClean="0"/>
              <a:t>♦ </a:t>
            </a:r>
            <a:r>
              <a:rPr lang="en-US" dirty="0"/>
              <a:t>The percentage of children who showed greater than expected growth was between 77% and 79% across the three outcomes.</a:t>
            </a:r>
          </a:p>
          <a:p>
            <a:endParaRPr lang="en-US" dirty="0"/>
          </a:p>
        </p:txBody>
      </p:sp>
      <p:sp>
        <p:nvSpPr>
          <p:cNvPr id="4" name="Slide Number Placeholder 3"/>
          <p:cNvSpPr>
            <a:spLocks noGrp="1"/>
          </p:cNvSpPr>
          <p:nvPr>
            <p:ph type="sldNum" sz="quarter" idx="12"/>
          </p:nvPr>
        </p:nvSpPr>
        <p:spPr/>
        <p:txBody>
          <a:bodyPr/>
          <a:lstStyle/>
          <a:p>
            <a:fld id="{BEC3BDAB-2953-4B79-9226-88C470807980}" type="slidenum">
              <a:rPr lang="en-US" smtClean="0"/>
              <a:t>24</a:t>
            </a:fld>
            <a:endParaRPr lang="en-US"/>
          </a:p>
        </p:txBody>
      </p:sp>
    </p:spTree>
    <p:extLst>
      <p:ext uri="{BB962C8B-B14F-4D97-AF65-F5344CB8AC3E}">
        <p14:creationId xmlns:p14="http://schemas.microsoft.com/office/powerpoint/2010/main" val="2174655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944562"/>
          </a:xfrm>
        </p:spPr>
        <p:txBody>
          <a:bodyPr>
            <a:normAutofit fontScale="90000"/>
          </a:bodyPr>
          <a:lstStyle/>
          <a:p>
            <a:pPr algn="ctr"/>
            <a:r>
              <a:rPr lang="en-US" dirty="0" smtClean="0">
                <a:solidFill>
                  <a:srgbClr val="038A00"/>
                </a:solidFill>
              </a:rPr>
              <a:t>2014 DEC Recommended Practices</a:t>
            </a:r>
            <a:endParaRPr lang="en-US" dirty="0">
              <a:solidFill>
                <a:srgbClr val="038A00"/>
              </a:solidFill>
            </a:endParaRPr>
          </a:p>
        </p:txBody>
      </p:sp>
      <p:sp>
        <p:nvSpPr>
          <p:cNvPr id="3" name="Content Placeholder 2"/>
          <p:cNvSpPr>
            <a:spLocks noGrp="1"/>
          </p:cNvSpPr>
          <p:nvPr>
            <p:ph idx="1"/>
          </p:nvPr>
        </p:nvSpPr>
        <p:spPr>
          <a:xfrm>
            <a:off x="838200" y="1524000"/>
            <a:ext cx="7620000" cy="4953000"/>
          </a:xfrm>
        </p:spPr>
        <p:txBody>
          <a:bodyPr/>
          <a:lstStyle/>
          <a:p>
            <a:endParaRPr lang="en-US" dirty="0"/>
          </a:p>
          <a:p>
            <a:pPr marL="0" indent="0" algn="ctr">
              <a:buNone/>
            </a:pPr>
            <a:r>
              <a:rPr lang="en-US" dirty="0" smtClean="0">
                <a:hlinkClick r:id="rId3"/>
              </a:rPr>
              <a:t>http</a:t>
            </a:r>
            <a:r>
              <a:rPr lang="en-US" dirty="0">
                <a:hlinkClick r:id="rId3"/>
              </a:rPr>
              <a:t>://</a:t>
            </a:r>
            <a:r>
              <a:rPr lang="en-US" dirty="0" smtClean="0">
                <a:hlinkClick r:id="rId3"/>
              </a:rPr>
              <a:t>www.dec-sped.org/recommendedpractices</a:t>
            </a:r>
            <a:endParaRPr lang="en-US" dirty="0" smtClean="0"/>
          </a:p>
          <a:p>
            <a:endParaRPr lang="en-US" dirty="0" smtClean="0"/>
          </a:p>
          <a:p>
            <a:pPr marL="114300" indent="0">
              <a:buNone/>
            </a:pP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9" y="3581400"/>
            <a:ext cx="5317981" cy="2429200"/>
          </a:xfrm>
          <a:prstGeom prst="rect">
            <a:avLst/>
          </a:prstGeom>
        </p:spPr>
      </p:pic>
      <p:sp>
        <p:nvSpPr>
          <p:cNvPr id="4" name="Slide Number Placeholder 3"/>
          <p:cNvSpPr>
            <a:spLocks noGrp="1"/>
          </p:cNvSpPr>
          <p:nvPr>
            <p:ph type="sldNum" sz="quarter" idx="12"/>
          </p:nvPr>
        </p:nvSpPr>
        <p:spPr/>
        <p:txBody>
          <a:bodyPr/>
          <a:lstStyle/>
          <a:p>
            <a:fld id="{BEC3BDAB-2953-4B79-9226-88C470807980}" type="slidenum">
              <a:rPr lang="en-US" smtClean="0"/>
              <a:t>25</a:t>
            </a:fld>
            <a:endParaRPr lang="en-US"/>
          </a:p>
        </p:txBody>
      </p:sp>
    </p:spTree>
    <p:extLst>
      <p:ext uri="{BB962C8B-B14F-4D97-AF65-F5344CB8AC3E}">
        <p14:creationId xmlns:p14="http://schemas.microsoft.com/office/powerpoint/2010/main" val="130304739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10600" cy="1143000"/>
          </a:xfrm>
        </p:spPr>
        <p:txBody>
          <a:bodyPr>
            <a:normAutofit fontScale="90000"/>
          </a:bodyPr>
          <a:lstStyle/>
          <a:p>
            <a:r>
              <a:rPr lang="en-US" dirty="0" smtClean="0">
                <a:solidFill>
                  <a:srgbClr val="038A00"/>
                </a:solidFill>
              </a:rPr>
              <a:t>Goal of </a:t>
            </a:r>
            <a:r>
              <a:rPr lang="en-US" sz="4400" dirty="0" smtClean="0">
                <a:solidFill>
                  <a:srgbClr val="038A00"/>
                </a:solidFill>
              </a:rPr>
              <a:t>the DEC Recommended Practices</a:t>
            </a:r>
            <a:endParaRPr lang="en-US" sz="4400" dirty="0">
              <a:solidFill>
                <a:srgbClr val="038A00"/>
              </a:solidFill>
            </a:endParaRPr>
          </a:p>
        </p:txBody>
      </p:sp>
      <p:sp>
        <p:nvSpPr>
          <p:cNvPr id="3" name="Content Placeholder 2"/>
          <p:cNvSpPr>
            <a:spLocks noGrp="1"/>
          </p:cNvSpPr>
          <p:nvPr>
            <p:ph idx="1"/>
          </p:nvPr>
        </p:nvSpPr>
        <p:spPr>
          <a:xfrm>
            <a:off x="381000" y="1524000"/>
            <a:ext cx="8382000" cy="4953000"/>
          </a:xfrm>
        </p:spPr>
        <p:txBody>
          <a:bodyPr>
            <a:noAutofit/>
          </a:bodyPr>
          <a:lstStyle/>
          <a:p>
            <a:endParaRPr lang="en-US" sz="1100" dirty="0" smtClean="0">
              <a:latin typeface="Cambria" pitchFamily="18" charset="0"/>
            </a:endParaRPr>
          </a:p>
          <a:p>
            <a:r>
              <a:rPr lang="en-US" sz="2800" dirty="0" smtClean="0"/>
              <a:t>The goal </a:t>
            </a:r>
            <a:r>
              <a:rPr lang="en-US" sz="2800" dirty="0"/>
              <a:t>of </a:t>
            </a:r>
            <a:r>
              <a:rPr lang="en-US" sz="2800" dirty="0" smtClean="0"/>
              <a:t>the Recommended Practices is to inform </a:t>
            </a:r>
            <a:r>
              <a:rPr lang="en-US" sz="2800" dirty="0"/>
              <a:t>and </a:t>
            </a:r>
            <a:r>
              <a:rPr lang="en-US" sz="2800" dirty="0" smtClean="0"/>
              <a:t>improve </a:t>
            </a:r>
            <a:r>
              <a:rPr lang="en-US" sz="2800" dirty="0"/>
              <a:t>the quality of services provided to young children </a:t>
            </a:r>
            <a:r>
              <a:rPr lang="en-US" sz="2800" dirty="0" smtClean="0"/>
              <a:t>with or at risk of disabilities or delays </a:t>
            </a:r>
            <a:r>
              <a:rPr lang="en-US" sz="2800" dirty="0"/>
              <a:t>and their families</a:t>
            </a:r>
            <a:r>
              <a:rPr lang="en-US" sz="2800" dirty="0" smtClean="0"/>
              <a:t>.</a:t>
            </a:r>
          </a:p>
          <a:p>
            <a:r>
              <a:rPr lang="en-US" sz="2800" dirty="0"/>
              <a:t>The </a:t>
            </a:r>
            <a:r>
              <a:rPr lang="en-US" sz="2800" dirty="0" smtClean="0"/>
              <a:t>Recommended Practices bridge </a:t>
            </a:r>
            <a:r>
              <a:rPr lang="en-US" sz="2800" dirty="0"/>
              <a:t>the gap between research and practice by highlighting those practices that have been shown to result in better outcomes for young children with disabilities, their families, and the personnel who serve them.</a:t>
            </a:r>
            <a:br>
              <a:rPr lang="en-US" sz="2800" dirty="0"/>
            </a:br>
            <a:endParaRPr lang="en-US" sz="1200" dirty="0" smtClean="0">
              <a:latin typeface="Cambria" pitchFamily="18" charset="0"/>
            </a:endParaRPr>
          </a:p>
          <a:p>
            <a:pPr lvl="1"/>
            <a:endParaRPr lang="en-US" sz="2200" dirty="0">
              <a:latin typeface="Cambria" pitchFamily="18" charset="0"/>
            </a:endParaRPr>
          </a:p>
        </p:txBody>
      </p:sp>
      <p:sp>
        <p:nvSpPr>
          <p:cNvPr id="4" name="Slide Number Placeholder 3"/>
          <p:cNvSpPr>
            <a:spLocks noGrp="1"/>
          </p:cNvSpPr>
          <p:nvPr>
            <p:ph type="sldNum" sz="quarter" idx="12"/>
          </p:nvPr>
        </p:nvSpPr>
        <p:spPr/>
        <p:txBody>
          <a:bodyPr/>
          <a:lstStyle/>
          <a:p>
            <a:fld id="{BEC3BDAB-2953-4B79-9226-88C470807980}" type="slidenum">
              <a:rPr lang="en-US" smtClean="0"/>
              <a:t>26</a:t>
            </a:fld>
            <a:endParaRPr lang="en-US" dirty="0"/>
          </a:p>
        </p:txBody>
      </p:sp>
    </p:spTree>
    <p:extLst>
      <p:ext uri="{BB962C8B-B14F-4D97-AF65-F5344CB8AC3E}">
        <p14:creationId xmlns:p14="http://schemas.microsoft.com/office/powerpoint/2010/main" val="345430466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1137034" y="192036"/>
            <a:ext cx="7811550" cy="576820"/>
          </a:xfrm>
        </p:spPr>
        <p:txBody>
          <a:bodyPr>
            <a:normAutofit fontScale="85000" lnSpcReduction="10000"/>
          </a:bodyPr>
          <a:lstStyle/>
          <a:p>
            <a:r>
              <a:rPr lang="en-US" sz="3200" dirty="0"/>
              <a:t>Process for Identifying DEC Recommended Practices</a:t>
            </a:r>
          </a:p>
          <a:p>
            <a:endParaRPr lang="en-US" dirty="0"/>
          </a:p>
        </p:txBody>
      </p:sp>
      <p:sp>
        <p:nvSpPr>
          <p:cNvPr id="4" name="Rectangle 2"/>
          <p:cNvSpPr txBox="1">
            <a:spLocks noChangeArrowheads="1"/>
          </p:cNvSpPr>
          <p:nvPr/>
        </p:nvSpPr>
        <p:spPr>
          <a:xfrm>
            <a:off x="3045125" y="2590800"/>
            <a:ext cx="2362200" cy="2595114"/>
          </a:xfrm>
          <a:prstGeom prst="rect">
            <a:avLst/>
          </a:prstGeom>
          <a:solidFill>
            <a:srgbClr val="0070C0"/>
          </a:solidFill>
          <a:ln w="76200">
            <a:solidFill>
              <a:schemeClr val="tx1"/>
            </a:solidFill>
            <a:miter lim="800000"/>
            <a:headEnd/>
            <a:tailEnd/>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Wingdings" pitchFamily="2" charset="2"/>
              <a:buNone/>
            </a:pPr>
            <a:endParaRPr lang="en-US" altLang="en-US" b="1" dirty="0" smtClean="0">
              <a:solidFill>
                <a:schemeClr val="bg1"/>
              </a:solidFill>
            </a:endParaRPr>
          </a:p>
          <a:p>
            <a:pPr marL="0" indent="0" algn="ctr">
              <a:buFont typeface="Wingdings" pitchFamily="2" charset="2"/>
              <a:buNone/>
            </a:pPr>
            <a:r>
              <a:rPr lang="en-US" altLang="en-US" sz="2700" b="1" dirty="0" smtClean="0">
                <a:solidFill>
                  <a:schemeClr val="bg1"/>
                </a:solidFill>
              </a:rPr>
              <a:t>Experience &amp; Professional Wisdom</a:t>
            </a:r>
          </a:p>
        </p:txBody>
      </p:sp>
      <p:sp>
        <p:nvSpPr>
          <p:cNvPr id="5" name="Rectangle 3"/>
          <p:cNvSpPr txBox="1">
            <a:spLocks noChangeArrowheads="1"/>
          </p:cNvSpPr>
          <p:nvPr/>
        </p:nvSpPr>
        <p:spPr>
          <a:xfrm>
            <a:off x="457200" y="1828800"/>
            <a:ext cx="2286000" cy="2743200"/>
          </a:xfrm>
          <a:prstGeom prst="rect">
            <a:avLst/>
          </a:prstGeom>
          <a:solidFill>
            <a:srgbClr val="34571F"/>
          </a:solidFill>
          <a:ln w="76200">
            <a:solidFill>
              <a:schemeClr val="tx1"/>
            </a:solidFill>
            <a:miter lim="800000"/>
            <a:headEnd/>
            <a:tailEnd/>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Wingdings" pitchFamily="2" charset="2"/>
              <a:buNone/>
            </a:pPr>
            <a:endParaRPr lang="en-US" altLang="en-US" smtClean="0"/>
          </a:p>
          <a:p>
            <a:pPr marL="0" indent="0" algn="ctr">
              <a:spcBef>
                <a:spcPct val="0"/>
              </a:spcBef>
              <a:buFont typeface="Wingdings" pitchFamily="2" charset="2"/>
              <a:buNone/>
            </a:pPr>
            <a:r>
              <a:rPr lang="en-US" altLang="en-US" sz="2700" b="1" smtClean="0">
                <a:solidFill>
                  <a:schemeClr val="bg1"/>
                </a:solidFill>
              </a:rPr>
              <a:t>Research-Based Practices</a:t>
            </a:r>
          </a:p>
        </p:txBody>
      </p:sp>
      <p:sp>
        <p:nvSpPr>
          <p:cNvPr id="6" name="Rectangle 4"/>
          <p:cNvSpPr>
            <a:spLocks noChangeArrowheads="1"/>
          </p:cNvSpPr>
          <p:nvPr/>
        </p:nvSpPr>
        <p:spPr bwMode="auto">
          <a:xfrm>
            <a:off x="5920597" y="3200400"/>
            <a:ext cx="2286000" cy="2743200"/>
          </a:xfrm>
          <a:prstGeom prst="rect">
            <a:avLst/>
          </a:prstGeom>
          <a:solidFill>
            <a:schemeClr val="accent2"/>
          </a:solidFill>
          <a:ln w="76200">
            <a:solidFill>
              <a:schemeClr val="tx1"/>
            </a:solidFill>
            <a:miter lim="800000"/>
            <a:headEnd/>
            <a:tailEnd/>
          </a:ln>
          <a:effectLst/>
        </p:spPr>
        <p:txBody>
          <a:bodyPr/>
          <a:lstStyle/>
          <a:p>
            <a:pPr algn="ctr">
              <a:buFont typeface="Wingdings" pitchFamily="2" charset="2"/>
              <a:buNone/>
              <a:defRPr/>
            </a:pPr>
            <a:endParaRPr lang="en-US" sz="2700" dirty="0">
              <a:solidFill>
                <a:srgbClr val="000000"/>
              </a:solidFill>
              <a:effectLst>
                <a:outerShdw blurRad="38100" dist="38100" dir="2700000" algn="tl">
                  <a:srgbClr val="FFFFFF"/>
                </a:outerShdw>
              </a:effectLst>
              <a:cs typeface="Arial" charset="0"/>
            </a:endParaRPr>
          </a:p>
          <a:p>
            <a:pPr algn="ctr">
              <a:buFont typeface="Wingdings" pitchFamily="2" charset="2"/>
              <a:buNone/>
              <a:defRPr/>
            </a:pPr>
            <a:endParaRPr lang="en-US" sz="2700" b="1" dirty="0">
              <a:solidFill>
                <a:schemeClr val="bg1"/>
              </a:solidFill>
              <a:effectLst>
                <a:outerShdw blurRad="38100" dist="38100" dir="2700000" algn="tl">
                  <a:srgbClr val="FFFFFF"/>
                </a:outerShdw>
              </a:effectLst>
              <a:cs typeface="Arial" charset="0"/>
            </a:endParaRPr>
          </a:p>
          <a:p>
            <a:pPr algn="ctr">
              <a:buFont typeface="Wingdings" pitchFamily="2" charset="2"/>
              <a:buNone/>
              <a:defRPr/>
            </a:pPr>
            <a:r>
              <a:rPr lang="en-US" sz="2700" b="1" dirty="0">
                <a:solidFill>
                  <a:schemeClr val="bg1"/>
                </a:solidFill>
                <a:cs typeface="Arial" charset="0"/>
              </a:rPr>
              <a:t>Field Validation</a:t>
            </a:r>
          </a:p>
        </p:txBody>
      </p:sp>
      <p:sp>
        <p:nvSpPr>
          <p:cNvPr id="8" name="Slide Number Placeholder 3"/>
          <p:cNvSpPr txBox="1">
            <a:spLocks/>
          </p:cNvSpPr>
          <p:nvPr/>
        </p:nvSpPr>
        <p:spPr>
          <a:xfrm>
            <a:off x="6814984" y="6537325"/>
            <a:ext cx="2133600" cy="2444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chemeClr val="bg1"/>
                </a:solidFill>
              </a:rPr>
              <a:t>26</a:t>
            </a:r>
            <a:endParaRPr lang="en-US" sz="1400" dirty="0">
              <a:solidFill>
                <a:schemeClr val="bg1"/>
              </a:solidFill>
            </a:endParaRPr>
          </a:p>
        </p:txBody>
      </p:sp>
    </p:spTree>
    <p:extLst>
      <p:ext uri="{BB962C8B-B14F-4D97-AF65-F5344CB8AC3E}">
        <p14:creationId xmlns:p14="http://schemas.microsoft.com/office/powerpoint/2010/main" val="3531100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r>
              <a:rPr lang="en-US" dirty="0" smtClean="0">
                <a:latin typeface="Segoe UI Light" panose="020B0502040204020203" pitchFamily="34" charset="0"/>
                <a:cs typeface="Segoe UI Light" panose="020B0502040204020203" pitchFamily="34" charset="0"/>
              </a:rPr>
              <a:t>2014 DEC Recommended Practices</a:t>
            </a:r>
            <a:endParaRPr lang="en-US" dirty="0">
              <a:latin typeface="Segoe UI Light" panose="020B0502040204020203" pitchFamily="34" charset="0"/>
              <a:cs typeface="Segoe UI Light" panose="020B0502040204020203" pitchFamily="34" charset="0"/>
            </a:endParaRPr>
          </a:p>
        </p:txBody>
      </p:sp>
      <p:sp>
        <p:nvSpPr>
          <p:cNvPr id="3" name="Text Placeholder 2"/>
          <p:cNvSpPr>
            <a:spLocks noGrp="1"/>
          </p:cNvSpPr>
          <p:nvPr>
            <p:ph type="body" sz="quarter" idx="10"/>
          </p:nvPr>
        </p:nvSpPr>
        <p:spPr>
          <a:xfrm>
            <a:off x="4622476" y="3291449"/>
            <a:ext cx="4369124" cy="2076965"/>
          </a:xfrm>
        </p:spPr>
        <p:txBody>
          <a:bodyPr numCol="2">
            <a:normAutofit/>
          </a:bodyPr>
          <a:lstStyle/>
          <a:p>
            <a:r>
              <a:rPr lang="en-US" sz="2400" dirty="0" smtClean="0">
                <a:latin typeface="Segoe UI Light" panose="020B0502040204020203" pitchFamily="34" charset="0"/>
                <a:cs typeface="Segoe UI Light" panose="020B0502040204020203" pitchFamily="34" charset="0"/>
              </a:rPr>
              <a:t>Environment</a:t>
            </a:r>
          </a:p>
          <a:p>
            <a:r>
              <a:rPr lang="en-US" sz="2400" dirty="0" smtClean="0">
                <a:latin typeface="Segoe UI Light" panose="020B0502040204020203" pitchFamily="34" charset="0"/>
                <a:cs typeface="Segoe UI Light" panose="020B0502040204020203" pitchFamily="34" charset="0"/>
              </a:rPr>
              <a:t>Instruction</a:t>
            </a:r>
          </a:p>
          <a:p>
            <a:r>
              <a:rPr lang="en-US" sz="2400" dirty="0" smtClean="0">
                <a:latin typeface="Segoe UI Light" panose="020B0502040204020203" pitchFamily="34" charset="0"/>
                <a:cs typeface="Segoe UI Light" panose="020B0502040204020203" pitchFamily="34" charset="0"/>
              </a:rPr>
              <a:t>Interaction</a:t>
            </a:r>
          </a:p>
          <a:p>
            <a:r>
              <a:rPr lang="en-US" sz="2400" dirty="0" smtClean="0">
                <a:latin typeface="Segoe UI Light" panose="020B0502040204020203" pitchFamily="34" charset="0"/>
                <a:cs typeface="Segoe UI Light" panose="020B0502040204020203" pitchFamily="34" charset="0"/>
              </a:rPr>
              <a:t>Assessment</a:t>
            </a:r>
          </a:p>
          <a:p>
            <a:r>
              <a:rPr lang="en-US" sz="2400" dirty="0" smtClean="0">
                <a:latin typeface="Segoe UI Light" panose="020B0502040204020203" pitchFamily="34" charset="0"/>
                <a:cs typeface="Segoe UI Light" panose="020B0502040204020203" pitchFamily="34" charset="0"/>
              </a:rPr>
              <a:t>Teaming</a:t>
            </a:r>
          </a:p>
          <a:p>
            <a:r>
              <a:rPr lang="en-US" sz="2400" dirty="0" smtClean="0">
                <a:latin typeface="Segoe UI Light" panose="020B0502040204020203" pitchFamily="34" charset="0"/>
                <a:cs typeface="Segoe UI Light" panose="020B0502040204020203" pitchFamily="34" charset="0"/>
              </a:rPr>
              <a:t>Family</a:t>
            </a:r>
          </a:p>
          <a:p>
            <a:r>
              <a:rPr lang="en-US" sz="2400" dirty="0">
                <a:latin typeface="Segoe UI Light" panose="020B0502040204020203" pitchFamily="34" charset="0"/>
                <a:cs typeface="Segoe UI Light" panose="020B0502040204020203" pitchFamily="34" charset="0"/>
              </a:rPr>
              <a:t>Leadership</a:t>
            </a:r>
          </a:p>
          <a:p>
            <a:r>
              <a:rPr lang="en-US" sz="2400" dirty="0" smtClean="0">
                <a:latin typeface="Segoe UI Light" panose="020B0502040204020203" pitchFamily="34" charset="0"/>
                <a:cs typeface="Segoe UI Light" panose="020B0502040204020203" pitchFamily="34" charset="0"/>
              </a:rPr>
              <a:t>Transition</a:t>
            </a:r>
            <a:endParaRPr lang="en-US" sz="2400" dirty="0">
              <a:latin typeface="Segoe UI Light" panose="020B0502040204020203" pitchFamily="34" charset="0"/>
              <a:cs typeface="Segoe UI Light" panose="020B0502040204020203" pitchFamily="34" charset="0"/>
            </a:endParaRPr>
          </a:p>
        </p:txBody>
      </p:sp>
      <p:pic>
        <p:nvPicPr>
          <p:cNvPr id="5" name="Picture Placeholder 4"/>
          <p:cNvPicPr>
            <a:picLocks noGrp="1" noChangeAspect="1"/>
          </p:cNvPicPr>
          <p:nvPr>
            <p:ph type="pic" sz="quarter" idx="15"/>
          </p:nvPr>
        </p:nvPicPr>
        <p:blipFill>
          <a:blip r:embed="rId3"/>
          <a:srcRect t="3508" b="3508"/>
          <a:stretch>
            <a:fillRect/>
          </a:stretch>
        </p:blipFill>
        <p:spPr>
          <a:xfrm>
            <a:off x="135719" y="1152692"/>
            <a:ext cx="4183143" cy="5211763"/>
          </a:xfrm>
          <a:prstGeom prst="rect">
            <a:avLst/>
          </a:prstGeom>
          <a:ln>
            <a:solidFill>
              <a:schemeClr val="tx2"/>
            </a:solidFill>
          </a:ln>
        </p:spPr>
      </p:pic>
      <p:sp>
        <p:nvSpPr>
          <p:cNvPr id="6" name="Rectangle 5"/>
          <p:cNvSpPr/>
          <p:nvPr/>
        </p:nvSpPr>
        <p:spPr>
          <a:xfrm>
            <a:off x="4622476" y="2228323"/>
            <a:ext cx="2966878" cy="584776"/>
          </a:xfrm>
          <a:prstGeom prst="rect">
            <a:avLst/>
          </a:prstGeom>
        </p:spPr>
        <p:txBody>
          <a:bodyPr wrap="none">
            <a:spAutoFit/>
          </a:bodyPr>
          <a:lstStyle/>
          <a:p>
            <a:r>
              <a:rPr lang="en-US" sz="3200" b="1" dirty="0">
                <a:latin typeface="Segoe UI Light" panose="020B0502040204020203" pitchFamily="34" charset="0"/>
                <a:cs typeface="Segoe UI Light" panose="020B0502040204020203" pitchFamily="34" charset="0"/>
              </a:rPr>
              <a:t>8 Topic Areas:</a:t>
            </a:r>
          </a:p>
        </p:txBody>
      </p:sp>
      <p:sp>
        <p:nvSpPr>
          <p:cNvPr id="7" name="Slide Number Placeholder 3"/>
          <p:cNvSpPr txBox="1">
            <a:spLocks/>
          </p:cNvSpPr>
          <p:nvPr/>
        </p:nvSpPr>
        <p:spPr>
          <a:xfrm>
            <a:off x="6814984" y="6537325"/>
            <a:ext cx="2133600" cy="2444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chemeClr val="bg1"/>
                </a:solidFill>
              </a:rPr>
              <a:t>27</a:t>
            </a:r>
            <a:endParaRPr lang="en-US" sz="1400" dirty="0">
              <a:solidFill>
                <a:schemeClr val="bg1"/>
              </a:solidFill>
            </a:endParaRPr>
          </a:p>
        </p:txBody>
      </p:sp>
    </p:spTree>
    <p:extLst>
      <p:ext uri="{BB962C8B-B14F-4D97-AF65-F5344CB8AC3E}">
        <p14:creationId xmlns:p14="http://schemas.microsoft.com/office/powerpoint/2010/main" val="1752826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4611947" y="1460827"/>
            <a:ext cx="4010389" cy="3983064"/>
          </a:xfrm>
        </p:spPr>
        <p:txBody>
          <a:bodyPr>
            <a:normAutofit/>
          </a:bodyPr>
          <a:lstStyle/>
          <a:p>
            <a:r>
              <a:rPr lang="en-US" dirty="0" smtClean="0"/>
              <a:t>Supported </a:t>
            </a:r>
            <a:r>
              <a:rPr lang="en-US" dirty="0"/>
              <a:t>by research, values and experience</a:t>
            </a:r>
          </a:p>
          <a:p>
            <a:r>
              <a:rPr lang="en-US" dirty="0"/>
              <a:t>Represent breadth of topic</a:t>
            </a:r>
          </a:p>
          <a:p>
            <a:r>
              <a:rPr lang="en-US" dirty="0"/>
              <a:t>Observable</a:t>
            </a:r>
          </a:p>
          <a:p>
            <a:r>
              <a:rPr lang="en-US" dirty="0"/>
              <a:t>Not disability specific</a:t>
            </a:r>
          </a:p>
          <a:p>
            <a:r>
              <a:rPr lang="en-US" dirty="0"/>
              <a:t>Delivered in all settings (natural/inclusive environments)</a:t>
            </a:r>
          </a:p>
          <a:p>
            <a:r>
              <a:rPr lang="en-US" dirty="0" smtClean="0"/>
              <a:t>Build on and are not </a:t>
            </a:r>
            <a:r>
              <a:rPr lang="en-US" dirty="0"/>
              <a:t>duplicative of other </a:t>
            </a:r>
            <a:r>
              <a:rPr lang="en-US" dirty="0" smtClean="0"/>
              <a:t>standards (such as NAEYC DAP)</a:t>
            </a:r>
            <a:endParaRPr lang="en-US" dirty="0"/>
          </a:p>
        </p:txBody>
      </p:sp>
      <p:sp>
        <p:nvSpPr>
          <p:cNvPr id="7" name="Text Placeholder 6"/>
          <p:cNvSpPr>
            <a:spLocks noGrp="1"/>
          </p:cNvSpPr>
          <p:nvPr>
            <p:ph type="body" sz="quarter" idx="14"/>
          </p:nvPr>
        </p:nvSpPr>
        <p:spPr/>
        <p:txBody>
          <a:bodyPr>
            <a:normAutofit fontScale="85000" lnSpcReduction="10000"/>
          </a:bodyPr>
          <a:lstStyle/>
          <a:p>
            <a:r>
              <a:rPr lang="en-US" dirty="0" smtClean="0"/>
              <a:t>DEC Recommended Practice Parameters</a:t>
            </a:r>
            <a:endParaRPr lang="en-US" dirty="0"/>
          </a:p>
        </p:txBody>
      </p:sp>
      <p:pic>
        <p:nvPicPr>
          <p:cNvPr id="4" name="Picture 3"/>
          <p:cNvPicPr>
            <a:picLocks noChangeAspect="1"/>
          </p:cNvPicPr>
          <p:nvPr/>
        </p:nvPicPr>
        <p:blipFill>
          <a:blip r:embed="rId3"/>
          <a:stretch>
            <a:fillRect/>
          </a:stretch>
        </p:blipFill>
        <p:spPr>
          <a:xfrm>
            <a:off x="695420" y="2392227"/>
            <a:ext cx="2642845" cy="1365622"/>
          </a:xfrm>
          <a:prstGeom prst="rect">
            <a:avLst/>
          </a:prstGeom>
        </p:spPr>
      </p:pic>
      <p:sp>
        <p:nvSpPr>
          <p:cNvPr id="5" name="Slide Number Placeholder 3"/>
          <p:cNvSpPr txBox="1">
            <a:spLocks/>
          </p:cNvSpPr>
          <p:nvPr/>
        </p:nvSpPr>
        <p:spPr>
          <a:xfrm>
            <a:off x="6814984" y="6537325"/>
            <a:ext cx="2133600" cy="2444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chemeClr val="bg1"/>
                </a:solidFill>
              </a:rPr>
              <a:t>28</a:t>
            </a:r>
            <a:endParaRPr lang="en-US" sz="1400" dirty="0">
              <a:solidFill>
                <a:schemeClr val="bg1"/>
              </a:solidFill>
            </a:endParaRPr>
          </a:p>
        </p:txBody>
      </p:sp>
    </p:spTree>
    <p:extLst>
      <p:ext uri="{BB962C8B-B14F-4D97-AF65-F5344CB8AC3E}">
        <p14:creationId xmlns:p14="http://schemas.microsoft.com/office/powerpoint/2010/main" val="162448979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38A00"/>
                </a:solidFill>
              </a:rPr>
              <a:t>Introductions</a:t>
            </a:r>
            <a:endParaRPr lang="en-US" dirty="0"/>
          </a:p>
        </p:txBody>
      </p:sp>
      <p:sp>
        <p:nvSpPr>
          <p:cNvPr id="3" name="Content Placeholder 2"/>
          <p:cNvSpPr>
            <a:spLocks noGrp="1"/>
          </p:cNvSpPr>
          <p:nvPr>
            <p:ph sz="half" idx="1"/>
          </p:nvPr>
        </p:nvSpPr>
        <p:spPr>
          <a:xfrm>
            <a:off x="-207927" y="1438761"/>
            <a:ext cx="4038600" cy="4863264"/>
          </a:xfrm>
        </p:spPr>
        <p:txBody>
          <a:bodyPr>
            <a:normAutofit fontScale="85000" lnSpcReduction="20000"/>
          </a:bodyPr>
          <a:lstStyle/>
          <a:p>
            <a:pPr marL="0" indent="0">
              <a:buNone/>
            </a:pPr>
            <a:endParaRPr lang="en-US" sz="1800" dirty="0" smtClean="0"/>
          </a:p>
          <a:p>
            <a:pPr marL="0" indent="0">
              <a:buNone/>
            </a:pPr>
            <a:endParaRPr lang="en-US" sz="1800" dirty="0" smtClean="0"/>
          </a:p>
          <a:p>
            <a:pPr marL="0" indent="0">
              <a:buNone/>
            </a:pPr>
            <a:endParaRPr lang="en-US" sz="1800" dirty="0" smtClean="0"/>
          </a:p>
          <a:p>
            <a:pPr marL="0" indent="0">
              <a:buNone/>
            </a:pPr>
            <a:endParaRPr lang="en-US" sz="1800" dirty="0" smtClean="0"/>
          </a:p>
          <a:p>
            <a:pPr marL="0" indent="0">
              <a:buNone/>
            </a:pPr>
            <a:endParaRPr lang="en-US" sz="1800" dirty="0" smtClean="0"/>
          </a:p>
          <a:p>
            <a:pPr marL="0" indent="0" algn="ctr">
              <a:buNone/>
            </a:pPr>
            <a:endParaRPr lang="en-US" sz="1800" dirty="0" smtClean="0"/>
          </a:p>
          <a:p>
            <a:pPr marL="0" indent="0" algn="ctr">
              <a:buNone/>
            </a:pPr>
            <a:endParaRPr lang="en-US" sz="1800" dirty="0" smtClean="0"/>
          </a:p>
          <a:p>
            <a:pPr marL="0" indent="0" algn="ctr">
              <a:buNone/>
            </a:pPr>
            <a:r>
              <a:rPr lang="en-US" sz="1800" dirty="0" smtClean="0"/>
              <a:t>Presenter:  Sangeeta Parikshak</a:t>
            </a:r>
          </a:p>
          <a:p>
            <a:pPr marL="0" indent="0" algn="ctr">
              <a:buNone/>
            </a:pPr>
            <a:r>
              <a:rPr lang="en-US" sz="1800" dirty="0" smtClean="0"/>
              <a:t>Office of Head Start</a:t>
            </a:r>
          </a:p>
          <a:p>
            <a:pPr marL="0" indent="0" algn="ctr">
              <a:buNone/>
            </a:pPr>
            <a:endParaRPr lang="en-US" sz="1800" dirty="0" smtClean="0"/>
          </a:p>
          <a:p>
            <a:pPr marL="0" indent="0" algn="ctr">
              <a:buNone/>
            </a:pPr>
            <a:endParaRPr lang="en-US" sz="1800" dirty="0" smtClean="0"/>
          </a:p>
          <a:p>
            <a:pPr marL="0" indent="0" algn="ctr">
              <a:buNone/>
            </a:pPr>
            <a:endParaRPr lang="en-US" sz="1800" dirty="0" smtClean="0"/>
          </a:p>
          <a:p>
            <a:pPr marL="0" indent="0" algn="ctr">
              <a:buNone/>
            </a:pPr>
            <a:endParaRPr lang="en-US" sz="1800" dirty="0" smtClean="0"/>
          </a:p>
          <a:p>
            <a:pPr marL="0" indent="0" algn="ctr">
              <a:buNone/>
            </a:pPr>
            <a:endParaRPr lang="en-US" sz="1800" dirty="0" smtClean="0"/>
          </a:p>
          <a:p>
            <a:pPr marL="0" indent="0" algn="ctr">
              <a:buNone/>
            </a:pPr>
            <a:endParaRPr lang="en-US" sz="1800" dirty="0" smtClean="0"/>
          </a:p>
          <a:p>
            <a:pPr marL="0" indent="0" algn="ctr">
              <a:buNone/>
            </a:pPr>
            <a:endParaRPr lang="en-US" sz="1800" dirty="0" smtClean="0"/>
          </a:p>
          <a:p>
            <a:pPr marL="0" indent="0" algn="ctr">
              <a:buNone/>
            </a:pPr>
            <a:endParaRPr lang="en-US" sz="1800" dirty="0" smtClean="0"/>
          </a:p>
          <a:p>
            <a:pPr marL="0" indent="0" algn="ctr">
              <a:buNone/>
            </a:pPr>
            <a:endParaRPr lang="en-US" sz="1800" dirty="0" smtClean="0"/>
          </a:p>
          <a:p>
            <a:pPr marL="0" indent="0" algn="ctr">
              <a:buNone/>
            </a:pPr>
            <a:r>
              <a:rPr lang="en-US" sz="1800" dirty="0" smtClean="0"/>
              <a:t>Presenter: Laura Duos</a:t>
            </a:r>
          </a:p>
          <a:p>
            <a:pPr marL="0" indent="0" algn="ctr">
              <a:buNone/>
            </a:pPr>
            <a:r>
              <a:rPr lang="en-US" sz="1800" dirty="0" smtClean="0"/>
              <a:t>Office of Special Education Programs </a:t>
            </a:r>
            <a:endParaRPr lang="en-US" sz="1800" dirty="0"/>
          </a:p>
          <a:p>
            <a:pPr marL="0" indent="0" algn="ctr">
              <a:buNone/>
            </a:pPr>
            <a:endParaRPr lang="en-US" sz="1800" dirty="0" smtClean="0"/>
          </a:p>
        </p:txBody>
      </p:sp>
      <p:sp>
        <p:nvSpPr>
          <p:cNvPr id="4" name="Content Placeholder 3"/>
          <p:cNvSpPr>
            <a:spLocks noGrp="1"/>
          </p:cNvSpPr>
          <p:nvPr>
            <p:ph sz="half" idx="2"/>
          </p:nvPr>
        </p:nvSpPr>
        <p:spPr>
          <a:xfrm>
            <a:off x="2842154" y="1676400"/>
            <a:ext cx="4038600" cy="4525963"/>
          </a:xfrm>
        </p:spPr>
        <p:txBody>
          <a:bodyPr>
            <a:normAutofit fontScale="85000" lnSpcReduction="20000"/>
          </a:bodyPr>
          <a:lstStyle/>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lgn="ctr">
              <a:buNone/>
            </a:pPr>
            <a:endParaRPr lang="en-US" sz="1800" dirty="0" smtClean="0"/>
          </a:p>
          <a:p>
            <a:pPr marL="0" indent="0" algn="ctr">
              <a:buNone/>
            </a:pPr>
            <a:r>
              <a:rPr lang="en-US" sz="1800" dirty="0" smtClean="0"/>
              <a:t>Presenter:  Christy Kavulic</a:t>
            </a:r>
          </a:p>
          <a:p>
            <a:pPr marL="0" indent="0" algn="ctr">
              <a:buNone/>
            </a:pPr>
            <a:r>
              <a:rPr lang="en-US" sz="1800" dirty="0" smtClean="0"/>
              <a:t>Office of Special Education Programs</a:t>
            </a:r>
          </a:p>
          <a:p>
            <a:pPr marL="0" indent="0" algn="ctr">
              <a:buNone/>
            </a:pPr>
            <a:endParaRPr lang="en-US" sz="1800" dirty="0" smtClean="0"/>
          </a:p>
          <a:p>
            <a:pPr marL="0" indent="0" algn="ctr">
              <a:buNone/>
            </a:pPr>
            <a:endParaRPr lang="en-US" sz="1800" dirty="0"/>
          </a:p>
          <a:p>
            <a:pPr marL="0" indent="0" algn="ctr">
              <a:buNone/>
            </a:pPr>
            <a:endParaRPr lang="en-US" sz="1800" dirty="0" smtClean="0"/>
          </a:p>
          <a:p>
            <a:pPr marL="0" indent="0" algn="ctr">
              <a:buNone/>
            </a:pPr>
            <a:endParaRPr lang="en-US" sz="1800" dirty="0"/>
          </a:p>
          <a:p>
            <a:pPr marL="0" indent="0" algn="ctr">
              <a:buNone/>
            </a:pPr>
            <a:endParaRPr lang="en-US" sz="1800" dirty="0" smtClean="0"/>
          </a:p>
          <a:p>
            <a:pPr marL="0" indent="0" algn="ctr">
              <a:buNone/>
            </a:pPr>
            <a:endParaRPr lang="en-US" sz="1800" dirty="0" smtClean="0"/>
          </a:p>
          <a:p>
            <a:pPr marL="0" indent="0" algn="ctr">
              <a:buNone/>
            </a:pPr>
            <a:endParaRPr lang="en-US" sz="1800" dirty="0" smtClean="0"/>
          </a:p>
          <a:p>
            <a:pPr marL="0" indent="0" algn="ctr">
              <a:buNone/>
            </a:pPr>
            <a:endParaRPr lang="en-US" sz="1800" dirty="0" smtClean="0"/>
          </a:p>
          <a:p>
            <a:pPr marL="0" indent="0" algn="ctr">
              <a:buNone/>
            </a:pPr>
            <a:r>
              <a:rPr lang="en-US" sz="1800" dirty="0" smtClean="0"/>
              <a:t>Presenter: Julia Martin Eile</a:t>
            </a:r>
          </a:p>
          <a:p>
            <a:pPr marL="0" indent="0" algn="ctr">
              <a:buNone/>
            </a:pPr>
            <a:r>
              <a:rPr lang="en-US" sz="1800" dirty="0" smtClean="0"/>
              <a:t>Office of Special Education Programs</a:t>
            </a:r>
            <a:endParaRPr lang="en-US" sz="1800" dirty="0"/>
          </a:p>
        </p:txBody>
      </p:sp>
      <p:pic>
        <p:nvPicPr>
          <p:cNvPr id="6" name="Picture 2" descr="C:\Users\christy.kavulic\Pictures\ChristyK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1559" y="1326436"/>
            <a:ext cx="1685710" cy="17215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5163" y="2304818"/>
            <a:ext cx="1380356" cy="1556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195" y="1124237"/>
            <a:ext cx="1380356" cy="1855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04" y="230332"/>
            <a:ext cx="920750"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Julia%20Martin%20Eile.jpg"/>
          <p:cNvPicPr>
            <a:picLocks noChangeAspect="1"/>
          </p:cNvPicPr>
          <p:nvPr/>
        </p:nvPicPr>
        <p:blipFill rotWithShape="1">
          <a:blip r:embed="rId7" cstate="print">
            <a:extLst>
              <a:ext uri="{28A0092B-C50C-407E-A947-70E740481C1C}">
                <a14:useLocalDpi xmlns:a14="http://schemas.microsoft.com/office/drawing/2010/main" val="0"/>
              </a:ext>
            </a:extLst>
          </a:blip>
          <a:srcRect t="6924" b="16923"/>
          <a:stretch/>
        </p:blipFill>
        <p:spPr>
          <a:xfrm>
            <a:off x="4011748" y="3610581"/>
            <a:ext cx="1689158" cy="1715146"/>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3457" y="3619048"/>
            <a:ext cx="1352550" cy="1803400"/>
          </a:xfrm>
          <a:prstGeom prst="rect">
            <a:avLst/>
          </a:prstGeom>
        </p:spPr>
      </p:pic>
      <p:sp>
        <p:nvSpPr>
          <p:cNvPr id="13" name="TextBox 12"/>
          <p:cNvSpPr txBox="1"/>
          <p:nvPr/>
        </p:nvSpPr>
        <p:spPr>
          <a:xfrm>
            <a:off x="6559021" y="3989833"/>
            <a:ext cx="2415646" cy="1800493"/>
          </a:xfrm>
          <a:prstGeom prst="rect">
            <a:avLst/>
          </a:prstGeom>
          <a:noFill/>
        </p:spPr>
        <p:txBody>
          <a:bodyPr wrap="square" rtlCol="0">
            <a:spAutoFit/>
          </a:bodyPr>
          <a:lstStyle/>
          <a:p>
            <a:pPr algn="ctr"/>
            <a:r>
              <a:rPr lang="en-US" sz="1600" dirty="0"/>
              <a:t>Moderator:  Pam Winton</a:t>
            </a:r>
          </a:p>
          <a:p>
            <a:pPr algn="ctr"/>
            <a:r>
              <a:rPr lang="en-US" sz="1600" dirty="0" smtClean="0"/>
              <a:t>National Center on Early Childhood Development, Teaching &amp; Learning &amp;</a:t>
            </a:r>
          </a:p>
          <a:p>
            <a:pPr algn="ctr"/>
            <a:r>
              <a:rPr lang="en-US" sz="1600" dirty="0" smtClean="0"/>
              <a:t>FPG </a:t>
            </a:r>
            <a:r>
              <a:rPr lang="en-US" sz="1600" dirty="0"/>
              <a:t>Child Development Institute</a:t>
            </a:r>
          </a:p>
          <a:p>
            <a:endParaRPr lang="en-US" sz="1500" dirty="0" smtClean="0"/>
          </a:p>
        </p:txBody>
      </p:sp>
      <p:pic>
        <p:nvPicPr>
          <p:cNvPr id="1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32221" y="162395"/>
            <a:ext cx="936625" cy="92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BEC3BDAB-2953-4B79-9226-88C470807980}" type="slidenum">
              <a:rPr lang="en-US" smtClean="0"/>
              <a:t>3</a:t>
            </a:fld>
            <a:endParaRPr lang="en-US"/>
          </a:p>
        </p:txBody>
      </p:sp>
    </p:spTree>
    <p:extLst>
      <p:ext uri="{BB962C8B-B14F-4D97-AF65-F5344CB8AC3E}">
        <p14:creationId xmlns:p14="http://schemas.microsoft.com/office/powerpoint/2010/main" val="891029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38A00"/>
                </a:solidFill>
              </a:rPr>
              <a:t>Response to Intervention (</a:t>
            </a:r>
            <a:r>
              <a:rPr lang="en-US" sz="4000" b="1" dirty="0" err="1" smtClean="0">
                <a:solidFill>
                  <a:srgbClr val="038A00"/>
                </a:solidFill>
              </a:rPr>
              <a:t>RTI</a:t>
            </a:r>
            <a:r>
              <a:rPr lang="en-US" sz="4000" b="1" dirty="0" smtClean="0">
                <a:solidFill>
                  <a:srgbClr val="038A00"/>
                </a:solidFill>
              </a:rPr>
              <a:t>)</a:t>
            </a:r>
            <a:endParaRPr lang="en-US" sz="4000" b="1" dirty="0">
              <a:solidFill>
                <a:srgbClr val="038A00"/>
              </a:solidFill>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sz="2800" b="1" dirty="0" smtClean="0"/>
              <a:t>Framework that helps practitioners link assessment to instruction</a:t>
            </a:r>
          </a:p>
          <a:p>
            <a:pPr lvl="1">
              <a:buFont typeface="Arial" panose="020B0604020202020204" pitchFamily="34" charset="0"/>
              <a:buChar char="•"/>
            </a:pPr>
            <a:r>
              <a:rPr lang="en-US" sz="2400" dirty="0" smtClean="0"/>
              <a:t>Assessment Component (Formative) where information is gathered to inform the instruction</a:t>
            </a:r>
          </a:p>
          <a:p>
            <a:pPr lvl="1">
              <a:buFont typeface="Arial" panose="020B0604020202020204" pitchFamily="34" charset="0"/>
              <a:buChar char="•"/>
            </a:pPr>
            <a:r>
              <a:rPr lang="en-US" sz="2400" dirty="0" smtClean="0"/>
              <a:t>Instructional Component that includes the core curriculum and layered on top is the tiered interventions to help support the student</a:t>
            </a:r>
          </a:p>
          <a:p>
            <a:pPr lvl="1">
              <a:buFont typeface="Arial" panose="020B0604020202020204" pitchFamily="34" charset="0"/>
              <a:buChar char="•"/>
            </a:pPr>
            <a:r>
              <a:rPr lang="en-US" sz="2400" dirty="0" smtClean="0"/>
              <a:t>Data is used for data based decision making</a:t>
            </a:r>
          </a:p>
          <a:p>
            <a:pPr lvl="1">
              <a:buFont typeface="Arial" panose="020B0604020202020204" pitchFamily="34" charset="0"/>
              <a:buChar char="•"/>
            </a:pPr>
            <a:r>
              <a:rPr lang="en-US" sz="2400" dirty="0" smtClean="0"/>
              <a:t>Family engagement – ways for teachers and parents to work together – setting benchmarks and goals</a:t>
            </a:r>
          </a:p>
          <a:p>
            <a:pPr lvl="1"/>
            <a:endParaRPr lang="en-US" dirty="0" smtClean="0"/>
          </a:p>
          <a:p>
            <a:endParaRPr lang="en-US" dirty="0"/>
          </a:p>
        </p:txBody>
      </p:sp>
      <p:pic>
        <p:nvPicPr>
          <p:cNvPr id="6" name="Picture 5"/>
          <p:cNvPicPr>
            <a:picLocks noChangeAspect="1"/>
          </p:cNvPicPr>
          <p:nvPr/>
        </p:nvPicPr>
        <p:blipFill>
          <a:blip r:embed="rId3"/>
          <a:stretch>
            <a:fillRect/>
          </a:stretch>
        </p:blipFill>
        <p:spPr>
          <a:xfrm>
            <a:off x="154844" y="5783645"/>
            <a:ext cx="911956" cy="899290"/>
          </a:xfrm>
          <a:prstGeom prst="rect">
            <a:avLst/>
          </a:prstGeom>
        </p:spPr>
      </p:pic>
      <p:sp>
        <p:nvSpPr>
          <p:cNvPr id="4" name="Slide Number Placeholder 3"/>
          <p:cNvSpPr>
            <a:spLocks noGrp="1"/>
          </p:cNvSpPr>
          <p:nvPr>
            <p:ph type="sldNum" sz="quarter" idx="12"/>
          </p:nvPr>
        </p:nvSpPr>
        <p:spPr/>
        <p:txBody>
          <a:bodyPr/>
          <a:lstStyle/>
          <a:p>
            <a:fld id="{BEC3BDAB-2953-4B79-9226-88C470807980}" type="slidenum">
              <a:rPr lang="en-US" smtClean="0"/>
              <a:t>30</a:t>
            </a:fld>
            <a:endParaRPr lang="en-US"/>
          </a:p>
        </p:txBody>
      </p:sp>
    </p:spTree>
    <p:extLst>
      <p:ext uri="{BB962C8B-B14F-4D97-AF65-F5344CB8AC3E}">
        <p14:creationId xmlns:p14="http://schemas.microsoft.com/office/powerpoint/2010/main" val="2713168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38A00"/>
                </a:solidFill>
              </a:rPr>
              <a:t>Head Start Program Performance Standards</a:t>
            </a:r>
            <a:endParaRPr lang="en-US" dirty="0"/>
          </a:p>
        </p:txBody>
      </p:sp>
      <p:sp>
        <p:nvSpPr>
          <p:cNvPr id="3" name="Content Placeholder 2"/>
          <p:cNvSpPr>
            <a:spLocks noGrp="1"/>
          </p:cNvSpPr>
          <p:nvPr>
            <p:ph idx="1"/>
          </p:nvPr>
        </p:nvSpPr>
        <p:spPr>
          <a:xfrm>
            <a:off x="381000" y="1394492"/>
            <a:ext cx="8763000" cy="4525963"/>
          </a:xfrm>
        </p:spPr>
        <p:txBody>
          <a:bodyPr>
            <a:normAutofit fontScale="92500" lnSpcReduction="10000"/>
          </a:bodyPr>
          <a:lstStyle/>
          <a:p>
            <a:pPr marL="0" indent="0">
              <a:buNone/>
            </a:pPr>
            <a:r>
              <a:rPr lang="en-US" b="1" u="sng" dirty="0" smtClean="0"/>
              <a:t>Strong, Targeted Services for Children with Disabilities</a:t>
            </a:r>
          </a:p>
          <a:p>
            <a:pPr>
              <a:spcAft>
                <a:spcPts val="600"/>
              </a:spcAft>
            </a:pPr>
            <a:r>
              <a:rPr lang="en-US" dirty="0" smtClean="0"/>
              <a:t>Ensure that programs include all children including those with an IEP and IFSP.</a:t>
            </a:r>
          </a:p>
          <a:p>
            <a:pPr>
              <a:spcAft>
                <a:spcPts val="600"/>
              </a:spcAft>
            </a:pPr>
            <a:r>
              <a:rPr lang="en-US" dirty="0" smtClean="0"/>
              <a:t>Providing </a:t>
            </a:r>
            <a:r>
              <a:rPr lang="en-US" dirty="0"/>
              <a:t>supports for children with significant delays who are not eligible for IDEA </a:t>
            </a:r>
            <a:endParaRPr lang="en-US" dirty="0" smtClean="0"/>
          </a:p>
          <a:p>
            <a:pPr>
              <a:spcAft>
                <a:spcPts val="600"/>
              </a:spcAft>
            </a:pPr>
            <a:r>
              <a:rPr lang="en-US" dirty="0" smtClean="0"/>
              <a:t>Transition </a:t>
            </a:r>
            <a:r>
              <a:rPr lang="en-US" dirty="0"/>
              <a:t>services </a:t>
            </a:r>
            <a:r>
              <a:rPr lang="en-US" dirty="0" smtClean="0"/>
              <a:t>to support children with disabilities moving to Kindergarten</a:t>
            </a:r>
          </a:p>
          <a:p>
            <a:pPr>
              <a:spcAft>
                <a:spcPts val="600"/>
              </a:spcAft>
            </a:pPr>
            <a:r>
              <a:rPr lang="en-US" dirty="0" smtClean="0"/>
              <a:t>Coordinated </a:t>
            </a:r>
            <a:r>
              <a:rPr lang="en-US" dirty="0"/>
              <a:t>approach </a:t>
            </a:r>
            <a:r>
              <a:rPr lang="en-US" dirty="0" smtClean="0"/>
              <a:t>to serving children with disabilities and their families</a:t>
            </a:r>
            <a:endParaRPr lang="en-US" dirty="0"/>
          </a:p>
        </p:txBody>
      </p:sp>
      <p:pic>
        <p:nvPicPr>
          <p:cNvPr id="1026" name="Picture 2" descr="C:\Users\sangeeta.parikshak\AppData\Local\Microsoft\Windows\Temporary Internet Files\Content.Outlook\UO840WHH\BLOCK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6719" y="5792354"/>
            <a:ext cx="760161" cy="9583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880" y="5766522"/>
            <a:ext cx="920239"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EC3BDAB-2953-4B79-9226-88C470807980}" type="slidenum">
              <a:rPr lang="en-US" smtClean="0"/>
              <a:t>31</a:t>
            </a:fld>
            <a:endParaRPr lang="en-US"/>
          </a:p>
        </p:txBody>
      </p:sp>
    </p:spTree>
    <p:extLst>
      <p:ext uri="{BB962C8B-B14F-4D97-AF65-F5344CB8AC3E}">
        <p14:creationId xmlns:p14="http://schemas.microsoft.com/office/powerpoint/2010/main" val="20307508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38A00"/>
                </a:solidFill>
              </a:rPr>
              <a:t>Head Start Program Performance Standards</a:t>
            </a:r>
            <a:endParaRPr lang="en-US" dirty="0"/>
          </a:p>
        </p:txBody>
      </p:sp>
      <p:sp>
        <p:nvSpPr>
          <p:cNvPr id="3" name="Content Placeholder 2"/>
          <p:cNvSpPr>
            <a:spLocks noGrp="1"/>
          </p:cNvSpPr>
          <p:nvPr>
            <p:ph idx="1"/>
          </p:nvPr>
        </p:nvSpPr>
        <p:spPr/>
        <p:txBody>
          <a:bodyPr/>
          <a:lstStyle/>
          <a:p>
            <a:pPr marL="0" indent="0">
              <a:buNone/>
            </a:pPr>
            <a:r>
              <a:rPr lang="en-US" sz="3000" b="1" u="sng" dirty="0" smtClean="0"/>
              <a:t>Additional Services for Children with Disabilities</a:t>
            </a:r>
          </a:p>
          <a:p>
            <a:r>
              <a:rPr lang="en-US" sz="3000" dirty="0" smtClean="0"/>
              <a:t>Provide individual services and supports to the maximum extent possible to children awaiting determination of IDEA eligibility</a:t>
            </a:r>
          </a:p>
          <a:p>
            <a:r>
              <a:rPr lang="en-US" sz="3000" dirty="0" smtClean="0"/>
              <a:t>Parent engagement</a:t>
            </a:r>
            <a:endParaRPr lang="en-US" sz="3000" dirty="0"/>
          </a:p>
          <a:p>
            <a:pPr marL="0" indent="0">
              <a:buNone/>
            </a:pPr>
            <a:endParaRPr lang="en-US" b="1" u="sng"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715000"/>
            <a:ext cx="920750"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sangeeta.parikshak\AppData\Local\Microsoft\Windows\Temporary Internet Files\Content.Outlook\UO840WHH\BLOCKJPE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4155" y="5715000"/>
            <a:ext cx="760161" cy="95832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sangeeta.parikshak\Pictures\Screen Shot 2015-04-20 at 11.55.54 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900214"/>
            <a:ext cx="3371850" cy="2919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887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38A00"/>
                </a:solidFill>
              </a:rPr>
              <a:t>Individualized Education Program (</a:t>
            </a:r>
            <a:r>
              <a:rPr lang="en-US" b="1" dirty="0" err="1" smtClean="0">
                <a:solidFill>
                  <a:srgbClr val="038A00"/>
                </a:solidFill>
              </a:rPr>
              <a:t>IEP</a:t>
            </a:r>
            <a:r>
              <a:rPr lang="en-US" b="1" dirty="0" smtClean="0">
                <a:solidFill>
                  <a:srgbClr val="038A00"/>
                </a:solidFill>
              </a:rPr>
              <a:t>)</a:t>
            </a:r>
            <a:endParaRPr lang="en-US" b="1" dirty="0">
              <a:solidFill>
                <a:srgbClr val="038A00"/>
              </a:solidFill>
            </a:endParaRPr>
          </a:p>
        </p:txBody>
      </p:sp>
      <p:sp>
        <p:nvSpPr>
          <p:cNvPr id="3" name="Content Placeholder 2"/>
          <p:cNvSpPr>
            <a:spLocks noGrp="1"/>
          </p:cNvSpPr>
          <p:nvPr>
            <p:ph idx="1"/>
          </p:nvPr>
        </p:nvSpPr>
        <p:spPr>
          <a:xfrm>
            <a:off x="457200" y="1404191"/>
            <a:ext cx="8229600" cy="4525963"/>
          </a:xfrm>
        </p:spPr>
        <p:txBody>
          <a:bodyPr>
            <a:normAutofit/>
          </a:bodyPr>
          <a:lstStyle/>
          <a:p>
            <a:pPr lvl="1"/>
            <a:endParaRPr lang="en-US" dirty="0" smtClean="0"/>
          </a:p>
          <a:p>
            <a:pPr lvl="1">
              <a:buFont typeface="Arial" panose="020B0604020202020204" pitchFamily="34" charset="0"/>
              <a:buChar char="•"/>
            </a:pPr>
            <a:r>
              <a:rPr lang="en-US" dirty="0" smtClean="0"/>
              <a:t>Assessment of child needs</a:t>
            </a:r>
          </a:p>
          <a:p>
            <a:pPr lvl="1">
              <a:buFont typeface="Arial" panose="020B0604020202020204" pitchFamily="34" charset="0"/>
              <a:buChar char="•"/>
            </a:pPr>
            <a:r>
              <a:rPr lang="en-US" dirty="0" smtClean="0"/>
              <a:t>Child centered goals</a:t>
            </a:r>
          </a:p>
          <a:p>
            <a:pPr lvl="1">
              <a:buFont typeface="Arial" panose="020B0604020202020204" pitchFamily="34" charset="0"/>
              <a:buChar char="•"/>
            </a:pPr>
            <a:r>
              <a:rPr lang="en-US" dirty="0" smtClean="0"/>
              <a:t>Services and strategies for meeting goals</a:t>
            </a:r>
          </a:p>
          <a:p>
            <a:pPr lvl="1">
              <a:buFont typeface="Arial" panose="020B0604020202020204" pitchFamily="34" charset="0"/>
              <a:buChar char="•"/>
            </a:pPr>
            <a:r>
              <a:rPr lang="en-US" dirty="0" smtClean="0"/>
              <a:t>Settings for which the services are provided in the least restrictive environment for Part B preschool (Head </a:t>
            </a:r>
            <a:r>
              <a:rPr lang="en-US" dirty="0"/>
              <a:t>S</a:t>
            </a:r>
            <a:r>
              <a:rPr lang="en-US" dirty="0" smtClean="0"/>
              <a:t>tart, public preschool)</a:t>
            </a:r>
          </a:p>
          <a:p>
            <a:pPr lvl="1"/>
            <a:endParaRPr lang="en-US" dirty="0" smtClean="0"/>
          </a:p>
        </p:txBody>
      </p:sp>
      <p:pic>
        <p:nvPicPr>
          <p:cNvPr id="6" name="Picture 5"/>
          <p:cNvPicPr>
            <a:picLocks noChangeAspect="1"/>
          </p:cNvPicPr>
          <p:nvPr/>
        </p:nvPicPr>
        <p:blipFill>
          <a:blip r:embed="rId3"/>
          <a:stretch>
            <a:fillRect/>
          </a:stretch>
        </p:blipFill>
        <p:spPr>
          <a:xfrm>
            <a:off x="154844" y="5783645"/>
            <a:ext cx="911956" cy="899290"/>
          </a:xfrm>
          <a:prstGeom prst="rect">
            <a:avLst/>
          </a:prstGeom>
        </p:spPr>
      </p:pic>
      <p:sp>
        <p:nvSpPr>
          <p:cNvPr id="4" name="Slide Number Placeholder 3"/>
          <p:cNvSpPr>
            <a:spLocks noGrp="1"/>
          </p:cNvSpPr>
          <p:nvPr>
            <p:ph type="sldNum" sz="quarter" idx="12"/>
          </p:nvPr>
        </p:nvSpPr>
        <p:spPr/>
        <p:txBody>
          <a:bodyPr/>
          <a:lstStyle/>
          <a:p>
            <a:fld id="{BEC3BDAB-2953-4B79-9226-88C470807980}" type="slidenum">
              <a:rPr lang="en-US" smtClean="0"/>
              <a:t>33</a:t>
            </a:fld>
            <a:endParaRPr lang="en-US"/>
          </a:p>
        </p:txBody>
      </p:sp>
    </p:spTree>
    <p:extLst>
      <p:ext uri="{BB962C8B-B14F-4D97-AF65-F5344CB8AC3E}">
        <p14:creationId xmlns:p14="http://schemas.microsoft.com/office/powerpoint/2010/main" val="1709839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755775"/>
          </a:xfrm>
        </p:spPr>
        <p:txBody>
          <a:bodyPr>
            <a:normAutofit fontScale="90000"/>
          </a:bodyPr>
          <a:lstStyle/>
          <a:p>
            <a:r>
              <a:rPr lang="en-US" dirty="0" smtClean="0"/>
              <a:t>To post </a:t>
            </a:r>
            <a:r>
              <a:rPr lang="en-US" smtClean="0"/>
              <a:t>your ongoing questions</a:t>
            </a:r>
            <a:r>
              <a:rPr lang="en-US" dirty="0" smtClean="0"/>
              <a:t>:  Online Disabilities/Inclusion Network</a:t>
            </a:r>
            <a:endParaRPr lang="en-US" dirty="0"/>
          </a:p>
        </p:txBody>
      </p:sp>
      <p:sp>
        <p:nvSpPr>
          <p:cNvPr id="3" name="Subtitle 2"/>
          <p:cNvSpPr>
            <a:spLocks noGrp="1"/>
          </p:cNvSpPr>
          <p:nvPr>
            <p:ph type="subTitle" idx="1"/>
          </p:nvPr>
        </p:nvSpPr>
        <p:spPr/>
        <p:txBody>
          <a:bodyPr/>
          <a:lstStyle/>
          <a:p>
            <a:r>
              <a:rPr lang="en-US" u="sng" dirty="0" smtClean="0">
                <a:hlinkClick r:id="rId2"/>
              </a:rPr>
              <a:t>https</a:t>
            </a:r>
            <a:r>
              <a:rPr lang="en-US" u="sng" dirty="0">
                <a:hlinkClick r:id="rId2"/>
              </a:rPr>
              <a:t>://mypeers.mangoapps.com/mlink/post/NzA0NDE</a:t>
            </a:r>
            <a:endParaRPr lang="en-US" dirty="0"/>
          </a:p>
        </p:txBody>
      </p:sp>
    </p:spTree>
    <p:extLst>
      <p:ext uri="{BB962C8B-B14F-4D97-AF65-F5344CB8AC3E}">
        <p14:creationId xmlns:p14="http://schemas.microsoft.com/office/powerpoint/2010/main" val="3312590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38A00"/>
                </a:solidFill>
              </a:rPr>
              <a:t>Upcoming Events</a:t>
            </a:r>
            <a:endParaRPr lang="en-US" dirty="0">
              <a:solidFill>
                <a:srgbClr val="038A00"/>
              </a:solidFill>
            </a:endParaRPr>
          </a:p>
        </p:txBody>
      </p:sp>
      <p:sp>
        <p:nvSpPr>
          <p:cNvPr id="3" name="Content Placeholder 2"/>
          <p:cNvSpPr>
            <a:spLocks noGrp="1"/>
          </p:cNvSpPr>
          <p:nvPr>
            <p:ph idx="1"/>
          </p:nvPr>
        </p:nvSpPr>
        <p:spPr/>
        <p:txBody>
          <a:bodyPr/>
          <a:lstStyle/>
          <a:p>
            <a:r>
              <a:rPr lang="en-US" dirty="0" smtClean="0"/>
              <a:t>The National Early Childhood Inclusion Institute – May 9-11, 2017 in Chapel Hill, NC.  Information &amp; registration </a:t>
            </a:r>
            <a:r>
              <a:rPr lang="en-US" dirty="0"/>
              <a:t>at </a:t>
            </a:r>
            <a:r>
              <a:rPr lang="en-US" dirty="0">
                <a:hlinkClick r:id="rId2"/>
              </a:rPr>
              <a:t>http://</a:t>
            </a:r>
            <a:r>
              <a:rPr lang="en-US" dirty="0" smtClean="0">
                <a:hlinkClick r:id="rId2"/>
              </a:rPr>
              <a:t>inclusioninstitute.fpg.unc.edu</a:t>
            </a:r>
            <a:endParaRPr lang="en-US" dirty="0" smtClean="0"/>
          </a:p>
          <a:p>
            <a:endParaRPr lang="en-US" dirty="0"/>
          </a:p>
          <a:p>
            <a:r>
              <a:rPr lang="en-US" dirty="0" smtClean="0"/>
              <a:t>The Head Start Disabilities Coordinator Institute – April 5, 2017 in Chicago, IL (Registration will open soon)</a:t>
            </a:r>
            <a:endParaRPr lang="en-US" dirty="0"/>
          </a:p>
        </p:txBody>
      </p:sp>
    </p:spTree>
    <p:extLst>
      <p:ext uri="{BB962C8B-B14F-4D97-AF65-F5344CB8AC3E}">
        <p14:creationId xmlns:p14="http://schemas.microsoft.com/office/powerpoint/2010/main" val="2697100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38A00"/>
                </a:solidFill>
              </a:rPr>
              <a:t>Webinar Link</a:t>
            </a:r>
            <a:endParaRPr lang="en-US" dirty="0">
              <a:solidFill>
                <a:srgbClr val="038A00"/>
              </a:solidFill>
            </a:endParaRPr>
          </a:p>
        </p:txBody>
      </p:sp>
      <p:sp>
        <p:nvSpPr>
          <p:cNvPr id="3" name="Content Placeholder 2"/>
          <p:cNvSpPr>
            <a:spLocks noGrp="1"/>
          </p:cNvSpPr>
          <p:nvPr>
            <p:ph idx="1"/>
          </p:nvPr>
        </p:nvSpPr>
        <p:spPr/>
        <p:txBody>
          <a:bodyPr>
            <a:normAutofit/>
          </a:bodyPr>
          <a:lstStyle/>
          <a:p>
            <a:r>
              <a:rPr lang="en-US" dirty="0" smtClean="0"/>
              <a:t>The link the </a:t>
            </a:r>
            <a:r>
              <a:rPr lang="en-US" dirty="0" err="1" smtClean="0"/>
              <a:t>the</a:t>
            </a:r>
            <a:r>
              <a:rPr lang="en-US" dirty="0" smtClean="0"/>
              <a:t> last webinar in the series, </a:t>
            </a:r>
            <a:r>
              <a:rPr lang="en-US" i="1" dirty="0" smtClean="0"/>
              <a:t>Partnerships for Inclusion: Ensuring Access to High Quality Evaluations and Services </a:t>
            </a:r>
            <a:r>
              <a:rPr lang="en-US" dirty="0" smtClean="0"/>
              <a:t>can be found at:</a:t>
            </a:r>
          </a:p>
          <a:p>
            <a:pPr lvl="1"/>
            <a:r>
              <a:rPr lang="en-US" dirty="0" smtClean="0">
                <a:hlinkClick r:id="rId2"/>
              </a:rPr>
              <a:t>https</a:t>
            </a:r>
            <a:r>
              <a:rPr lang="en-US" dirty="0">
                <a:hlinkClick r:id="rId2"/>
              </a:rPr>
              <a:t>://</a:t>
            </a:r>
            <a:r>
              <a:rPr lang="en-US" dirty="0" smtClean="0">
                <a:hlinkClick r:id="rId2"/>
              </a:rPr>
              <a:t>eclkc.ohs.acf.hhs.gov/hslc/tta-system/teaching/Disabilities/quality-inclusion.html</a:t>
            </a:r>
            <a:r>
              <a:rPr lang="en-US" dirty="0" smtClean="0"/>
              <a:t>  </a:t>
            </a:r>
          </a:p>
          <a:p>
            <a:endParaRPr lang="en-US" dirty="0">
              <a:hlinkClick r:id="rId3"/>
            </a:endParaRPr>
          </a:p>
        </p:txBody>
      </p:sp>
    </p:spTree>
    <p:extLst>
      <p:ext uri="{BB962C8B-B14F-4D97-AF65-F5344CB8AC3E}">
        <p14:creationId xmlns:p14="http://schemas.microsoft.com/office/powerpoint/2010/main" val="3665771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38A00"/>
                </a:solidFill>
              </a:rPr>
              <a:t>Resources </a:t>
            </a:r>
            <a:endParaRPr lang="en-US" dirty="0">
              <a:solidFill>
                <a:schemeClr val="accent2"/>
              </a:solidFill>
            </a:endParaRPr>
          </a:p>
        </p:txBody>
      </p:sp>
      <p:sp>
        <p:nvSpPr>
          <p:cNvPr id="3" name="Content Placeholder 2"/>
          <p:cNvSpPr>
            <a:spLocks noGrp="1"/>
          </p:cNvSpPr>
          <p:nvPr>
            <p:ph idx="1"/>
          </p:nvPr>
        </p:nvSpPr>
        <p:spPr>
          <a:xfrm>
            <a:off x="457200" y="1417638"/>
            <a:ext cx="8229600" cy="4632325"/>
          </a:xfrm>
        </p:spPr>
        <p:txBody>
          <a:bodyPr>
            <a:normAutofit fontScale="85000" lnSpcReduction="20000"/>
          </a:bodyPr>
          <a:lstStyle/>
          <a:p>
            <a:r>
              <a:rPr lang="en-US" dirty="0" smtClean="0"/>
              <a:t>Resources to help with the implementation of the DEC Recommended Practices:</a:t>
            </a:r>
          </a:p>
          <a:p>
            <a:pPr lvl="1"/>
            <a:r>
              <a:rPr lang="en-US" dirty="0" smtClean="0"/>
              <a:t>DEC </a:t>
            </a:r>
            <a:r>
              <a:rPr lang="en-US" dirty="0"/>
              <a:t>Recommended </a:t>
            </a:r>
            <a:r>
              <a:rPr lang="en-US" dirty="0" smtClean="0"/>
              <a:t>Practices: </a:t>
            </a:r>
            <a:br>
              <a:rPr lang="en-US" dirty="0" smtClean="0"/>
            </a:br>
            <a:r>
              <a:rPr lang="en-US" dirty="0" smtClean="0">
                <a:hlinkClick r:id="rId3"/>
              </a:rPr>
              <a:t>http</a:t>
            </a:r>
            <a:r>
              <a:rPr lang="en-US" dirty="0">
                <a:hlinkClick r:id="rId3"/>
              </a:rPr>
              <a:t>://</a:t>
            </a:r>
            <a:r>
              <a:rPr lang="en-US" dirty="0" smtClean="0">
                <a:hlinkClick r:id="rId3"/>
              </a:rPr>
              <a:t>www.dec-sped.org/dec-recommended-practices</a:t>
            </a:r>
            <a:r>
              <a:rPr lang="en-US" dirty="0" smtClean="0"/>
              <a:t> </a:t>
            </a:r>
          </a:p>
          <a:p>
            <a:pPr lvl="1"/>
            <a:r>
              <a:rPr lang="en-US" dirty="0" smtClean="0"/>
              <a:t>ECTA Performance Checklists and </a:t>
            </a:r>
            <a:r>
              <a:rPr lang="en-US" dirty="0"/>
              <a:t>Practice Guides: </a:t>
            </a:r>
            <a:r>
              <a:rPr lang="en-US" dirty="0">
                <a:hlinkClick r:id="rId4"/>
              </a:rPr>
              <a:t>http://ectacenter.org/decrp</a:t>
            </a:r>
            <a:r>
              <a:rPr lang="en-US" dirty="0" smtClean="0">
                <a:hlinkClick r:id="rId4"/>
              </a:rPr>
              <a:t>/</a:t>
            </a:r>
            <a:endParaRPr lang="en-US" dirty="0" smtClean="0"/>
          </a:p>
          <a:p>
            <a:pPr lvl="1"/>
            <a:r>
              <a:rPr lang="en-US" dirty="0" smtClean="0"/>
              <a:t>CONNECT Modules: </a:t>
            </a:r>
            <a:r>
              <a:rPr lang="en-US" dirty="0">
                <a:hlinkClick r:id="rId5"/>
              </a:rPr>
              <a:t>http://community.fpg.unc.edu/connect-modules</a:t>
            </a:r>
            <a:r>
              <a:rPr lang="en-US" dirty="0" smtClean="0">
                <a:hlinkClick r:id="rId5"/>
              </a:rPr>
              <a:t>/</a:t>
            </a:r>
            <a:endParaRPr lang="en-US" dirty="0" smtClean="0"/>
          </a:p>
          <a:p>
            <a:r>
              <a:rPr lang="en-US" dirty="0" smtClean="0"/>
              <a:t>Resources on the Early Childhood Outcomes:</a:t>
            </a:r>
          </a:p>
          <a:p>
            <a:pPr lvl="1"/>
            <a:r>
              <a:rPr lang="en-US" dirty="0">
                <a:hlinkClick r:id="rId6"/>
              </a:rPr>
              <a:t>http://</a:t>
            </a:r>
            <a:r>
              <a:rPr lang="en-US" dirty="0" smtClean="0">
                <a:hlinkClick r:id="rId6"/>
              </a:rPr>
              <a:t>ectacenter.org/eco/index.asp</a:t>
            </a:r>
            <a:r>
              <a:rPr lang="en-US" dirty="0" smtClean="0"/>
              <a:t> </a:t>
            </a:r>
          </a:p>
          <a:p>
            <a:r>
              <a:rPr lang="en-US" dirty="0" smtClean="0"/>
              <a:t>General resources on inclusion: </a:t>
            </a:r>
          </a:p>
          <a:p>
            <a:pPr lvl="1"/>
            <a:r>
              <a:rPr lang="en-US" dirty="0">
                <a:hlinkClick r:id="rId7"/>
              </a:rPr>
              <a:t>http://</a:t>
            </a:r>
            <a:r>
              <a:rPr lang="en-US" dirty="0" smtClean="0">
                <a:hlinkClick r:id="rId7"/>
              </a:rPr>
              <a:t>ectacenter.org/topics/inclusion/default.asp</a:t>
            </a:r>
            <a:endParaRPr lang="en-US" dirty="0" smtClean="0"/>
          </a:p>
          <a:p>
            <a:pPr marL="457200" lvl="1" indent="0">
              <a:buNone/>
            </a:pPr>
            <a:endParaRPr lang="en-US"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BEC3BDAB-2953-4B79-9226-88C470807980}" type="slidenum">
              <a:rPr lang="en-US" smtClean="0"/>
              <a:t>37</a:t>
            </a:fld>
            <a:endParaRPr lang="en-US"/>
          </a:p>
        </p:txBody>
      </p:sp>
    </p:spTree>
    <p:extLst>
      <p:ext uri="{BB962C8B-B14F-4D97-AF65-F5344CB8AC3E}">
        <p14:creationId xmlns:p14="http://schemas.microsoft.com/office/powerpoint/2010/main" val="3527829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38A00"/>
                </a:solidFill>
              </a:rPr>
              <a:t>Resources</a:t>
            </a:r>
            <a:endParaRPr lang="en-US" dirty="0">
              <a:solidFill>
                <a:srgbClr val="038A00"/>
              </a:solidFill>
            </a:endParaRPr>
          </a:p>
        </p:txBody>
      </p:sp>
      <p:sp>
        <p:nvSpPr>
          <p:cNvPr id="3" name="Content Placeholder 2"/>
          <p:cNvSpPr>
            <a:spLocks noGrp="1"/>
          </p:cNvSpPr>
          <p:nvPr>
            <p:ph idx="1"/>
          </p:nvPr>
        </p:nvSpPr>
        <p:spPr/>
        <p:txBody>
          <a:bodyPr/>
          <a:lstStyle/>
          <a:p>
            <a:r>
              <a:rPr lang="en-US" sz="2700" dirty="0" smtClean="0"/>
              <a:t>OSEP </a:t>
            </a:r>
            <a:r>
              <a:rPr lang="en-US" sz="2700" dirty="0" smtClean="0"/>
              <a:t>Dear </a:t>
            </a:r>
            <a:r>
              <a:rPr lang="en-US" sz="2700" smtClean="0"/>
              <a:t>Colleague </a:t>
            </a:r>
            <a:r>
              <a:rPr lang="en-US" sz="2700" smtClean="0"/>
              <a:t>Letter (DCL) </a:t>
            </a:r>
            <a:r>
              <a:rPr lang="en-US" sz="2700" dirty="0" smtClean="0"/>
              <a:t>related to Preschool Least </a:t>
            </a:r>
            <a:r>
              <a:rPr lang="en-US" sz="2700" smtClean="0"/>
              <a:t>Restrictive Environment (LRE): </a:t>
            </a:r>
            <a:r>
              <a:rPr lang="en-US" sz="2400" dirty="0" smtClean="0">
                <a:solidFill>
                  <a:srgbClr val="038A00"/>
                </a:solidFill>
                <a:hlinkClick r:id="rId2"/>
              </a:rPr>
              <a:t>https</a:t>
            </a:r>
            <a:r>
              <a:rPr lang="en-US" sz="2400" dirty="0">
                <a:solidFill>
                  <a:srgbClr val="038A00"/>
                </a:solidFill>
                <a:hlinkClick r:id="rId2"/>
              </a:rPr>
              <a:t>://www2.ed.gov/policy/speced/guid/idea/memosdcltrs/preschool-lre-dcl-1-10-17.pdf</a:t>
            </a:r>
            <a:r>
              <a:rPr lang="en-US" sz="2400" dirty="0">
                <a:solidFill>
                  <a:srgbClr val="038A00"/>
                </a:solidFill>
              </a:rPr>
              <a:t> </a:t>
            </a:r>
          </a:p>
          <a:p>
            <a:r>
              <a:rPr lang="en-US" sz="2700" dirty="0" smtClean="0"/>
              <a:t>Head Start Early </a:t>
            </a:r>
            <a:r>
              <a:rPr lang="en-US" sz="2700" dirty="0"/>
              <a:t>Learning </a:t>
            </a:r>
            <a:r>
              <a:rPr lang="en-US" sz="2700" dirty="0" smtClean="0"/>
              <a:t>Framework: </a:t>
            </a:r>
            <a:r>
              <a:rPr lang="en-US" sz="2400" dirty="0">
                <a:hlinkClick r:id="rId3"/>
              </a:rPr>
              <a:t>https://</a:t>
            </a:r>
            <a:r>
              <a:rPr lang="en-US" sz="2400" dirty="0" smtClean="0">
                <a:hlinkClick r:id="rId3"/>
              </a:rPr>
              <a:t>eclkc.ohs.acf.hhs.gov/hslc/hs/sr/approach/elof</a:t>
            </a:r>
            <a:r>
              <a:rPr lang="en-US" sz="2400" dirty="0" smtClean="0"/>
              <a:t> </a:t>
            </a:r>
            <a:endParaRPr lang="en-US" sz="2800" dirty="0" smtClean="0"/>
          </a:p>
          <a:p>
            <a:r>
              <a:rPr lang="en-US" sz="2700" dirty="0" smtClean="0"/>
              <a:t>Head Start Program Performance Standards: </a:t>
            </a:r>
            <a:r>
              <a:rPr lang="en-US" sz="2700" u="sng" dirty="0">
                <a:hlinkClick r:id="rId4"/>
              </a:rPr>
              <a:t>http://eclkc.ohs.acf.hhs.gov/hslc/hs/docs/hspss-final.pdf</a:t>
            </a:r>
            <a:endParaRPr lang="en-US" sz="2700" dirty="0"/>
          </a:p>
          <a:p>
            <a:endParaRPr lang="en-US" sz="2400" dirty="0" smtClean="0"/>
          </a:p>
          <a:p>
            <a:pPr marL="0" indent="0">
              <a:buNone/>
            </a:pPr>
            <a:endParaRPr lang="en-US" sz="2800" dirty="0"/>
          </a:p>
          <a:p>
            <a:endParaRPr lang="en-US" sz="2700" dirty="0" smtClean="0">
              <a:solidFill>
                <a:srgbClr val="038A00"/>
              </a:solidFill>
            </a:endParaRPr>
          </a:p>
          <a:p>
            <a:endParaRPr lang="en-US" sz="2700" dirty="0">
              <a:solidFill>
                <a:srgbClr val="038A00"/>
              </a:solidFill>
            </a:endParaRPr>
          </a:p>
          <a:p>
            <a:endParaRPr lang="en-US" dirty="0"/>
          </a:p>
        </p:txBody>
      </p:sp>
      <p:sp>
        <p:nvSpPr>
          <p:cNvPr id="4" name="Slide Number Placeholder 3"/>
          <p:cNvSpPr>
            <a:spLocks noGrp="1"/>
          </p:cNvSpPr>
          <p:nvPr>
            <p:ph type="sldNum" sz="quarter" idx="12"/>
          </p:nvPr>
        </p:nvSpPr>
        <p:spPr/>
        <p:txBody>
          <a:bodyPr/>
          <a:lstStyle/>
          <a:p>
            <a:fld id="{BEC3BDAB-2953-4B79-9226-88C470807980}" type="slidenum">
              <a:rPr lang="en-US" smtClean="0"/>
              <a:t>38</a:t>
            </a:fld>
            <a:endParaRPr lang="en-US"/>
          </a:p>
        </p:txBody>
      </p:sp>
    </p:spTree>
    <p:extLst>
      <p:ext uri="{BB962C8B-B14F-4D97-AF65-F5344CB8AC3E}">
        <p14:creationId xmlns:p14="http://schemas.microsoft.com/office/powerpoint/2010/main" val="4084975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38A00"/>
                </a:solidFill>
              </a:rPr>
              <a:t>Thank You!</a:t>
            </a:r>
            <a:endParaRPr lang="en-US" b="1" dirty="0">
              <a:solidFill>
                <a:srgbClr val="038A00"/>
              </a:solidFill>
            </a:endParaRPr>
          </a:p>
        </p:txBody>
      </p:sp>
      <p:sp>
        <p:nvSpPr>
          <p:cNvPr id="3" name="Content Placeholder 2"/>
          <p:cNvSpPr>
            <a:spLocks noGrp="1"/>
          </p:cNvSpPr>
          <p:nvPr>
            <p:ph idx="1"/>
          </p:nvPr>
        </p:nvSpPr>
        <p:spPr>
          <a:xfrm>
            <a:off x="457200" y="1371600"/>
            <a:ext cx="8229600" cy="4754563"/>
          </a:xfrm>
        </p:spPr>
        <p:txBody>
          <a:bodyPr/>
          <a:lstStyle/>
          <a:p>
            <a:pPr marL="0" indent="0">
              <a:buNone/>
            </a:pPr>
            <a:r>
              <a:rPr lang="en-US" dirty="0" smtClean="0"/>
              <a:t>Please stay tuned for the following webinars in this series on </a:t>
            </a:r>
            <a:r>
              <a:rPr lang="en-US" b="1" dirty="0" smtClean="0"/>
              <a:t>High Quality Inclusion</a:t>
            </a:r>
            <a:r>
              <a:rPr lang="en-US" dirty="0" smtClean="0"/>
              <a:t>:</a:t>
            </a:r>
          </a:p>
          <a:p>
            <a:pPr marL="0" indent="0">
              <a:buNone/>
            </a:pPr>
            <a:endParaRPr lang="en-US" dirty="0"/>
          </a:p>
          <a:p>
            <a:pPr>
              <a:buFont typeface="Wingdings" panose="05000000000000000000" pitchFamily="2" charset="2"/>
              <a:buChar char="Ø"/>
            </a:pPr>
            <a:r>
              <a:rPr lang="en-US" dirty="0" smtClean="0"/>
              <a:t>  </a:t>
            </a:r>
            <a:r>
              <a:rPr lang="en-US" b="1" dirty="0" smtClean="0"/>
              <a:t>Support</a:t>
            </a:r>
            <a:r>
              <a:rPr lang="en-US" dirty="0" smtClean="0"/>
              <a:t> – April 2017</a:t>
            </a:r>
            <a:endParaRPr lang="en-US" dirty="0"/>
          </a:p>
        </p:txBody>
      </p:sp>
      <p:pic>
        <p:nvPicPr>
          <p:cNvPr id="2050" name="Picture 2" descr="C:\Users\sangeeta.parikshak\Pictures\Screen Shot 2015-04-20 at 12.18.22 P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85956"/>
            <a:ext cx="2743783" cy="18720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angeeta.parikshak\Pictures\Screen Shot 2015-04-20 at 11.52.17 A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4661882"/>
            <a:ext cx="2286000" cy="219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356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475" y="266700"/>
            <a:ext cx="7772400" cy="1143000"/>
          </a:xfrm>
        </p:spPr>
        <p:txBody>
          <a:bodyPr>
            <a:normAutofit fontScale="90000"/>
          </a:bodyPr>
          <a:lstStyle/>
          <a:p>
            <a:pPr marL="203200" indent="0"/>
            <a:r>
              <a:rPr lang="en-US" b="1" dirty="0" smtClean="0">
                <a:solidFill>
                  <a:srgbClr val="038A00"/>
                </a:solidFill>
              </a:rPr>
              <a:t>DEC/NAEYC Position Statement on Early Childhood Inclusion </a:t>
            </a:r>
            <a:endParaRPr lang="en-US" b="1" dirty="0">
              <a:solidFill>
                <a:srgbClr val="038A00"/>
              </a:solidFill>
            </a:endParaRPr>
          </a:p>
        </p:txBody>
      </p:sp>
      <p:sp>
        <p:nvSpPr>
          <p:cNvPr id="3" name="Content Placeholder 2"/>
          <p:cNvSpPr>
            <a:spLocks noGrp="1"/>
          </p:cNvSpPr>
          <p:nvPr>
            <p:ph idx="1"/>
          </p:nvPr>
        </p:nvSpPr>
        <p:spPr>
          <a:xfrm>
            <a:off x="381000" y="1295400"/>
            <a:ext cx="8388368" cy="5079999"/>
          </a:xfrm>
        </p:spPr>
        <p:txBody>
          <a:bodyPr>
            <a:normAutofit/>
          </a:bodyPr>
          <a:lstStyle/>
          <a:p>
            <a:pPr lvl="0"/>
            <a:endParaRPr lang="en-US" dirty="0" smtClean="0"/>
          </a:p>
          <a:p>
            <a:pPr marL="57150" indent="0">
              <a:buNone/>
            </a:pPr>
            <a:endParaRPr lang="en-US" sz="2200" dirty="0"/>
          </a:p>
          <a:p>
            <a:endParaRPr lang="en-US" sz="2200" dirty="0" smtClean="0"/>
          </a:p>
          <a:p>
            <a:endParaRPr lang="en-US" sz="2200" dirty="0"/>
          </a:p>
        </p:txBody>
      </p:sp>
      <p:pic>
        <p:nvPicPr>
          <p:cNvPr id="5" name="Picture 4"/>
          <p:cNvPicPr/>
          <p:nvPr/>
        </p:nvPicPr>
        <p:blipFill rotWithShape="1">
          <a:blip r:embed="rId3"/>
          <a:srcRect l="15385" t="12034" r="62705" b="3694"/>
          <a:stretch/>
        </p:blipFill>
        <p:spPr bwMode="auto">
          <a:xfrm>
            <a:off x="3106737" y="1860390"/>
            <a:ext cx="3317875" cy="3588068"/>
          </a:xfrm>
          <a:prstGeom prst="rect">
            <a:avLst/>
          </a:prstGeom>
          <a:ln w="63500">
            <a:solidFill>
              <a:srgbClr val="038A00"/>
            </a:solidFill>
            <a:miter lim="800000"/>
          </a:ln>
          <a:extLst>
            <a:ext uri="{53640926-AAD7-44D8-BBD7-CCE9431645EC}">
              <a14:shadowObscured xmlns:a14="http://schemas.microsoft.com/office/drawing/2010/main"/>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5798974"/>
            <a:ext cx="1481206" cy="6766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758" y="5899149"/>
            <a:ext cx="1381125" cy="476250"/>
          </a:xfrm>
          <a:prstGeom prst="rect">
            <a:avLst/>
          </a:prstGeom>
        </p:spPr>
      </p:pic>
      <p:sp>
        <p:nvSpPr>
          <p:cNvPr id="4" name="Slide Number Placeholder 3"/>
          <p:cNvSpPr>
            <a:spLocks noGrp="1"/>
          </p:cNvSpPr>
          <p:nvPr>
            <p:ph type="sldNum" sz="quarter" idx="12"/>
          </p:nvPr>
        </p:nvSpPr>
        <p:spPr/>
        <p:txBody>
          <a:bodyPr/>
          <a:lstStyle/>
          <a:p>
            <a:fld id="{BEC3BDAB-2953-4B79-9226-88C470807980}" type="slidenum">
              <a:rPr lang="en-US" smtClean="0"/>
              <a:t>4</a:t>
            </a:fld>
            <a:endParaRPr lang="en-US"/>
          </a:p>
        </p:txBody>
      </p:sp>
    </p:spTree>
    <p:extLst>
      <p:ext uri="{BB962C8B-B14F-4D97-AF65-F5344CB8AC3E}">
        <p14:creationId xmlns:p14="http://schemas.microsoft.com/office/powerpoint/2010/main" val="12447531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546464"/>
            <a:ext cx="8686800" cy="4800600"/>
          </a:xfrm>
        </p:spPr>
        <p:txBody>
          <a:bodyPr>
            <a:normAutofit fontScale="85000" lnSpcReduction="10000"/>
          </a:bodyPr>
          <a:lstStyle/>
          <a:p>
            <a:pPr marL="203200" indent="0" algn="ctr">
              <a:buNone/>
            </a:pPr>
            <a:r>
              <a:rPr lang="en-US" sz="3800" dirty="0" smtClean="0"/>
              <a:t>We want to partner to build a culture of inclusion!</a:t>
            </a:r>
            <a:endParaRPr lang="en-US" sz="2800" b="1" dirty="0" smtClean="0">
              <a:solidFill>
                <a:srgbClr val="00CCFF"/>
              </a:solidFill>
            </a:endParaRPr>
          </a:p>
          <a:p>
            <a:pPr marL="0" indent="0" algn="ctr" eaLnBrk="1" hangingPunct="1">
              <a:buNone/>
              <a:defRPr/>
            </a:pPr>
            <a:endParaRPr lang="en-US" sz="1200" b="1" dirty="0" smtClean="0">
              <a:solidFill>
                <a:srgbClr val="92D050"/>
              </a:solidFill>
            </a:endParaRPr>
          </a:p>
          <a:p>
            <a:pPr marL="0" indent="0" algn="ctr">
              <a:buNone/>
              <a:defRPr/>
            </a:pPr>
            <a:r>
              <a:rPr lang="en-US" b="1" dirty="0">
                <a:solidFill>
                  <a:srgbClr val="92D050"/>
                </a:solidFill>
              </a:rPr>
              <a:t>Laura.Duos@ed.gov</a:t>
            </a:r>
          </a:p>
          <a:p>
            <a:pPr marL="0" indent="0" algn="ctr" eaLnBrk="1" hangingPunct="1">
              <a:buNone/>
              <a:defRPr/>
            </a:pPr>
            <a:r>
              <a:rPr lang="en-US" b="1" dirty="0" smtClean="0">
                <a:solidFill>
                  <a:srgbClr val="92D050"/>
                </a:solidFill>
              </a:rPr>
              <a:t>Christy.Kavulic@ed.gov</a:t>
            </a:r>
            <a:endParaRPr lang="en-US" b="1" dirty="0">
              <a:solidFill>
                <a:srgbClr val="92D050"/>
              </a:solidFill>
            </a:endParaRPr>
          </a:p>
          <a:p>
            <a:pPr marL="0" indent="0" algn="ctr">
              <a:buNone/>
              <a:defRPr/>
            </a:pPr>
            <a:r>
              <a:rPr lang="en-US" b="1" dirty="0" smtClean="0">
                <a:solidFill>
                  <a:srgbClr val="92D050"/>
                </a:solidFill>
              </a:rPr>
              <a:t>Julia.Martin.Eile@ed.gov</a:t>
            </a:r>
          </a:p>
          <a:p>
            <a:pPr marL="0" indent="0" algn="ctr" eaLnBrk="1" hangingPunct="1">
              <a:buNone/>
              <a:defRPr/>
            </a:pPr>
            <a:r>
              <a:rPr lang="en-US" b="1" dirty="0" smtClean="0">
                <a:solidFill>
                  <a:srgbClr val="92D050"/>
                </a:solidFill>
              </a:rPr>
              <a:t>Sangeeta.Parikshak@acf.hhs.gov</a:t>
            </a:r>
          </a:p>
          <a:p>
            <a:pPr marL="0" indent="0" algn="ctr" eaLnBrk="1" hangingPunct="1">
              <a:buNone/>
              <a:defRPr/>
            </a:pPr>
            <a:r>
              <a:rPr lang="en-US" b="1" dirty="0" smtClean="0">
                <a:solidFill>
                  <a:srgbClr val="92D050"/>
                </a:solidFill>
              </a:rPr>
              <a:t>Pam_Winton@unc.edu</a:t>
            </a:r>
          </a:p>
          <a:p>
            <a:pPr marL="0" indent="0" algn="ctr" eaLnBrk="1" hangingPunct="1">
              <a:buNone/>
              <a:defRPr/>
            </a:pPr>
            <a:r>
              <a:rPr lang="en-US" b="1" dirty="0" smtClean="0">
                <a:solidFill>
                  <a:srgbClr val="92D050"/>
                </a:solidFill>
              </a:rPr>
              <a:t>Megan.Vinh@unc.edu </a:t>
            </a:r>
          </a:p>
          <a:p>
            <a:pPr marL="0" indent="0" algn="ctr">
              <a:buNone/>
              <a:defRPr/>
            </a:pPr>
            <a:endParaRPr lang="en-US" b="1" i="1" dirty="0" smtClean="0">
              <a:solidFill>
                <a:srgbClr val="038A00"/>
              </a:solidFill>
            </a:endParaRPr>
          </a:p>
          <a:p>
            <a:pPr marL="0" indent="0" algn="ctr">
              <a:spcBef>
                <a:spcPts val="0"/>
              </a:spcBef>
              <a:buNone/>
            </a:pPr>
            <a:r>
              <a:rPr lang="en-US" sz="2400" b="1" dirty="0" smtClean="0">
                <a:solidFill>
                  <a:srgbClr val="038A00"/>
                </a:solidFill>
              </a:rPr>
              <a:t>https</a:t>
            </a:r>
            <a:r>
              <a:rPr lang="en-US" sz="2400" b="1" dirty="0">
                <a:solidFill>
                  <a:srgbClr val="038A00"/>
                </a:solidFill>
              </a:rPr>
              <a:t>://</a:t>
            </a:r>
            <a:r>
              <a:rPr lang="en-US" sz="2400" b="1" dirty="0" smtClean="0">
                <a:solidFill>
                  <a:srgbClr val="038A00"/>
                </a:solidFill>
              </a:rPr>
              <a:t>eclkc.ohs.acf.hhs.gov/hslc/tta-system/teaching</a:t>
            </a:r>
          </a:p>
          <a:p>
            <a:pPr marL="0" indent="0" algn="ctr">
              <a:spcBef>
                <a:spcPts val="0"/>
              </a:spcBef>
              <a:buNone/>
            </a:pPr>
            <a:r>
              <a:rPr lang="en-US" sz="2400" b="1" dirty="0" smtClean="0">
                <a:solidFill>
                  <a:srgbClr val="038A00"/>
                </a:solidFill>
              </a:rPr>
              <a:t>www.ectacenter.org</a:t>
            </a:r>
            <a:endParaRPr lang="en-US" sz="2400" b="1" i="1" dirty="0">
              <a:solidFill>
                <a:srgbClr val="038A00"/>
              </a:solidFill>
            </a:endParaRPr>
          </a:p>
          <a:p>
            <a:pPr marL="0" indent="0" algn="ctr" eaLnBrk="1" hangingPunct="1">
              <a:buNone/>
              <a:defRPr/>
            </a:pPr>
            <a:endParaRPr lang="en-US" b="1" dirty="0">
              <a:solidFill>
                <a:srgbClr val="92D050"/>
              </a:solidFill>
            </a:endParaRPr>
          </a:p>
        </p:txBody>
      </p:sp>
      <p:pic>
        <p:nvPicPr>
          <p:cNvPr id="5" name="Picture 4" descr="Department of Education Official Seal" title="Department of Education Official Seal"/>
          <p:cNvPicPr>
            <a:picLocks noChangeAspect="1"/>
          </p:cNvPicPr>
          <p:nvPr/>
        </p:nvPicPr>
        <p:blipFill>
          <a:blip r:embed="rId3" cstate="print"/>
          <a:srcRect/>
          <a:stretch>
            <a:fillRect/>
          </a:stretch>
        </p:blipFill>
        <p:spPr bwMode="auto">
          <a:xfrm>
            <a:off x="5029200" y="277932"/>
            <a:ext cx="1319690" cy="1295400"/>
          </a:xfrm>
          <a:prstGeom prst="rect">
            <a:avLst/>
          </a:prstGeom>
          <a:noFill/>
          <a:ln w="9525">
            <a:noFill/>
            <a:miter lim="800000"/>
            <a:headEnd/>
            <a:tailEnd/>
          </a:ln>
        </p:spPr>
      </p:pic>
      <p:pic>
        <p:nvPicPr>
          <p:cNvPr id="6" name="Picture 5" descr="Department of Health &amp; Human Services logo and link - www.hhs.gov" title="Department of Health and Human Services logo">
            <a:hlinkClick r:id="rId4"/>
          </p:cNvPr>
          <p:cNvPicPr>
            <a:picLocks noChangeAspect="1" noChangeArrowheads="1"/>
          </p:cNvPicPr>
          <p:nvPr/>
        </p:nvPicPr>
        <p:blipFill>
          <a:blip r:embed="rId5" cstate="print"/>
          <a:srcRect/>
          <a:stretch>
            <a:fillRect/>
          </a:stretch>
        </p:blipFill>
        <p:spPr bwMode="auto">
          <a:xfrm>
            <a:off x="3081945" y="277932"/>
            <a:ext cx="1220499" cy="1241664"/>
          </a:xfrm>
          <a:prstGeom prst="rect">
            <a:avLst/>
          </a:prstGeom>
          <a:noFill/>
          <a:ln w="9525">
            <a:noFill/>
            <a:miter lim="800000"/>
            <a:headEnd/>
            <a:tailEnd/>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140" y="6118826"/>
            <a:ext cx="2644878" cy="614934"/>
          </a:xfrm>
          <a:prstGeom prst="rect">
            <a:avLst/>
          </a:prstGeom>
        </p:spPr>
      </p:pic>
      <p:pic>
        <p:nvPicPr>
          <p:cNvPr id="9" name="Picture 8" descr="H:\my documents\FPG\NIRN DTL\Project Management\Early-Childhood-Development,-Teaching-and-Learning.png"/>
          <p:cNvPicPr/>
          <p:nvPr/>
        </p:nvPicPr>
        <p:blipFill>
          <a:blip r:embed="rId7">
            <a:extLst>
              <a:ext uri="{28A0092B-C50C-407E-A947-70E740481C1C}">
                <a14:useLocalDpi xmlns:a14="http://schemas.microsoft.com/office/drawing/2010/main" val="0"/>
              </a:ext>
            </a:extLst>
          </a:blip>
          <a:srcRect/>
          <a:stretch>
            <a:fillRect/>
          </a:stretch>
        </p:blipFill>
        <p:spPr bwMode="auto">
          <a:xfrm>
            <a:off x="4876800" y="6055864"/>
            <a:ext cx="4038600" cy="620796"/>
          </a:xfrm>
          <a:prstGeom prst="rect">
            <a:avLst/>
          </a:prstGeom>
          <a:noFill/>
          <a:ln>
            <a:noFill/>
          </a:ln>
        </p:spPr>
      </p:pic>
    </p:spTree>
    <p:extLst>
      <p:ext uri="{BB962C8B-B14F-4D97-AF65-F5344CB8AC3E}">
        <p14:creationId xmlns:p14="http://schemas.microsoft.com/office/powerpoint/2010/main" val="4263308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1350" y="1905000"/>
            <a:ext cx="4495800" cy="4343400"/>
          </a:xfrm>
        </p:spPr>
        <p:txBody>
          <a:bodyPr>
            <a:normAutofit lnSpcReduction="10000"/>
          </a:bodyPr>
          <a:lstStyle/>
          <a:p>
            <a:pPr marL="203200" indent="0" algn="ctr">
              <a:buNone/>
            </a:pPr>
            <a:r>
              <a:rPr lang="en-US" sz="4000" b="1" dirty="0" smtClean="0">
                <a:solidFill>
                  <a:srgbClr val="038A00"/>
                </a:solidFill>
              </a:rPr>
              <a:t>Federal Policy Statement</a:t>
            </a:r>
          </a:p>
          <a:p>
            <a:pPr marL="203200" indent="0" algn="ctr">
              <a:buNone/>
            </a:pPr>
            <a:r>
              <a:rPr lang="en-US" sz="3600" b="1" dirty="0" smtClean="0">
                <a:solidFill>
                  <a:srgbClr val="038A00"/>
                </a:solidFill>
              </a:rPr>
              <a:t>Inclusion of Children with Disabilities in Early Childhood Programs</a:t>
            </a:r>
          </a:p>
          <a:p>
            <a:pPr marL="203200" indent="0" algn="ctr">
              <a:buNone/>
            </a:pPr>
            <a:endParaRPr lang="en-US" sz="1800" b="1" i="1" dirty="0" smtClean="0">
              <a:solidFill>
                <a:srgbClr val="038A00"/>
              </a:solidFill>
            </a:endParaRPr>
          </a:p>
          <a:p>
            <a:pPr marL="0" indent="0" algn="ctr">
              <a:spcBef>
                <a:spcPts val="0"/>
              </a:spcBef>
              <a:buNone/>
            </a:pPr>
            <a:r>
              <a:rPr lang="en-US" sz="1800" b="1" dirty="0">
                <a:solidFill>
                  <a:srgbClr val="038A00"/>
                </a:solidFill>
              </a:rPr>
              <a:t>www.ed.gov/early-learning</a:t>
            </a:r>
            <a:endParaRPr lang="en-US" sz="1800" b="1" i="1" dirty="0">
              <a:solidFill>
                <a:srgbClr val="038A00"/>
              </a:solidFill>
            </a:endParaRPr>
          </a:p>
          <a:p>
            <a:pPr marL="0" indent="0" algn="ctr">
              <a:spcBef>
                <a:spcPts val="0"/>
              </a:spcBef>
              <a:buNone/>
            </a:pPr>
            <a:r>
              <a:rPr lang="en-US" sz="1800" b="1" dirty="0">
                <a:solidFill>
                  <a:srgbClr val="038A00"/>
                </a:solidFill>
              </a:rPr>
              <a:t>www.acf.hhs.gov/programs/ecd</a:t>
            </a:r>
            <a:endParaRPr lang="en-US" sz="1800" b="1" i="1" dirty="0">
              <a:solidFill>
                <a:srgbClr val="038A00"/>
              </a:solidFill>
            </a:endParaRPr>
          </a:p>
          <a:p>
            <a:pPr marL="203200" indent="0" algn="ctr">
              <a:buNone/>
            </a:pPr>
            <a:endParaRPr lang="en-US" sz="4000" b="1" dirty="0" smtClean="0">
              <a:solidFill>
                <a:srgbClr val="038A00"/>
              </a:solidFill>
            </a:endParaRPr>
          </a:p>
          <a:p>
            <a:pPr marL="203200" indent="0" algn="ctr">
              <a:buNone/>
            </a:pPr>
            <a:endParaRPr lang="en-US" sz="4000" b="1" dirty="0">
              <a:solidFill>
                <a:srgbClr val="038A00"/>
              </a:solidFill>
            </a:endParaRPr>
          </a:p>
        </p:txBody>
      </p:sp>
      <p:pic>
        <p:nvPicPr>
          <p:cNvPr id="5" name="Picture 4" descr="Department of Education Official Seal" title="Department of Education Official Seal"/>
          <p:cNvPicPr>
            <a:picLocks noChangeAspect="1"/>
          </p:cNvPicPr>
          <p:nvPr/>
        </p:nvPicPr>
        <p:blipFill>
          <a:blip r:embed="rId3" cstate="print"/>
          <a:srcRect/>
          <a:stretch>
            <a:fillRect/>
          </a:stretch>
        </p:blipFill>
        <p:spPr bwMode="auto">
          <a:xfrm>
            <a:off x="4673009" y="318977"/>
            <a:ext cx="1319690" cy="1295400"/>
          </a:xfrm>
          <a:prstGeom prst="rect">
            <a:avLst/>
          </a:prstGeom>
          <a:noFill/>
          <a:ln w="9525">
            <a:noFill/>
            <a:miter lim="800000"/>
            <a:headEnd/>
            <a:tailEnd/>
          </a:ln>
        </p:spPr>
      </p:pic>
      <p:pic>
        <p:nvPicPr>
          <p:cNvPr id="6" name="Picture 5" descr="Department of Health &amp; Human Services logo and link - www.hhs.gov" title="Department of Health and Human Services logo">
            <a:hlinkClick r:id="rId4"/>
          </p:cNvPr>
          <p:cNvPicPr>
            <a:picLocks noChangeAspect="1" noChangeArrowheads="1"/>
          </p:cNvPicPr>
          <p:nvPr/>
        </p:nvPicPr>
        <p:blipFill>
          <a:blip r:embed="rId5" cstate="print"/>
          <a:srcRect/>
          <a:stretch>
            <a:fillRect/>
          </a:stretch>
        </p:blipFill>
        <p:spPr bwMode="auto">
          <a:xfrm>
            <a:off x="3276600" y="304800"/>
            <a:ext cx="1220499" cy="1241664"/>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2700471"/>
            <a:ext cx="2533310" cy="32245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92699" y="1546464"/>
            <a:ext cx="2472408" cy="33081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BEC3BDAB-2953-4B79-9226-88C470807980}" type="slidenum">
              <a:rPr lang="en-US" smtClean="0"/>
              <a:t>5</a:t>
            </a:fld>
            <a:endParaRPr lang="en-US"/>
          </a:p>
        </p:txBody>
      </p:sp>
    </p:spTree>
    <p:extLst>
      <p:ext uri="{BB962C8B-B14F-4D97-AF65-F5344CB8AC3E}">
        <p14:creationId xmlns:p14="http://schemas.microsoft.com/office/powerpoint/2010/main" val="1905141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Participation</a:t>
            </a:r>
            <a:endParaRPr lang="en-US" dirty="0"/>
          </a:p>
        </p:txBody>
      </p:sp>
      <p:sp>
        <p:nvSpPr>
          <p:cNvPr id="3" name="Content Placeholder 2"/>
          <p:cNvSpPr>
            <a:spLocks noGrp="1"/>
          </p:cNvSpPr>
          <p:nvPr>
            <p:ph idx="1"/>
          </p:nvPr>
        </p:nvSpPr>
        <p:spPr/>
        <p:txBody>
          <a:bodyPr>
            <a:normAutofit fontScale="70000" lnSpcReduction="20000"/>
          </a:bodyPr>
          <a:lstStyle/>
          <a:p>
            <a:pPr marL="457200" lvl="1" indent="0">
              <a:buNone/>
            </a:pPr>
            <a:r>
              <a:rPr lang="en-US" sz="4000" i="1" dirty="0" smtClean="0"/>
              <a:t>“…holding </a:t>
            </a:r>
            <a:r>
              <a:rPr lang="en-US" sz="4000" i="1" dirty="0"/>
              <a:t>high expectations and </a:t>
            </a:r>
            <a:r>
              <a:rPr lang="en-US" sz="4000" b="1" i="1" dirty="0"/>
              <a:t>intentionally promoting participation in all learning and social activities by making individualized accommodations and using evidence-based services and supports to foster children’s development</a:t>
            </a:r>
            <a:r>
              <a:rPr lang="en-US" sz="4000" i="1" dirty="0"/>
              <a:t> (cognitive, language, communication, physical, behavioral, and social-emotional</a:t>
            </a:r>
            <a:r>
              <a:rPr lang="en-US" sz="4000" i="1" dirty="0" smtClean="0"/>
              <a:t>), </a:t>
            </a:r>
            <a:r>
              <a:rPr lang="en-US" sz="4000" i="1" dirty="0"/>
              <a:t>to </a:t>
            </a:r>
            <a:r>
              <a:rPr lang="en-US" sz="4000" b="1" i="1" dirty="0"/>
              <a:t>foster friendships with peers</a:t>
            </a:r>
            <a:r>
              <a:rPr lang="en-US" sz="4000" i="1" dirty="0"/>
              <a:t>, and to </a:t>
            </a:r>
            <a:r>
              <a:rPr lang="en-US" sz="4000" b="1" i="1" dirty="0"/>
              <a:t>create a sense of belonging. </a:t>
            </a:r>
            <a:r>
              <a:rPr lang="en-US" sz="4000" i="1" dirty="0"/>
              <a:t>This applies to all young children with disabilities, from those with the mildest disabilities, to those with the most significant </a:t>
            </a:r>
            <a:r>
              <a:rPr lang="en-US" sz="4000" i="1" dirty="0" smtClean="0"/>
              <a:t>disabilities.” </a:t>
            </a:r>
          </a:p>
          <a:p>
            <a:pPr marL="457200" lvl="1" indent="0" algn="r">
              <a:buNone/>
            </a:pPr>
            <a:r>
              <a:rPr lang="en-US" sz="2300" dirty="0" smtClean="0"/>
              <a:t>(Federal Policy Statement on Inclusion, 2015)</a:t>
            </a:r>
            <a:endParaRPr lang="en-US" sz="2300" dirty="0"/>
          </a:p>
          <a:p>
            <a:endParaRPr lang="en-US" sz="4000" dirty="0"/>
          </a:p>
          <a:p>
            <a:endParaRPr lang="en-US" dirty="0"/>
          </a:p>
        </p:txBody>
      </p:sp>
      <p:sp>
        <p:nvSpPr>
          <p:cNvPr id="4" name="Slide Number Placeholder 3"/>
          <p:cNvSpPr>
            <a:spLocks noGrp="1"/>
          </p:cNvSpPr>
          <p:nvPr>
            <p:ph type="sldNum" sz="quarter" idx="12"/>
          </p:nvPr>
        </p:nvSpPr>
        <p:spPr/>
        <p:txBody>
          <a:bodyPr/>
          <a:lstStyle/>
          <a:p>
            <a:fld id="{BEC3BDAB-2953-4B79-9226-88C470807980}" type="slidenum">
              <a:rPr lang="en-US" smtClean="0"/>
              <a:t>6</a:t>
            </a:fld>
            <a:endParaRPr lang="en-US"/>
          </a:p>
        </p:txBody>
      </p:sp>
    </p:spTree>
    <p:extLst>
      <p:ext uri="{BB962C8B-B14F-4D97-AF65-F5344CB8AC3E}">
        <p14:creationId xmlns:p14="http://schemas.microsoft.com/office/powerpoint/2010/main" val="10554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03200" indent="0"/>
            <a:r>
              <a:rPr lang="en-US" b="1" dirty="0" smtClean="0">
                <a:solidFill>
                  <a:srgbClr val="038A00"/>
                </a:solidFill>
              </a:rPr>
              <a:t>Learning Outcomes</a:t>
            </a:r>
            <a:endParaRPr lang="en-US" b="1" dirty="0">
              <a:solidFill>
                <a:srgbClr val="038A00"/>
              </a:solidFill>
            </a:endParaRPr>
          </a:p>
        </p:txBody>
      </p:sp>
      <p:sp>
        <p:nvSpPr>
          <p:cNvPr id="3" name="Content Placeholder 2"/>
          <p:cNvSpPr>
            <a:spLocks noGrp="1"/>
          </p:cNvSpPr>
          <p:nvPr>
            <p:ph idx="1"/>
          </p:nvPr>
        </p:nvSpPr>
        <p:spPr>
          <a:xfrm>
            <a:off x="381000" y="1295400"/>
            <a:ext cx="8388368" cy="5079999"/>
          </a:xfrm>
        </p:spPr>
        <p:txBody>
          <a:bodyPr>
            <a:normAutofit fontScale="70000" lnSpcReduction="20000"/>
          </a:bodyPr>
          <a:lstStyle/>
          <a:p>
            <a:pPr lvl="0"/>
            <a:r>
              <a:rPr lang="en-US" dirty="0"/>
              <a:t>Understand the Head Start Performance Standards and other federal policies and laws related to providing services and supports for children with suspected or identified </a:t>
            </a:r>
            <a:r>
              <a:rPr lang="en-US" dirty="0" smtClean="0"/>
              <a:t>disabilities.</a:t>
            </a:r>
          </a:p>
          <a:p>
            <a:pPr lvl="0"/>
            <a:endParaRPr lang="en-US" sz="1400" dirty="0"/>
          </a:p>
          <a:p>
            <a:pPr lvl="0"/>
            <a:r>
              <a:rPr lang="en-US" dirty="0"/>
              <a:t>Know about evidence-based practices that promote </a:t>
            </a:r>
            <a:r>
              <a:rPr lang="en-US" b="1" dirty="0"/>
              <a:t>active engagement, participation and sense of belonging </a:t>
            </a:r>
            <a:r>
              <a:rPr lang="en-US" dirty="0"/>
              <a:t>in home, community and educational settings for children with suspected or identified </a:t>
            </a:r>
            <a:r>
              <a:rPr lang="en-US" dirty="0" smtClean="0"/>
              <a:t>disabilities.</a:t>
            </a:r>
          </a:p>
          <a:p>
            <a:pPr lvl="0"/>
            <a:endParaRPr lang="en-US" sz="1400" dirty="0"/>
          </a:p>
          <a:p>
            <a:pPr lvl="0"/>
            <a:r>
              <a:rPr lang="en-US" dirty="0"/>
              <a:t>Know about resources associated with policies and practices that support the engagement, participation and sense of belonging for children with suspected or identified disabilities</a:t>
            </a:r>
            <a:r>
              <a:rPr lang="en-US" dirty="0" smtClean="0"/>
              <a:t>.</a:t>
            </a:r>
          </a:p>
          <a:p>
            <a:pPr lvl="0"/>
            <a:endParaRPr lang="en-US" sz="1400" dirty="0"/>
          </a:p>
          <a:p>
            <a:pPr lvl="0"/>
            <a:r>
              <a:rPr lang="en-US" dirty="0"/>
              <a:t>Understand each sector’s basic role in ensuring that young children with diagnosed or suspected disabilities experience evidence-based practices, and appropriate services and supports they need to learn and develop to reach their maximum potential.</a:t>
            </a:r>
          </a:p>
          <a:p>
            <a:pPr marL="57150" indent="0">
              <a:buNone/>
            </a:pPr>
            <a:endParaRPr lang="en-US" sz="2200" dirty="0"/>
          </a:p>
          <a:p>
            <a:endParaRPr lang="en-US" sz="2200" dirty="0" smtClean="0"/>
          </a:p>
          <a:p>
            <a:endParaRPr lang="en-US" sz="2200" dirty="0"/>
          </a:p>
        </p:txBody>
      </p:sp>
      <p:sp>
        <p:nvSpPr>
          <p:cNvPr id="4" name="Slide Number Placeholder 3"/>
          <p:cNvSpPr>
            <a:spLocks noGrp="1"/>
          </p:cNvSpPr>
          <p:nvPr>
            <p:ph type="sldNum" sz="quarter" idx="12"/>
          </p:nvPr>
        </p:nvSpPr>
        <p:spPr/>
        <p:txBody>
          <a:bodyPr/>
          <a:lstStyle/>
          <a:p>
            <a:fld id="{BEC3BDAB-2953-4B79-9226-88C470807980}" type="slidenum">
              <a:rPr lang="en-US" smtClean="0"/>
              <a:t>7</a:t>
            </a:fld>
            <a:endParaRPr lang="en-US"/>
          </a:p>
        </p:txBody>
      </p:sp>
    </p:spTree>
    <p:extLst>
      <p:ext uri="{BB962C8B-B14F-4D97-AF65-F5344CB8AC3E}">
        <p14:creationId xmlns:p14="http://schemas.microsoft.com/office/powerpoint/2010/main" val="4165434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5181600"/>
          </a:xfrm>
        </p:spPr>
        <p:txBody>
          <a:bodyPr>
            <a:normAutofit/>
          </a:bodyPr>
          <a:lstStyle/>
          <a:p>
            <a:r>
              <a:rPr lang="en-US" dirty="0" smtClean="0">
                <a:solidFill>
                  <a:srgbClr val="038A00"/>
                </a:solidFill>
              </a:rPr>
              <a:t/>
            </a:r>
            <a:br>
              <a:rPr lang="en-US" dirty="0" smtClean="0">
                <a:solidFill>
                  <a:srgbClr val="038A00"/>
                </a:solidFill>
              </a:rPr>
            </a:br>
            <a:r>
              <a:rPr lang="en-US" dirty="0" smtClean="0">
                <a:solidFill>
                  <a:srgbClr val="038A00"/>
                </a:solidFill>
              </a:rPr>
              <a:t>What does Inclusion Look like across the nation?</a:t>
            </a:r>
            <a:br>
              <a:rPr lang="en-US" dirty="0" smtClean="0">
                <a:solidFill>
                  <a:srgbClr val="038A00"/>
                </a:solidFill>
              </a:rPr>
            </a:br>
            <a:r>
              <a:rPr lang="en-US" dirty="0" smtClean="0">
                <a:solidFill>
                  <a:srgbClr val="038A00"/>
                </a:solidFill>
              </a:rPr>
              <a:t/>
            </a:r>
            <a:br>
              <a:rPr lang="en-US" dirty="0" smtClean="0">
                <a:solidFill>
                  <a:srgbClr val="038A00"/>
                </a:solidFill>
              </a:rPr>
            </a:br>
            <a:r>
              <a:rPr lang="en-US" dirty="0">
                <a:solidFill>
                  <a:srgbClr val="038A00"/>
                </a:solidFill>
              </a:rPr>
              <a:t/>
            </a:r>
            <a:br>
              <a:rPr lang="en-US" dirty="0">
                <a:solidFill>
                  <a:srgbClr val="038A00"/>
                </a:solidFill>
              </a:rPr>
            </a:br>
            <a:r>
              <a:rPr lang="en-US" dirty="0" smtClean="0">
                <a:solidFill>
                  <a:srgbClr val="038A00"/>
                </a:solidFill>
              </a:rPr>
              <a:t>what does it tell us about participation?</a:t>
            </a:r>
            <a:endParaRPr lang="en-US" dirty="0">
              <a:solidFill>
                <a:srgbClr val="038A00"/>
              </a:solidFill>
            </a:endParaRPr>
          </a:p>
        </p:txBody>
      </p:sp>
      <p:sp>
        <p:nvSpPr>
          <p:cNvPr id="3" name="Slide Number Placeholder 2"/>
          <p:cNvSpPr>
            <a:spLocks noGrp="1"/>
          </p:cNvSpPr>
          <p:nvPr>
            <p:ph type="sldNum" sz="quarter" idx="12"/>
          </p:nvPr>
        </p:nvSpPr>
        <p:spPr/>
        <p:txBody>
          <a:bodyPr/>
          <a:lstStyle/>
          <a:p>
            <a:fld id="{BEC3BDAB-2953-4B79-9226-88C470807980}" type="slidenum">
              <a:rPr lang="en-US" smtClean="0"/>
              <a:t>8</a:t>
            </a:fld>
            <a:endParaRPr lang="en-US"/>
          </a:p>
        </p:txBody>
      </p:sp>
    </p:spTree>
    <p:extLst>
      <p:ext uri="{BB962C8B-B14F-4D97-AF65-F5344CB8AC3E}">
        <p14:creationId xmlns:p14="http://schemas.microsoft.com/office/powerpoint/2010/main" val="3855797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38A00"/>
                </a:solidFill>
              </a:rPr>
              <a:t>What data does OSEP collect?</a:t>
            </a:r>
            <a:endParaRPr lang="en-US" dirty="0">
              <a:solidFill>
                <a:srgbClr val="038A00"/>
              </a:solidFill>
            </a:endParaRPr>
          </a:p>
        </p:txBody>
      </p:sp>
      <p:sp>
        <p:nvSpPr>
          <p:cNvPr id="3" name="Content Placeholder 2"/>
          <p:cNvSpPr>
            <a:spLocks noGrp="1"/>
          </p:cNvSpPr>
          <p:nvPr>
            <p:ph idx="1"/>
          </p:nvPr>
        </p:nvSpPr>
        <p:spPr/>
        <p:txBody>
          <a:bodyPr>
            <a:normAutofit lnSpcReduction="10000"/>
          </a:bodyPr>
          <a:lstStyle/>
          <a:p>
            <a:r>
              <a:rPr lang="en-US" dirty="0"/>
              <a:t>Indicator 6a-Percent of children who attend a regular early childhood program and receive the majority of special education and related services in the </a:t>
            </a:r>
            <a:r>
              <a:rPr lang="en-US" dirty="0" smtClean="0"/>
              <a:t>program</a:t>
            </a:r>
          </a:p>
          <a:p>
            <a:pPr lvl="1"/>
            <a:r>
              <a:rPr lang="en-US" dirty="0" smtClean="0"/>
              <a:t>National data- </a:t>
            </a:r>
            <a:r>
              <a:rPr lang="en-US" b="1" dirty="0" smtClean="0"/>
              <a:t>45%</a:t>
            </a:r>
          </a:p>
          <a:p>
            <a:r>
              <a:rPr lang="en-US" dirty="0" smtClean="0"/>
              <a:t>Indicator 6b-Percent of children who attend a special education classroom, separate school or residential facility</a:t>
            </a:r>
          </a:p>
          <a:p>
            <a:pPr lvl="1"/>
            <a:r>
              <a:rPr lang="en-US" dirty="0" smtClean="0"/>
              <a:t>National data- </a:t>
            </a:r>
            <a:r>
              <a:rPr lang="en-US" b="1" dirty="0" smtClean="0"/>
              <a:t>25%</a:t>
            </a:r>
            <a:endParaRPr lang="en-US" b="1" dirty="0"/>
          </a:p>
        </p:txBody>
      </p:sp>
      <p:sp>
        <p:nvSpPr>
          <p:cNvPr id="4" name="Slide Number Placeholder 3"/>
          <p:cNvSpPr>
            <a:spLocks noGrp="1"/>
          </p:cNvSpPr>
          <p:nvPr>
            <p:ph type="sldNum" sz="quarter" idx="12"/>
          </p:nvPr>
        </p:nvSpPr>
        <p:spPr/>
        <p:txBody>
          <a:bodyPr/>
          <a:lstStyle/>
          <a:p>
            <a:fld id="{BEC3BDAB-2953-4B79-9226-88C470807980}" type="slidenum">
              <a:rPr lang="en-US" smtClean="0"/>
              <a:t>9</a:t>
            </a:fld>
            <a:endParaRPr lang="en-US"/>
          </a:p>
        </p:txBody>
      </p:sp>
    </p:spTree>
    <p:extLst>
      <p:ext uri="{BB962C8B-B14F-4D97-AF65-F5344CB8AC3E}">
        <p14:creationId xmlns:p14="http://schemas.microsoft.com/office/powerpoint/2010/main" val="30016005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9&quot;/&gt;&lt;/object&gt;&lt;object type=&quot;3&quot; unique_id=&quot;10004&quot;&gt;&lt;property id=&quot;20148&quot; value=&quot;5&quot;/&gt;&lt;property id=&quot;20300&quot; value=&quot;Slide 2 - &amp;quot;Partnership for Inclusion&amp;quot;&quot;/&gt;&lt;property id=&quot;20307&quot; value=&quot;285&quot;/&gt;&lt;/object&gt;&lt;object type=&quot;3&quot; unique_id=&quot;10005&quot;&gt;&lt;property id=&quot;20148&quot; value=&quot;5&quot;/&gt;&lt;property id=&quot;20300&quot; value=&quot;Slide 3 - &amp;quot;Introductions&amp;quot;&quot;/&gt;&lt;property id=&quot;20307&quot; value=&quot;290&quot;/&gt;&lt;/object&gt;&lt;object type=&quot;3&quot; unique_id=&quot;10006&quot;&gt;&lt;property id=&quot;20148&quot; value=&quot;5&quot;/&gt;&lt;property id=&quot;20300&quot; value=&quot;Slide 4 - &amp;quot;DEC/NAEYC Position Statement on Early Childhood Inclusion &amp;quot;&quot;/&gt;&lt;property id=&quot;20307&quot; value=&quot;301&quot;/&gt;&lt;/object&gt;&lt;object type=&quot;3&quot; unique_id=&quot;10007&quot;&gt;&lt;property id=&quot;20148&quot; value=&quot;5&quot;/&gt;&lt;property id=&quot;20300&quot; value=&quot;Slide 5&quot;/&gt;&lt;property id=&quot;20307&quot; value=&quot;303&quot;/&gt;&lt;/object&gt;&lt;object type=&quot;3&quot; unique_id=&quot;10008&quot;&gt;&lt;property id=&quot;20148&quot; value=&quot;5&quot;/&gt;&lt;property id=&quot;20300&quot; value=&quot;Slide 6 - &amp;quot;Definition of Participation&amp;quot;&quot;/&gt;&lt;property id=&quot;20307&quot; value=&quot;346&quot;/&gt;&lt;/object&gt;&lt;object type=&quot;3&quot; unique_id=&quot;10009&quot;&gt;&lt;property id=&quot;20148&quot; value=&quot;5&quot;/&gt;&lt;property id=&quot;20300&quot; value=&quot;Slide 7 - &amp;quot;Learning Outcomes&amp;quot;&quot;/&gt;&lt;property id=&quot;20307&quot; value=&quot;302&quot;/&gt;&lt;/object&gt;&lt;object type=&quot;3&quot; unique_id=&quot;10010&quot;&gt;&lt;property id=&quot;20148&quot; value=&quot;5&quot;/&gt;&lt;property id=&quot;20300&quot; value=&quot;Slide 8 - &amp;quot; What does Inclusion Look like across the nation?   what does it tell us about participation?&amp;quot;&quot;/&gt;&lt;property id=&quot;20307&quot; value=&quot;304&quot;/&gt;&lt;/object&gt;&lt;object type=&quot;3&quot; unique_id=&quot;10011&quot;&gt;&lt;property id=&quot;20148&quot; value=&quot;5&quot;/&gt;&lt;property id=&quot;20300&quot; value=&quot;Slide 9 - &amp;quot;What data does OSEP collect?&amp;quot;&quot;/&gt;&lt;property id=&quot;20307&quot; value=&quot;349&quot;/&gt;&lt;/object&gt;&lt;object type=&quot;3&quot; unique_id=&quot;10012&quot;&gt;&lt;property id=&quot;20148&quot; value=&quot;5&quot;/&gt;&lt;property id=&quot;20300&quot; value=&quot;Slide 10 - &amp;quot;Indicator 6a https://www2.ed.gov/fund/data/report/idea/partbspap/allyears.html  &amp;quot;&quot;/&gt;&lt;property id=&quot;20307&quot; value=&quot;347&quot;/&gt;&lt;/object&gt;&lt;object type=&quot;3&quot; unique_id=&quot;10013&quot;&gt;&lt;property id=&quot;20148&quot; value=&quot;5&quot;/&gt;&lt;property id=&quot;20300&quot; value=&quot;Slide 11 - &amp;quot;Indicator 6b https://www2.ed.gov/fund/data/report/idea/partbspap/allyears.html  &amp;quot;&quot;/&gt;&lt;property id=&quot;20307&quot; value=&quot;348&quot;/&gt;&lt;/object&gt;&lt;object type=&quot;3&quot; unique_id=&quot;10014&quot;&gt;&lt;property id=&quot;20148&quot; value=&quot;5&quot;/&gt;&lt;property id=&quot;20300&quot; value=&quot;Slide 12 - &amp;quot; Dear Colleague Letter related to Preschool Least Restrictive Environment (LRE)&amp;quot;&quot;/&gt;&lt;property id=&quot;20307&quot; value=&quot;337&quot;/&gt;&lt;/object&gt;&lt;object type=&quot;3&quot; unique_id=&quot;10015&quot;&gt;&lt;property id=&quot;20148&quot; value=&quot;5&quot;/&gt;&lt;property id=&quot;20300&quot; value=&quot;Slide 13 - &amp;quot;Least Restrictive Environment (LRE) Dear Colleague Letter (DCL)&amp;quot;&quot;/&gt;&lt;property id=&quot;20307&quot; value=&quot;338&quot;/&gt;&lt;/object&gt;&lt;object type=&quot;3&quot; unique_id=&quot;10016&quot;&gt;&lt;property id=&quot;20148&quot; value=&quot;5&quot;/&gt;&lt;property id=&quot;20300&quot; value=&quot;Slide 14 - &amp;quot;Least Restrictive Environment (LRE) Dear Colleague Letter (DCL)&amp;quot;&quot;/&gt;&lt;property id=&quot;20307&quot; value=&quot;345&quot;/&gt;&lt;/object&gt;&lt;object type=&quot;3&quot; unique_id=&quot;10017&quot;&gt;&lt;property id=&quot;20148&quot; value=&quot;5&quot;/&gt;&lt;property id=&quot;20300&quot; value=&quot;Slide 15 - &amp;quot;Head Start and Early Head Start Data on Children with Disabilities&amp;quot;&quot;/&gt;&lt;property id=&quot;20307&quot; value=&quot;308&quot;/&gt;&lt;/object&gt;&lt;object type=&quot;3&quot; unique_id=&quot;10018&quot;&gt;&lt;property id=&quot;20148&quot; value=&quot;5&quot;/&gt;&lt;property id=&quot;20300&quot; value=&quot;Slide 16 - &amp;quot;Head Start and Early Head Start Data on Children with Disabilities&amp;quot;&quot;/&gt;&lt;property id=&quot;20307&quot; value=&quot;329&quot;/&gt;&lt;/object&gt;&lt;object type=&quot;3&quot; unique_id=&quot;10019&quot;&gt;&lt;property id=&quot;20148&quot; value=&quot;5&quot;/&gt;&lt;property id=&quot;20300&quot; value=&quot;Slide 17 - &amp;quot;Head Start Early Learning Outcomes Framework: Ages Birth to Five &amp;quot;&quot;/&gt;&lt;property id=&quot;20307&quot; value=&quot;309&quot;/&gt;&lt;/object&gt;&lt;object type=&quot;3&quot; unique_id=&quot;10020&quot;&gt;&lt;property id=&quot;20148&quot; value=&quot;5&quot;/&gt;&lt;property id=&quot;20300&quot; value=&quot;Slide 18 - &amp;quot;Head Start Early Learning Outcomes Framework: Ages Birth to Five &amp;quot;&quot;/&gt;&lt;property id=&quot;20307&quot; value=&quot;330&quot;/&gt;&lt;/object&gt;&lt;object type=&quot;3&quot; unique_id=&quot;10021&quot;&gt;&lt;property id=&quot;20148&quot; value=&quot;5&quot;/&gt;&lt;property id=&quot;20300&quot; value=&quot;Slide 19 - &amp;quot;Head Start Early Learning Outcomes Framework: Ages Birth to Five &amp;quot;&quot;/&gt;&lt;property id=&quot;20307&quot; value=&quot;331&quot;/&gt;&lt;/object&gt;&lt;object type=&quot;3&quot; unique_id=&quot;10022&quot;&gt;&lt;property id=&quot;20148&quot; value=&quot;5&quot;/&gt;&lt;property id=&quot;20300&quot; value=&quot;Slide 20 - &amp;quot;Head Start Early Learning Outcomes Framework: Ages Birth to Five &amp;quot;&quot;/&gt;&lt;property id=&quot;20307&quot; value=&quot;332&quot;/&gt;&lt;/object&gt;&lt;object type=&quot;3&quot; unique_id=&quot;10023&quot;&gt;&lt;property id=&quot;20148&quot; value=&quot;5&quot;/&gt;&lt;property id=&quot;20300&quot; value=&quot;Slide 21 - &amp;quot;Head Start Early Learning Outcomes Framework: Ages Birth to Five &amp;quot;&quot;/&gt;&lt;property id=&quot;20307&quot; value=&quot;333&quot;/&gt;&lt;/object&gt;&lt;object type=&quot;3&quot; unique_id=&quot;10024&quot;&gt;&lt;property id=&quot;20148&quot; value=&quot;5&quot;/&gt;&lt;property id=&quot;20300&quot; value=&quot;Slide 22 - &amp;quot;OSEP Early Childhood Outcomes&amp;quot;&quot;/&gt;&lt;property id=&quot;20307&quot; value=&quot;321&quot;/&gt;&lt;/object&gt;&lt;object type=&quot;3&quot; unique_id=&quot;10025&quot;&gt;&lt;property id=&quot;20148&quot; value=&quot;5&quot;/&gt;&lt;property id=&quot;20300&quot; value=&quot;Slide 23&quot;/&gt;&lt;property id=&quot;20307&quot; value=&quot;353&quot;/&gt;&lt;/object&gt;&lt;object type=&quot;3&quot; unique_id=&quot;10026&quot;&gt;&lt;property id=&quot;20148&quot; value=&quot;5&quot;/&gt;&lt;property id=&quot;20300&quot; value=&quot;Slide 24 - &amp;quot;2014 DEC Recommended Practices&amp;quot;&quot;/&gt;&lt;property id=&quot;20307&quot; value=&quot;339&quot;/&gt;&lt;/object&gt;&lt;object type=&quot;3&quot; unique_id=&quot;10027&quot;&gt;&lt;property id=&quot;20148&quot; value=&quot;5&quot;/&gt;&lt;property id=&quot;20300&quot; value=&quot;Slide 25 - &amp;quot;Goal of the DEC Recommended Practices&amp;quot;&quot;/&gt;&lt;property id=&quot;20307&quot; value=&quot;340&quot;/&gt;&lt;/object&gt;&lt;object type=&quot;3&quot; unique_id=&quot;10028&quot;&gt;&lt;property id=&quot;20148&quot; value=&quot;5&quot;/&gt;&lt;property id=&quot;20300&quot; value=&quot;Slide 26&quot;/&gt;&lt;property id=&quot;20307&quot; value=&quot;343&quot;/&gt;&lt;/object&gt;&lt;object type=&quot;3&quot; unique_id=&quot;10029&quot;&gt;&lt;property id=&quot;20148&quot; value=&quot;5&quot;/&gt;&lt;property id=&quot;20300&quot; value=&quot;Slide 27&quot;/&gt;&lt;property id=&quot;20307&quot; value=&quot;341&quot;/&gt;&lt;/object&gt;&lt;object type=&quot;3&quot; unique_id=&quot;10030&quot;&gt;&lt;property id=&quot;20148&quot; value=&quot;5&quot;/&gt;&lt;property id=&quot;20300&quot; value=&quot;Slide 28&quot;/&gt;&lt;property id=&quot;20307&quot; value=&quot;342&quot;/&gt;&lt;/object&gt;&lt;object type=&quot;3&quot; unique_id=&quot;10031&quot;&gt;&lt;property id=&quot;20148&quot; value=&quot;5&quot;/&gt;&lt;property id=&quot;20300&quot; value=&quot;Slide 29 - &amp;quot;Response to Intervention (RTI)&amp;quot;&quot;/&gt;&lt;property id=&quot;20307&quot; value=&quot;320&quot;/&gt;&lt;/object&gt;&lt;object type=&quot;3&quot; unique_id=&quot;10032&quot;&gt;&lt;property id=&quot;20148&quot; value=&quot;5&quot;/&gt;&lt;property id=&quot;20300&quot; value=&quot;Slide 30 - &amp;quot;Head Start Program Performance Standards&amp;quot;&quot;/&gt;&lt;property id=&quot;20307&quot; value=&quot;335&quot;/&gt;&lt;/object&gt;&lt;object type=&quot;3&quot; unique_id=&quot;10033&quot;&gt;&lt;property id=&quot;20148&quot; value=&quot;5&quot;/&gt;&lt;property id=&quot;20300&quot; value=&quot;Slide 31 - &amp;quot;Head Start Program Performance Standards&amp;quot;&quot;/&gt;&lt;property id=&quot;20307&quot; value=&quot;336&quot;/&gt;&lt;/object&gt;&lt;object type=&quot;3&quot; unique_id=&quot;10034&quot;&gt;&lt;property id=&quot;20148&quot; value=&quot;5&quot;/&gt;&lt;property id=&quot;20300&quot; value=&quot;Slide 32 - &amp;quot;Individualized Education Program (IEP)&amp;quot;&quot;/&gt;&lt;property id=&quot;20307&quot; value=&quot;318&quot;/&gt;&lt;/object&gt;&lt;object type=&quot;3&quot; unique_id=&quot;10035&quot;&gt;&lt;property id=&quot;20148&quot; value=&quot;5&quot;/&gt;&lt;property id=&quot;20300&quot; value=&quot;Slide 33 - &amp;quot;Resources &amp;quot;&quot;/&gt;&lt;property id=&quot;20307&quot; value=&quot;315&quot;/&gt;&lt;/object&gt;&lt;object type=&quot;3&quot; unique_id=&quot;10036&quot;&gt;&lt;property id=&quot;20148&quot; value=&quot;5&quot;/&gt;&lt;property id=&quot;20300&quot; value=&quot;Slide 34 - &amp;quot;Resources&amp;quot;&quot;/&gt;&lt;property id=&quot;20307&quot; value=&quot;352&quot;/&gt;&lt;/object&gt;&lt;object type=&quot;3&quot; unique_id=&quot;10037&quot;&gt;&lt;property id=&quot;20148&quot; value=&quot;5&quot;/&gt;&lt;property id=&quot;20300&quot; value=&quot;Slide 35 - &amp;quot;Thank You!&amp;quot;&quot;/&gt;&lt;property id=&quot;20307&quot; value=&quot;284&quot;/&gt;&lt;/object&gt;&lt;object type=&quot;3&quot; unique_id=&quot;10038&quot;&gt;&lt;property id=&quot;20148&quot; value=&quot;5&quot;/&gt;&lt;property id=&quot;20300&quot; value=&quot;Slide 36&quot;/&gt;&lt;property id=&quot;20307&quot; value=&quot;299&quot;/&gt;&lt;/object&gt;&lt;/object&gt;&lt;object type=&quot;8&quot; unique_id=&quot;10076&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4788</TotalTime>
  <Words>6884</Words>
  <Application>Microsoft Office PowerPoint</Application>
  <PresentationFormat>On-screen Show (4:3)</PresentationFormat>
  <Paragraphs>577</Paragraphs>
  <Slides>40</Slides>
  <Notes>36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Arial</vt:lpstr>
      <vt:lpstr>Calibri</vt:lpstr>
      <vt:lpstr>Cambria</vt:lpstr>
      <vt:lpstr>Segoe UI</vt:lpstr>
      <vt:lpstr>Segoe UI Light</vt:lpstr>
      <vt:lpstr>Wingdings</vt:lpstr>
      <vt:lpstr>Office Theme</vt:lpstr>
      <vt:lpstr>Slide</vt:lpstr>
      <vt:lpstr>PowerPoint Presentation</vt:lpstr>
      <vt:lpstr>Partnership for Inclusion</vt:lpstr>
      <vt:lpstr>Introductions</vt:lpstr>
      <vt:lpstr>DEC/NAEYC Position Statement on Early Childhood Inclusion </vt:lpstr>
      <vt:lpstr>PowerPoint Presentation</vt:lpstr>
      <vt:lpstr>Definition of Participation</vt:lpstr>
      <vt:lpstr>Learning Outcomes</vt:lpstr>
      <vt:lpstr> What does Inclusion Look like across the nation?   what does it tell us about participation?</vt:lpstr>
      <vt:lpstr>What data does OSEP collect?</vt:lpstr>
      <vt:lpstr>Indicator 6a https://www2.ed.gov/fund/data/report/idea/partbspap/allyears.html  </vt:lpstr>
      <vt:lpstr>Indicator 6b https://www2.ed.gov/fund/data/report/idea/partbspap/allyears.html  </vt:lpstr>
      <vt:lpstr> Dear Colleague Letter related to Preschool Least Restrictive Environment (LRE)</vt:lpstr>
      <vt:lpstr>Least Restrictive Environment (LRE) Dear Colleague Letter (DCL)</vt:lpstr>
      <vt:lpstr>Least Restrictive Environment (LRE) Dear Colleague Letter (DCL)</vt:lpstr>
      <vt:lpstr>Head Start and Early Head Start Data on Children with Disabilities</vt:lpstr>
      <vt:lpstr>Head Start and Early Head Start Data on Children with Disabilities</vt:lpstr>
      <vt:lpstr>Head Start Early Learning Outcomes Framework: Ages Birth to Five </vt:lpstr>
      <vt:lpstr>Head Start Early Learning Outcomes Framework: Ages Birth to Five </vt:lpstr>
      <vt:lpstr>Head Start Early Learning Outcomes Framework: Ages Birth to Five </vt:lpstr>
      <vt:lpstr>Head Start Early Learning Outcomes Framework: Ages Birth to Five </vt:lpstr>
      <vt:lpstr>Head Start Early Learning Outcomes Framework: Ages Birth to Five </vt:lpstr>
      <vt:lpstr>OSEP Early Childhood Outcomes</vt:lpstr>
      <vt:lpstr>PowerPoint Presentation</vt:lpstr>
      <vt:lpstr>Outcomes Data</vt:lpstr>
      <vt:lpstr>2014 DEC Recommended Practices</vt:lpstr>
      <vt:lpstr>Goal of the DEC Recommended Practices</vt:lpstr>
      <vt:lpstr>PowerPoint Presentation</vt:lpstr>
      <vt:lpstr>PowerPoint Presentation</vt:lpstr>
      <vt:lpstr>PowerPoint Presentation</vt:lpstr>
      <vt:lpstr>Response to Intervention (RTI)</vt:lpstr>
      <vt:lpstr>Head Start Program Performance Standards</vt:lpstr>
      <vt:lpstr>Head Start Program Performance Standards</vt:lpstr>
      <vt:lpstr>Individualized Education Program (IEP)</vt:lpstr>
      <vt:lpstr>To post your ongoing questions:  Online Disabilities/Inclusion Network</vt:lpstr>
      <vt:lpstr>Upcoming Events</vt:lpstr>
      <vt:lpstr>Webinar Link</vt:lpstr>
      <vt:lpstr>Resources </vt:lpstr>
      <vt:lpstr>Resources</vt:lpstr>
      <vt:lpstr>Thank You!</vt:lpstr>
      <vt:lpstr>PowerPoint Presentation</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dc:creator>
  <cp:lastModifiedBy>Vinh, Megan E</cp:lastModifiedBy>
  <cp:revision>225</cp:revision>
  <cp:lastPrinted>2017-01-31T17:05:45Z</cp:lastPrinted>
  <dcterms:created xsi:type="dcterms:W3CDTF">2016-10-04T14:45:46Z</dcterms:created>
  <dcterms:modified xsi:type="dcterms:W3CDTF">2017-01-31T17:27:28Z</dcterms:modified>
</cp:coreProperties>
</file>