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63" r:id="rId4"/>
  </p:sldMasterIdLst>
  <p:notesMasterIdLst>
    <p:notesMasterId r:id="rId44"/>
  </p:notesMasterIdLst>
  <p:handoutMasterIdLst>
    <p:handoutMasterId r:id="rId45"/>
  </p:handoutMasterIdLst>
  <p:sldIdLst>
    <p:sldId id="305" r:id="rId5"/>
    <p:sldId id="288" r:id="rId6"/>
    <p:sldId id="289" r:id="rId7"/>
    <p:sldId id="280" r:id="rId8"/>
    <p:sldId id="279" r:id="rId9"/>
    <p:sldId id="273" r:id="rId10"/>
    <p:sldId id="306" r:id="rId11"/>
    <p:sldId id="291" r:id="rId12"/>
    <p:sldId id="292" r:id="rId13"/>
    <p:sldId id="293" r:id="rId14"/>
    <p:sldId id="299" r:id="rId15"/>
    <p:sldId id="300" r:id="rId16"/>
    <p:sldId id="265" r:id="rId17"/>
    <p:sldId id="290" r:id="rId18"/>
    <p:sldId id="294" r:id="rId19"/>
    <p:sldId id="261" r:id="rId20"/>
    <p:sldId id="303" r:id="rId21"/>
    <p:sldId id="266" r:id="rId22"/>
    <p:sldId id="262" r:id="rId23"/>
    <p:sldId id="271" r:id="rId24"/>
    <p:sldId id="304" r:id="rId25"/>
    <p:sldId id="296" r:id="rId26"/>
    <p:sldId id="269" r:id="rId27"/>
    <p:sldId id="295" r:id="rId28"/>
    <p:sldId id="268" r:id="rId29"/>
    <p:sldId id="281" r:id="rId30"/>
    <p:sldId id="283" r:id="rId31"/>
    <p:sldId id="286" r:id="rId32"/>
    <p:sldId id="285" r:id="rId33"/>
    <p:sldId id="282" r:id="rId34"/>
    <p:sldId id="301" r:id="rId35"/>
    <p:sldId id="275" r:id="rId36"/>
    <p:sldId id="274" r:id="rId37"/>
    <p:sldId id="276" r:id="rId38"/>
    <p:sldId id="272" r:id="rId39"/>
    <p:sldId id="277" r:id="rId40"/>
    <p:sldId id="278" r:id="rId41"/>
    <p:sldId id="302" r:id="rId42"/>
    <p:sldId id="297" r:id="rId43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46"/>
      <p:bold r:id="rId47"/>
      <p:italic r:id="rId48"/>
      <p:boldItalic r:id="rId49"/>
    </p:embeddedFont>
    <p:embeddedFont>
      <p:font typeface="SimSun" panose="02010600030101010101" pitchFamily="2" charset="-122"/>
      <p:regular r:id="rId50"/>
    </p:embeddedFont>
    <p:embeddedFont>
      <p:font typeface="Verdana" panose="020B0604030504040204" pitchFamily="34" charset="0"/>
      <p:regular r:id="rId51"/>
      <p:bold r:id="rId52"/>
      <p:italic r:id="rId53"/>
      <p:boldItalic r:id="rId5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Erin Carroll" initials="" lastIdx="5" clrIdx="0"/>
  <p:cmAuthor id="1" name="Mark Allan" initials="" lastIdx="5" clrIdx="1"/>
  <p:cmAuthor id="2" name="Christopher Steele" initials="" lastIdx="6" clrIdx="2"/>
  <p:cmAuthor id="3" name="Dawn Hendricks" initials="" lastIdx="2" clrIdx="3"/>
  <p:cmAuthor id="4" name="Hendricks, Dawn (DOE)" initials="HD(" lastIdx="8" clrIdx="4">
    <p:extLst/>
  </p:cmAuthor>
  <p:cmAuthor id="5" name="Sarah Moore" initials="SM" lastIdx="3" clrIdx="5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245A5D42-4931-445D-94CA-70A2BA596698}">
  <a:tblStyle styleId="{245A5D42-4931-445D-94CA-70A2BA596698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182" autoAdjust="0"/>
    <p:restoredTop sz="70438" autoAdjust="0"/>
  </p:normalViewPr>
  <p:slideViewPr>
    <p:cSldViewPr snapToGrid="0">
      <p:cViewPr varScale="1">
        <p:scale>
          <a:sx n="81" d="100"/>
          <a:sy n="81" d="100"/>
        </p:scale>
        <p:origin x="2340" y="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8" d="100"/>
          <a:sy n="88" d="100"/>
        </p:scale>
        <p:origin x="2964" y="6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font" Target="fonts/font2.fntdata"/><Relationship Id="rId50" Type="http://schemas.openxmlformats.org/officeDocument/2006/relationships/font" Target="fonts/font5.fntdata"/><Relationship Id="rId55" Type="http://schemas.openxmlformats.org/officeDocument/2006/relationships/commentAuthors" Target="commentAuthor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font" Target="fonts/font1.fntdata"/><Relationship Id="rId59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54" Type="http://schemas.openxmlformats.org/officeDocument/2006/relationships/font" Target="fonts/font9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handoutMaster" Target="handoutMasters/handoutMaster1.xml"/><Relationship Id="rId53" Type="http://schemas.openxmlformats.org/officeDocument/2006/relationships/font" Target="fonts/font8.fntdata"/><Relationship Id="rId58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font" Target="fonts/font4.fntdata"/><Relationship Id="rId57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notesMaster" Target="notesMasters/notesMaster1.xml"/><Relationship Id="rId52" Type="http://schemas.openxmlformats.org/officeDocument/2006/relationships/font" Target="fonts/font7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font" Target="fonts/font3.fntdata"/><Relationship Id="rId56" Type="http://schemas.openxmlformats.org/officeDocument/2006/relationships/presProps" Target="presProps.xml"/><Relationship Id="rId8" Type="http://schemas.openxmlformats.org/officeDocument/2006/relationships/slide" Target="slides/slide4.xml"/><Relationship Id="rId51" Type="http://schemas.openxmlformats.org/officeDocument/2006/relationships/font" Target="fonts/font6.fntdata"/><Relationship Id="rId3" Type="http://schemas.openxmlformats.org/officeDocument/2006/relationships/customXml" Target="../customXml/item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EF1C9E-B042-4AA3-80F1-BDBE9DEE8ED3}" type="datetimeFigureOut">
              <a:rPr lang="en-US" smtClean="0"/>
              <a:t>11/2/2020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030658-8A39-4D84-AF9A-FFDECD18D1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466240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32287330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0384679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10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7746819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11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6935731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12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1771636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13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7026453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030766-BC98-41DA-B577-A5E7C9C2449B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56571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15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3647370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16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4942745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17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4942745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18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0594511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19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58304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030766-BC98-41DA-B577-A5E7C9C2449B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586885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6486083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21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3647370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22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617130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23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7783313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24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1170620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25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065451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i="0" u="none" strike="noStrike" cap="none" dirty="0">
              <a:solidFill>
                <a:schemeClr val="dk1"/>
              </a:solidFill>
              <a:effectLst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26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8832553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  <a:p>
            <a:endParaRPr lang="en-US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C24EB2-C5DF-4799-B672-7C90EC21E627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506745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030766-BC98-41DA-B577-A5E7C9C2449B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466152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C24EB2-C5DF-4799-B672-7C90EC21E627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93304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8645124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30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9964810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31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9964810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i="0" u="none" strike="noStrike" cap="none" baseline="0" dirty="0" smtClean="0">
              <a:solidFill>
                <a:schemeClr val="dk1"/>
              </a:solidFill>
              <a:effectLst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32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0131992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33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8154401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34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6935039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35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4651387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i="0" u="none" strike="noStrike" cap="none" baseline="0" dirty="0" smtClean="0">
              <a:solidFill>
                <a:schemeClr val="dk1"/>
              </a:solidFill>
              <a:effectLst/>
              <a:latin typeface="Calibri"/>
              <a:cs typeface="Calibri"/>
              <a:sym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36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0030694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37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2425402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38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1472358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39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70672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571500" indent="-342900">
              <a:buFont typeface="Arial" panose="020B0604020202020204" pitchFamily="34" charset="0"/>
              <a:buChar char="•"/>
            </a:pPr>
            <a:endParaRPr lang="en-US" sz="2400" b="0" i="0" u="none" strike="noStrike" cap="none" dirty="0" smtClean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571500" indent="-342900">
              <a:buFont typeface="Arial" panose="020B0604020202020204" pitchFamily="34" charset="0"/>
              <a:buChar char="•"/>
            </a:pPr>
            <a:endParaRPr lang="en-US" sz="2400" b="0" i="0" u="none" strike="noStrike" cap="none" dirty="0" smtClean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479690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284936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611972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25650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8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147235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9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286168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preserve="1" userDrawn="1">
  <p:cSld name="One Content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0"/>
          <p:cNvSpPr txBox="1">
            <a:spLocks noGrp="1"/>
          </p:cNvSpPr>
          <p:nvPr>
            <p:ph type="title"/>
          </p:nvPr>
        </p:nvSpPr>
        <p:spPr>
          <a:xfrm>
            <a:off x="296561" y="274638"/>
            <a:ext cx="8592065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65" name="Google Shape;65;p10"/>
          <p:cNvSpPr txBox="1">
            <a:spLocks noGrp="1"/>
          </p:cNvSpPr>
          <p:nvPr>
            <p:ph type="body" idx="1"/>
          </p:nvPr>
        </p:nvSpPr>
        <p:spPr>
          <a:xfrm>
            <a:off x="296561" y="1600202"/>
            <a:ext cx="8592065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1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 dirty="0"/>
          </a:p>
        </p:txBody>
      </p:sp>
      <p:sp>
        <p:nvSpPr>
          <p:cNvPr id="68" name="Google Shape;68;p10"/>
          <p:cNvSpPr txBox="1">
            <a:spLocks noGrp="1"/>
          </p:cNvSpPr>
          <p:nvPr>
            <p:ph type="ft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10"/>
          <p:cNvSpPr txBox="1">
            <a:spLocks noGrp="1"/>
          </p:cNvSpPr>
          <p:nvPr>
            <p:ph type="sldNum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0" name="Google Shape;70;p10" descr="Decorative"/>
          <p:cNvPicPr preferRelativeResize="0"/>
          <p:nvPr/>
        </p:nvPicPr>
        <p:blipFill rotWithShape="1">
          <a:blip r:embed="rId2">
            <a:alphaModFix/>
          </a:blip>
          <a:srcRect r="75411"/>
          <a:stretch/>
        </p:blipFill>
        <p:spPr>
          <a:xfrm>
            <a:off x="8001000" y="6248400"/>
            <a:ext cx="1002030" cy="432816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29;p3"/>
          <p:cNvSpPr txBox="1">
            <a:spLocks/>
          </p:cNvSpPr>
          <p:nvPr userDrawn="1"/>
        </p:nvSpPr>
        <p:spPr>
          <a:xfrm>
            <a:off x="300678" y="6316093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z="1200" smtClean="0"/>
              <a:pPr/>
              <a:t>‹#›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29149274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by fe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2" t="-480" r="10064" b="-60"/>
          <a:stretch/>
        </p:blipFill>
        <p:spPr>
          <a:xfrm>
            <a:off x="-8238" y="-41189"/>
            <a:ext cx="9144000" cy="6895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03194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ids at table section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23" t="-245"/>
          <a:stretch/>
        </p:blipFill>
        <p:spPr>
          <a:xfrm>
            <a:off x="-33556" y="-16778"/>
            <a:ext cx="9177556" cy="6874778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>
          <a:xfrm>
            <a:off x="-33556" y="5358715"/>
            <a:ext cx="9177556" cy="1499285"/>
          </a:xfrm>
          <a:prstGeom prst="rect">
            <a:avLst/>
          </a:prstGeom>
          <a:solidFill>
            <a:schemeClr val="bg2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3000" b="1" dirty="0">
              <a:solidFill>
                <a:schemeClr val="tx1"/>
              </a:solidFill>
            </a:endParaRPr>
          </a:p>
        </p:txBody>
      </p:sp>
      <p:sp>
        <p:nvSpPr>
          <p:cNvPr id="8" name="Google Shape;64;p10"/>
          <p:cNvSpPr txBox="1">
            <a:spLocks noGrp="1"/>
          </p:cNvSpPr>
          <p:nvPr>
            <p:ph type="title"/>
          </p:nvPr>
        </p:nvSpPr>
        <p:spPr>
          <a:xfrm>
            <a:off x="283600" y="5536857"/>
            <a:ext cx="8267249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099225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ids at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23" t="-245"/>
          <a:stretch/>
        </p:blipFill>
        <p:spPr>
          <a:xfrm>
            <a:off x="-33556" y="-16778"/>
            <a:ext cx="9177556" cy="6874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10272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ids with teacher eating section break">
    <p:bg>
      <p:bgPr>
        <a:gradFill flip="none" rotWithShape="1">
          <a:gsLst>
            <a:gs pos="98937">
              <a:srgbClr val="C9D8EB">
                <a:alpha val="17000"/>
              </a:srgbClr>
            </a:gs>
            <a:gs pos="97875">
              <a:srgbClr val="C7D7EA"/>
            </a:gs>
            <a:gs pos="95750">
              <a:srgbClr val="C4D5E9"/>
            </a:gs>
            <a:gs pos="91500">
              <a:schemeClr val="tx2">
                <a:lumMod val="50000"/>
              </a:schemeClr>
            </a:gs>
            <a:gs pos="26549">
              <a:schemeClr val="tx2">
                <a:lumMod val="50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90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3" t="-121" r="8756" b="181"/>
          <a:stretch/>
        </p:blipFill>
        <p:spPr>
          <a:xfrm>
            <a:off x="0" y="-8239"/>
            <a:ext cx="9135762" cy="6853881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0" y="5358715"/>
            <a:ext cx="9135762" cy="1499285"/>
          </a:xfrm>
          <a:prstGeom prst="rect">
            <a:avLst/>
          </a:prstGeom>
          <a:solidFill>
            <a:schemeClr val="bg2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3000" b="1" dirty="0">
              <a:solidFill>
                <a:schemeClr val="tx1"/>
              </a:solidFill>
            </a:endParaRPr>
          </a:p>
        </p:txBody>
      </p:sp>
      <p:sp>
        <p:nvSpPr>
          <p:cNvPr id="9" name="Google Shape;64;p10"/>
          <p:cNvSpPr txBox="1">
            <a:spLocks noGrp="1"/>
          </p:cNvSpPr>
          <p:nvPr>
            <p:ph type="title"/>
          </p:nvPr>
        </p:nvSpPr>
        <p:spPr>
          <a:xfrm>
            <a:off x="317157" y="553685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141006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by block 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09" t="-360" r="1887" b="881"/>
          <a:stretch/>
        </p:blipFill>
        <p:spPr>
          <a:xfrm>
            <a:off x="-49426" y="-32953"/>
            <a:ext cx="9209903" cy="6870358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>
          <a:xfrm>
            <a:off x="-49426" y="5358715"/>
            <a:ext cx="9209903" cy="1499285"/>
          </a:xfrm>
          <a:prstGeom prst="rect">
            <a:avLst/>
          </a:prstGeom>
          <a:solidFill>
            <a:schemeClr val="bg2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3000" b="1" dirty="0">
              <a:solidFill>
                <a:schemeClr val="tx1"/>
              </a:solidFill>
            </a:endParaRPr>
          </a:p>
        </p:txBody>
      </p:sp>
      <p:sp>
        <p:nvSpPr>
          <p:cNvPr id="8" name="Google Shape;64;p10"/>
          <p:cNvSpPr txBox="1">
            <a:spLocks noGrp="1"/>
          </p:cNvSpPr>
          <p:nvPr>
            <p:ph type="title"/>
          </p:nvPr>
        </p:nvSpPr>
        <p:spPr>
          <a:xfrm>
            <a:off x="275085" y="5536857"/>
            <a:ext cx="8296387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749059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by with blo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09" t="-360" r="1887" b="881"/>
          <a:stretch/>
        </p:blipFill>
        <p:spPr>
          <a:xfrm>
            <a:off x="-49426" y="-32953"/>
            <a:ext cx="9209903" cy="6870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9053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cher w. bunny - 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0" t="-29" b="-1"/>
          <a:stretch/>
        </p:blipFill>
        <p:spPr>
          <a:xfrm>
            <a:off x="-16476" y="-16475"/>
            <a:ext cx="9160476" cy="6874476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>
          <a:xfrm>
            <a:off x="-16475" y="5358716"/>
            <a:ext cx="9160476" cy="1499285"/>
          </a:xfrm>
          <a:prstGeom prst="rect">
            <a:avLst/>
          </a:prstGeom>
          <a:solidFill>
            <a:schemeClr val="bg2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3000" b="1" dirty="0">
              <a:solidFill>
                <a:schemeClr val="tx1"/>
              </a:solidFill>
            </a:endParaRPr>
          </a:p>
        </p:txBody>
      </p:sp>
      <p:sp>
        <p:nvSpPr>
          <p:cNvPr id="8" name="Google Shape;64;p10"/>
          <p:cNvSpPr txBox="1">
            <a:spLocks noGrp="1"/>
          </p:cNvSpPr>
          <p:nvPr>
            <p:ph type="title"/>
          </p:nvPr>
        </p:nvSpPr>
        <p:spPr>
          <a:xfrm>
            <a:off x="334816" y="5536858"/>
            <a:ext cx="858452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2458143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cher w bunn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0" t="-29" b="-1"/>
          <a:stretch/>
        </p:blipFill>
        <p:spPr>
          <a:xfrm>
            <a:off x="-16476" y="-16475"/>
            <a:ext cx="9160476" cy="6874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0082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ild with cups 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30" t="-480" r="2986"/>
          <a:stretch/>
        </p:blipFill>
        <p:spPr>
          <a:xfrm>
            <a:off x="8238" y="-32952"/>
            <a:ext cx="9127525" cy="6890951"/>
          </a:xfrm>
          <a:prstGeom prst="rect">
            <a:avLst/>
          </a:prstGeom>
        </p:spPr>
      </p:pic>
      <p:sp>
        <p:nvSpPr>
          <p:cNvPr id="5" name="Rectangle 4"/>
          <p:cNvSpPr/>
          <p:nvPr userDrawn="1"/>
        </p:nvSpPr>
        <p:spPr>
          <a:xfrm>
            <a:off x="8238" y="5358715"/>
            <a:ext cx="9152239" cy="1499285"/>
          </a:xfrm>
          <a:prstGeom prst="rect">
            <a:avLst/>
          </a:prstGeom>
          <a:solidFill>
            <a:schemeClr val="bg2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3000" b="1" dirty="0">
              <a:solidFill>
                <a:schemeClr val="tx1"/>
              </a:solidFill>
            </a:endParaRPr>
          </a:p>
        </p:txBody>
      </p:sp>
      <p:sp>
        <p:nvSpPr>
          <p:cNvPr id="6" name="Google Shape;64;p10"/>
          <p:cNvSpPr txBox="1">
            <a:spLocks noGrp="1"/>
          </p:cNvSpPr>
          <p:nvPr>
            <p:ph type="title"/>
          </p:nvPr>
        </p:nvSpPr>
        <p:spPr>
          <a:xfrm>
            <a:off x="275085" y="5536857"/>
            <a:ext cx="8580591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3511125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30" t="1" r="2986" b="1"/>
          <a:stretch/>
        </p:blipFill>
        <p:spPr>
          <a:xfrm>
            <a:off x="8238" y="0"/>
            <a:ext cx="9127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20893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userDrawn="1">
  <p:cSld name="TWO_OBJECTS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0"/>
          <p:cNvSpPr txBox="1">
            <a:spLocks noGrp="1"/>
          </p:cNvSpPr>
          <p:nvPr>
            <p:ph type="body" idx="1"/>
          </p:nvPr>
        </p:nvSpPr>
        <p:spPr>
          <a:xfrm>
            <a:off x="296561" y="1600202"/>
            <a:ext cx="4199239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1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 dirty="0"/>
          </a:p>
        </p:txBody>
      </p:sp>
      <p:sp>
        <p:nvSpPr>
          <p:cNvPr id="66" name="Google Shape;66;p10"/>
          <p:cNvSpPr txBox="1">
            <a:spLocks noGrp="1"/>
          </p:cNvSpPr>
          <p:nvPr>
            <p:ph type="body" idx="2"/>
          </p:nvPr>
        </p:nvSpPr>
        <p:spPr>
          <a:xfrm>
            <a:off x="4648200" y="1600202"/>
            <a:ext cx="4240426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1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 dirty="0"/>
          </a:p>
        </p:txBody>
      </p:sp>
      <p:sp>
        <p:nvSpPr>
          <p:cNvPr id="68" name="Google Shape;68;p10"/>
          <p:cNvSpPr txBox="1">
            <a:spLocks noGrp="1"/>
          </p:cNvSpPr>
          <p:nvPr>
            <p:ph type="ft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10"/>
          <p:cNvSpPr txBox="1">
            <a:spLocks noGrp="1"/>
          </p:cNvSpPr>
          <p:nvPr>
            <p:ph type="sldNum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0" name="Google Shape;70;p10" descr="Decorative"/>
          <p:cNvPicPr preferRelativeResize="0"/>
          <p:nvPr/>
        </p:nvPicPr>
        <p:blipFill rotWithShape="1">
          <a:blip r:embed="rId2">
            <a:alphaModFix/>
          </a:blip>
          <a:srcRect r="75411"/>
          <a:stretch/>
        </p:blipFill>
        <p:spPr>
          <a:xfrm>
            <a:off x="8001000" y="6248400"/>
            <a:ext cx="1002030" cy="432816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29;p3"/>
          <p:cNvSpPr txBox="1">
            <a:spLocks/>
          </p:cNvSpPr>
          <p:nvPr userDrawn="1"/>
        </p:nvSpPr>
        <p:spPr>
          <a:xfrm>
            <a:off x="308916" y="6316093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z="1200" smtClean="0"/>
              <a:pPr/>
              <a:t>‹#›</a:t>
            </a:fld>
            <a:endParaRPr lang="en-US" sz="1200"/>
          </a:p>
        </p:txBody>
      </p:sp>
      <p:sp>
        <p:nvSpPr>
          <p:cNvPr id="11" name="Google Shape;64;p10"/>
          <p:cNvSpPr txBox="1">
            <a:spLocks noGrp="1"/>
          </p:cNvSpPr>
          <p:nvPr>
            <p:ph type="title"/>
          </p:nvPr>
        </p:nvSpPr>
        <p:spPr>
          <a:xfrm>
            <a:off x="296561" y="274638"/>
            <a:ext cx="8592065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00780-5619-4268-B72E-BCB4D60300E3}" type="datetimeFigureOut">
              <a:rPr lang="en-US" smtClean="0"/>
              <a:t>11/2/2020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8D1FF7-DE7A-468E-81AD-367720C7FDE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2" descr="Decorative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411"/>
          <a:stretch/>
        </p:blipFill>
        <p:spPr bwMode="auto">
          <a:xfrm>
            <a:off x="8001000" y="6248400"/>
            <a:ext cx="1002030" cy="432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14957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C63B33-28CC-45CB-8DFD-7297ADAF62F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F47070-662D-4707-8F5C-0E54AD4598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213998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00780-5619-4268-B72E-BCB4D60300E3}" type="datetimeFigureOut">
              <a:rPr lang="en-US" smtClean="0"/>
              <a:t>11/2/2020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8D1FF7-DE7A-468E-81AD-367720C7FDEA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2" descr="Decorative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411"/>
          <a:stretch/>
        </p:blipFill>
        <p:spPr bwMode="auto">
          <a:xfrm>
            <a:off x="8001000" y="6248400"/>
            <a:ext cx="1002030" cy="432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83039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C63B33-28CC-45CB-8DFD-7297ADAF62F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F47070-662D-4707-8F5C-0E54AD4598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35189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userDrawn="1">
  <p:cSld name="TWO_OBJECTS_WITH_TEXT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1"/>
          <p:cNvSpPr txBox="1">
            <a:spLocks noGrp="1"/>
          </p:cNvSpPr>
          <p:nvPr>
            <p:ph type="body" idx="1"/>
          </p:nvPr>
        </p:nvSpPr>
        <p:spPr>
          <a:xfrm>
            <a:off x="296561" y="1535113"/>
            <a:ext cx="4200827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 dirty="0"/>
          </a:p>
        </p:txBody>
      </p:sp>
      <p:sp>
        <p:nvSpPr>
          <p:cNvPr id="74" name="Google Shape;74;p11"/>
          <p:cNvSpPr txBox="1">
            <a:spLocks noGrp="1"/>
          </p:cNvSpPr>
          <p:nvPr>
            <p:ph type="body" idx="2"/>
          </p:nvPr>
        </p:nvSpPr>
        <p:spPr>
          <a:xfrm>
            <a:off x="296561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8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 dirty="0"/>
          </a:p>
        </p:txBody>
      </p:sp>
      <p:sp>
        <p:nvSpPr>
          <p:cNvPr id="75" name="Google Shape;75;p11"/>
          <p:cNvSpPr txBox="1">
            <a:spLocks noGrp="1"/>
          </p:cNvSpPr>
          <p:nvPr>
            <p:ph type="body" idx="3"/>
          </p:nvPr>
        </p:nvSpPr>
        <p:spPr>
          <a:xfrm>
            <a:off x="4645026" y="1535113"/>
            <a:ext cx="4243600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 dirty="0"/>
          </a:p>
        </p:txBody>
      </p:sp>
      <p:sp>
        <p:nvSpPr>
          <p:cNvPr id="76" name="Google Shape;76;p11"/>
          <p:cNvSpPr txBox="1">
            <a:spLocks noGrp="1"/>
          </p:cNvSpPr>
          <p:nvPr>
            <p:ph type="body" idx="4"/>
          </p:nvPr>
        </p:nvSpPr>
        <p:spPr>
          <a:xfrm>
            <a:off x="4645026" y="2174875"/>
            <a:ext cx="4243600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8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 dirty="0"/>
          </a:p>
        </p:txBody>
      </p:sp>
      <p:sp>
        <p:nvSpPr>
          <p:cNvPr id="78" name="Google Shape;78;p11"/>
          <p:cNvSpPr txBox="1">
            <a:spLocks noGrp="1"/>
          </p:cNvSpPr>
          <p:nvPr>
            <p:ph type="ft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1"/>
          <p:cNvSpPr txBox="1">
            <a:spLocks noGrp="1"/>
          </p:cNvSpPr>
          <p:nvPr>
            <p:ph type="sldNum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0" name="Google Shape;80;p11" descr="Decorative"/>
          <p:cNvPicPr preferRelativeResize="0"/>
          <p:nvPr/>
        </p:nvPicPr>
        <p:blipFill rotWithShape="1">
          <a:blip r:embed="rId2">
            <a:alphaModFix/>
          </a:blip>
          <a:srcRect r="75411"/>
          <a:stretch/>
        </p:blipFill>
        <p:spPr>
          <a:xfrm>
            <a:off x="8001000" y="6248400"/>
            <a:ext cx="1002030" cy="432816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29;p3"/>
          <p:cNvSpPr txBox="1">
            <a:spLocks/>
          </p:cNvSpPr>
          <p:nvPr userDrawn="1"/>
        </p:nvSpPr>
        <p:spPr>
          <a:xfrm>
            <a:off x="308917" y="6316093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z="1200" smtClean="0"/>
              <a:pPr/>
              <a:t>‹#›</a:t>
            </a:fld>
            <a:endParaRPr lang="en-US" sz="1200"/>
          </a:p>
        </p:txBody>
      </p:sp>
      <p:sp>
        <p:nvSpPr>
          <p:cNvPr id="12" name="Google Shape;64;p10"/>
          <p:cNvSpPr txBox="1">
            <a:spLocks noGrp="1"/>
          </p:cNvSpPr>
          <p:nvPr>
            <p:ph type="title"/>
          </p:nvPr>
        </p:nvSpPr>
        <p:spPr>
          <a:xfrm>
            <a:off x="296561" y="274638"/>
            <a:ext cx="8592065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4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Verdana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p14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7" name="Google Shape;97;p14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99" name="Google Shape;99;p14"/>
          <p:cNvSpPr txBox="1">
            <a:spLocks noGrp="1"/>
          </p:cNvSpPr>
          <p:nvPr>
            <p:ph type="ft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00" name="Google Shape;100;p14"/>
          <p:cNvSpPr txBox="1">
            <a:spLocks noGrp="1"/>
          </p:cNvSpPr>
          <p:nvPr>
            <p:ph type="sldNum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1" name="Google Shape;101;p14" descr="Decorative"/>
          <p:cNvPicPr preferRelativeResize="0"/>
          <p:nvPr/>
        </p:nvPicPr>
        <p:blipFill rotWithShape="1">
          <a:blip r:embed="rId2">
            <a:alphaModFix/>
          </a:blip>
          <a:srcRect r="75411"/>
          <a:stretch/>
        </p:blipFill>
        <p:spPr>
          <a:xfrm>
            <a:off x="8001000" y="6248400"/>
            <a:ext cx="1002030" cy="432816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29;p3"/>
          <p:cNvSpPr txBox="1">
            <a:spLocks/>
          </p:cNvSpPr>
          <p:nvPr userDrawn="1"/>
        </p:nvSpPr>
        <p:spPr>
          <a:xfrm>
            <a:off x="457200" y="6316093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z="1200" smtClean="0"/>
              <a:pPr/>
              <a:t>‹#›</a:t>
            </a:fld>
            <a:endParaRPr lang="en-US" sz="12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preserve="1" userDrawn="1">
  <p:cSld name="section break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4" descr="Decorative"/>
          <p:cNvPicPr preferRelativeResize="0"/>
          <p:nvPr/>
        </p:nvPicPr>
        <p:blipFill rotWithShape="1">
          <a:blip r:embed="rId2">
            <a:alphaModFix/>
          </a:blip>
          <a:srcRect r="75411"/>
          <a:stretch/>
        </p:blipFill>
        <p:spPr>
          <a:xfrm>
            <a:off x="8001000" y="6248400"/>
            <a:ext cx="1002030" cy="432816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64;p10"/>
          <p:cNvSpPr txBox="1">
            <a:spLocks noGrp="1"/>
          </p:cNvSpPr>
          <p:nvPr>
            <p:ph type="title"/>
          </p:nvPr>
        </p:nvSpPr>
        <p:spPr>
          <a:xfrm>
            <a:off x="0" y="2657736"/>
            <a:ext cx="9144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6184267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ids Laughing - Title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272"/>
          <a:stretch/>
        </p:blipFill>
        <p:spPr>
          <a:xfrm>
            <a:off x="0" y="0"/>
            <a:ext cx="9127524" cy="6858000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-8238" y="4909756"/>
            <a:ext cx="9135762" cy="1499285"/>
          </a:xfrm>
          <a:prstGeom prst="rect">
            <a:avLst/>
          </a:prstGeom>
          <a:solidFill>
            <a:schemeClr val="bg2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3000" b="1" dirty="0">
              <a:solidFill>
                <a:schemeClr val="tx1"/>
              </a:solidFill>
            </a:endParaRPr>
          </a:p>
        </p:txBody>
      </p:sp>
      <p:sp>
        <p:nvSpPr>
          <p:cNvPr id="11" name="Google Shape;64;p10"/>
          <p:cNvSpPr txBox="1">
            <a:spLocks noGrp="1"/>
          </p:cNvSpPr>
          <p:nvPr>
            <p:ph type="title"/>
          </p:nvPr>
        </p:nvSpPr>
        <p:spPr>
          <a:xfrm>
            <a:off x="308919" y="508789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223586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ids laugh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272"/>
          <a:stretch/>
        </p:blipFill>
        <p:spPr>
          <a:xfrm>
            <a:off x="0" y="0"/>
            <a:ext cx="912752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2445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ids in hall section break">
    <p:bg>
      <p:bgPr>
        <a:solidFill>
          <a:schemeClr val="lt1">
            <a:alpha val="2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2" t="-1222" r="9521" b="1"/>
          <a:stretch/>
        </p:blipFill>
        <p:spPr>
          <a:xfrm>
            <a:off x="-8388" y="-83890"/>
            <a:ext cx="9135611" cy="6941890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>
          <a:xfrm>
            <a:off x="-8238" y="4860329"/>
            <a:ext cx="9135762" cy="1499285"/>
          </a:xfrm>
          <a:prstGeom prst="rect">
            <a:avLst/>
          </a:prstGeom>
          <a:solidFill>
            <a:schemeClr val="bg2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3000" b="1" dirty="0">
              <a:solidFill>
                <a:schemeClr val="tx1"/>
              </a:solidFill>
            </a:endParaRPr>
          </a:p>
        </p:txBody>
      </p:sp>
      <p:sp>
        <p:nvSpPr>
          <p:cNvPr id="9" name="Google Shape;64;p10"/>
          <p:cNvSpPr txBox="1">
            <a:spLocks noGrp="1"/>
          </p:cNvSpPr>
          <p:nvPr>
            <p:ph type="title"/>
          </p:nvPr>
        </p:nvSpPr>
        <p:spPr>
          <a:xfrm>
            <a:off x="308919" y="5038471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460232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by feet 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2" t="-480" r="10064" b="-60"/>
          <a:stretch/>
        </p:blipFill>
        <p:spPr>
          <a:xfrm>
            <a:off x="-8238" y="-41189"/>
            <a:ext cx="9144000" cy="6895070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-8238" y="4250727"/>
            <a:ext cx="9135762" cy="1499285"/>
          </a:xfrm>
          <a:prstGeom prst="rect">
            <a:avLst/>
          </a:prstGeom>
          <a:solidFill>
            <a:schemeClr val="bg2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3000" b="1" dirty="0">
              <a:solidFill>
                <a:schemeClr val="tx1"/>
              </a:solidFill>
            </a:endParaRPr>
          </a:p>
        </p:txBody>
      </p:sp>
      <p:sp>
        <p:nvSpPr>
          <p:cNvPr id="11" name="Google Shape;64;p10"/>
          <p:cNvSpPr txBox="1">
            <a:spLocks noGrp="1"/>
          </p:cNvSpPr>
          <p:nvPr>
            <p:ph type="title"/>
          </p:nvPr>
        </p:nvSpPr>
        <p:spPr>
          <a:xfrm>
            <a:off x="308919" y="4428869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417533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Verdana"/>
              <a:buNone/>
              <a:defRPr sz="44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 dirty="0"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dt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"/>
          <p:cNvSpPr txBox="1">
            <a:spLocks noGrp="1"/>
          </p:cNvSpPr>
          <p:nvPr>
            <p:ph type="ft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"/>
          <p:cNvSpPr txBox="1">
            <a:spLocks noGrp="1"/>
          </p:cNvSpPr>
          <p:nvPr>
            <p:ph type="sldNum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Google Shape;15;p1"/>
          <p:cNvSpPr/>
          <p:nvPr/>
        </p:nvSpPr>
        <p:spPr>
          <a:xfrm>
            <a:off x="0" y="6781800"/>
            <a:ext cx="9144000" cy="762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" name="Google Shape;16;p1"/>
          <p:cNvSpPr/>
          <p:nvPr/>
        </p:nvSpPr>
        <p:spPr>
          <a:xfrm>
            <a:off x="0" y="0"/>
            <a:ext cx="9144000" cy="2286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9" r:id="rId1"/>
    <p:sldLayoutId id="2147483656" r:id="rId2"/>
    <p:sldLayoutId id="2147483657" r:id="rId3"/>
    <p:sldLayoutId id="2147483660" r:id="rId4"/>
    <p:sldLayoutId id="2147483681" r:id="rId5"/>
    <p:sldLayoutId id="2147483666" r:id="rId6"/>
    <p:sldLayoutId id="2147483678" r:id="rId7"/>
    <p:sldLayoutId id="2147483668" r:id="rId8"/>
    <p:sldLayoutId id="2147483667" r:id="rId9"/>
    <p:sldLayoutId id="2147483677" r:id="rId10"/>
    <p:sldLayoutId id="2147483669" r:id="rId11"/>
    <p:sldLayoutId id="2147483676" r:id="rId12"/>
    <p:sldLayoutId id="2147483670" r:id="rId13"/>
    <p:sldLayoutId id="2147483671" r:id="rId14"/>
    <p:sldLayoutId id="2147483680" r:id="rId15"/>
    <p:sldLayoutId id="2147483672" r:id="rId16"/>
    <p:sldLayoutId id="2147483675" r:id="rId17"/>
    <p:sldLayoutId id="2147483673" r:id="rId18"/>
    <p:sldLayoutId id="2147483674" r:id="rId19"/>
    <p:sldLayoutId id="2147483682" r:id="rId20"/>
    <p:sldLayoutId id="2147483684" r:id="rId21"/>
    <p:sldLayoutId id="2147483685" r:id="rId22"/>
    <p:sldLayoutId id="2147483686" r:id="rId23"/>
  </p:sldLayoutIdLst>
  <p:timing>
    <p:tnLst>
      <p:par>
        <p:cTn id="1" dur="indefinite" restart="never" nodeType="tmRoot"/>
      </p:par>
    </p:tnLst>
  </p:timing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13.png"/><Relationship Id="rId4" Type="http://schemas.openxmlformats.org/officeDocument/2006/relationships/image" Target="../media/image18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0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1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385762" y="1881033"/>
            <a:ext cx="8301038" cy="1143000"/>
          </a:xfrm>
        </p:spPr>
        <p:txBody>
          <a:bodyPr/>
          <a:lstStyle/>
          <a:p>
            <a:r>
              <a:rPr lang="en-US" sz="4000" dirty="0">
                <a:latin typeface="+mj-lt"/>
              </a:rPr>
              <a:t>Working Together</a:t>
            </a:r>
            <a:r>
              <a:rPr lang="en-US" sz="4000" dirty="0" smtClean="0">
                <a:latin typeface="+mj-lt"/>
              </a:rPr>
              <a:t>:</a:t>
            </a:r>
            <a:br>
              <a:rPr lang="en-US" sz="4000" dirty="0" smtClean="0">
                <a:latin typeface="+mj-lt"/>
              </a:rPr>
            </a:br>
            <a:r>
              <a:rPr lang="en-US" sz="4000" dirty="0" smtClean="0">
                <a:latin typeface="+mj-lt"/>
              </a:rPr>
              <a:t>  </a:t>
            </a:r>
            <a:br>
              <a:rPr lang="en-US" sz="4000" dirty="0" smtClean="0">
                <a:latin typeface="+mj-lt"/>
              </a:rPr>
            </a:br>
            <a:r>
              <a:rPr lang="en-US" sz="4000" dirty="0" smtClean="0">
                <a:latin typeface="+mj-lt"/>
              </a:rPr>
              <a:t>A </a:t>
            </a:r>
            <a:r>
              <a:rPr lang="en-US" sz="4000" dirty="0">
                <a:latin typeface="+mj-lt"/>
              </a:rPr>
              <a:t>Framework for Effective Transitions from Part C to Part B</a:t>
            </a:r>
          </a:p>
        </p:txBody>
      </p:sp>
      <p:pic>
        <p:nvPicPr>
          <p:cNvPr id="5" name="Picture 2" descr="Virginia Department of Behavioral Health &amp; Developmental Services Logo&#10;" title="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811" y="5662246"/>
            <a:ext cx="4014227" cy="989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Virginia Department of Edcuation Logo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431" y="5279770"/>
            <a:ext cx="2252547" cy="1370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4032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>
                <a:solidFill>
                  <a:srgbClr val="0070C0"/>
                </a:solidFill>
                <a:latin typeface="+mj-lt"/>
              </a:rPr>
              <a:t>Interagency Agreement</a:t>
            </a:r>
            <a:r>
              <a:rPr lang="en-US" sz="4000" dirty="0" smtClean="0">
                <a:latin typeface="+mj-lt"/>
              </a:rPr>
              <a:t/>
            </a:r>
            <a:br>
              <a:rPr lang="en-US" sz="4000" dirty="0" smtClean="0">
                <a:latin typeface="+mj-lt"/>
              </a:rPr>
            </a:br>
            <a:r>
              <a:rPr lang="en-US" sz="4000" dirty="0" smtClean="0">
                <a:latin typeface="+mj-lt"/>
              </a:rPr>
              <a:t>Recommended Practices </a:t>
            </a:r>
            <a:endParaRPr lang="en-US" sz="4000" dirty="0">
              <a:latin typeface="+mj-lt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4891" y="1417638"/>
            <a:ext cx="9049109" cy="5638860"/>
          </a:xfrm>
        </p:spPr>
        <p:txBody>
          <a:bodyPr/>
          <a:lstStyle/>
          <a:p>
            <a:r>
              <a:rPr lang="en-US" sz="2000" dirty="0">
                <a:latin typeface="+mn-lt"/>
              </a:rPr>
              <a:t>Develop an agreement through an interagency approach </a:t>
            </a:r>
            <a:r>
              <a:rPr lang="en-US" sz="2000" dirty="0" smtClean="0">
                <a:latin typeface="+mn-lt"/>
              </a:rPr>
              <a:t>with </a:t>
            </a:r>
            <a:r>
              <a:rPr lang="en-US" sz="2000" dirty="0">
                <a:latin typeface="+mn-lt"/>
              </a:rPr>
              <a:t>representatives from </a:t>
            </a:r>
            <a:r>
              <a:rPr lang="en-US" sz="2000" dirty="0" smtClean="0">
                <a:latin typeface="+mn-lt"/>
              </a:rPr>
              <a:t>EI and </a:t>
            </a:r>
            <a:r>
              <a:rPr lang="en-US" sz="2000" dirty="0">
                <a:latin typeface="+mn-lt"/>
              </a:rPr>
              <a:t>LEA </a:t>
            </a:r>
            <a:r>
              <a:rPr lang="en-US" sz="2000" dirty="0" smtClean="0">
                <a:latin typeface="+mn-lt"/>
              </a:rPr>
              <a:t>programs. </a:t>
            </a:r>
            <a:r>
              <a:rPr lang="en-US" sz="2000" dirty="0">
                <a:latin typeface="+mn-lt"/>
              </a:rPr>
              <a:t>This provides </a:t>
            </a:r>
            <a:r>
              <a:rPr lang="en-US" sz="2000" dirty="0" smtClean="0">
                <a:latin typeface="+mn-lt"/>
              </a:rPr>
              <a:t>the </a:t>
            </a:r>
            <a:r>
              <a:rPr lang="en-US" sz="2000" dirty="0">
                <a:latin typeface="+mn-lt"/>
              </a:rPr>
              <a:t>opportunity to identify what is working and what changes are needed to improve practices and procedures. This may include but is not limited </a:t>
            </a:r>
            <a:r>
              <a:rPr lang="en-US" sz="2000" dirty="0" smtClean="0">
                <a:latin typeface="+mn-lt"/>
              </a:rPr>
              <a:t>to:</a:t>
            </a:r>
          </a:p>
          <a:p>
            <a:pPr lvl="1"/>
            <a:r>
              <a:rPr lang="en-US" sz="2000" dirty="0">
                <a:latin typeface="+mn-lt"/>
              </a:rPr>
              <a:t>clear definition of roles and responsibilities for transition;</a:t>
            </a:r>
          </a:p>
          <a:p>
            <a:pPr lvl="1"/>
            <a:r>
              <a:rPr lang="en-US" sz="2000" dirty="0">
                <a:latin typeface="+mn-lt"/>
              </a:rPr>
              <a:t>definition of EI &amp; LEA timelines;   </a:t>
            </a:r>
          </a:p>
          <a:p>
            <a:pPr lvl="1"/>
            <a:r>
              <a:rPr lang="en-US" sz="2000" dirty="0">
                <a:latin typeface="+mn-lt"/>
              </a:rPr>
              <a:t>procedures for notification/referral, including late referrals;</a:t>
            </a:r>
          </a:p>
          <a:p>
            <a:pPr lvl="1"/>
            <a:r>
              <a:rPr lang="en-US" sz="2000" dirty="0">
                <a:latin typeface="+mn-lt"/>
              </a:rPr>
              <a:t>procedures to coordinate the exchange of information between agencies;</a:t>
            </a:r>
          </a:p>
          <a:p>
            <a:pPr lvl="1"/>
            <a:r>
              <a:rPr lang="en-US" sz="2000" dirty="0">
                <a:latin typeface="+mn-lt"/>
              </a:rPr>
              <a:t>procedures for children whose third birthdays occur during school breaks;</a:t>
            </a:r>
          </a:p>
          <a:p>
            <a:pPr lvl="1"/>
            <a:r>
              <a:rPr lang="en-US" sz="2000" dirty="0" smtClean="0">
                <a:latin typeface="+mn-lt"/>
              </a:rPr>
              <a:t>procedures </a:t>
            </a:r>
            <a:r>
              <a:rPr lang="en-US" sz="2000" dirty="0">
                <a:latin typeface="+mn-lt"/>
              </a:rPr>
              <a:t>for invitation to </a:t>
            </a:r>
            <a:r>
              <a:rPr lang="en-US" sz="2000" dirty="0" smtClean="0">
                <a:latin typeface="+mn-lt"/>
              </a:rPr>
              <a:t>the Transition </a:t>
            </a:r>
            <a:r>
              <a:rPr lang="en-US" sz="2000" dirty="0">
                <a:latin typeface="+mn-lt"/>
              </a:rPr>
              <a:t>Conference, including timing and location; </a:t>
            </a:r>
            <a:r>
              <a:rPr lang="en-US" sz="2000" dirty="0" smtClean="0">
                <a:latin typeface="+mn-lt"/>
              </a:rPr>
              <a:t>and</a:t>
            </a:r>
            <a:endParaRPr lang="en-US" sz="2000" dirty="0">
              <a:latin typeface="+mn-lt"/>
            </a:endParaRPr>
          </a:p>
          <a:p>
            <a:pPr lvl="1"/>
            <a:r>
              <a:rPr lang="en-US" sz="2000" dirty="0">
                <a:latin typeface="+mn-lt"/>
              </a:rPr>
              <a:t>responsibilities for attending the Transition </a:t>
            </a:r>
            <a:r>
              <a:rPr lang="en-US" sz="2000" dirty="0" smtClean="0">
                <a:latin typeface="+mn-lt"/>
              </a:rPr>
              <a:t>Conference.</a:t>
            </a:r>
            <a:endParaRPr lang="en-US" sz="2000" dirty="0">
              <a:latin typeface="+mn-lt"/>
            </a:endParaRPr>
          </a:p>
          <a:p>
            <a:pPr marL="533400" lvl="1" indent="0">
              <a:buNone/>
            </a:pPr>
            <a:endParaRPr lang="en-US" sz="18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6" name="Picture 2" descr="VA DBHDS 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733" y="6086265"/>
            <a:ext cx="658749" cy="540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38247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>
          <a:xfrm>
            <a:off x="219074" y="494094"/>
            <a:ext cx="8592065" cy="1143000"/>
          </a:xfrm>
        </p:spPr>
        <p:txBody>
          <a:bodyPr/>
          <a:lstStyle/>
          <a:p>
            <a:r>
              <a:rPr lang="en-US" sz="4000" dirty="0" smtClean="0">
                <a:solidFill>
                  <a:srgbClr val="0070C0"/>
                </a:solidFill>
                <a:latin typeface="+mj-lt"/>
              </a:rPr>
              <a:t>Interagency Agreement</a:t>
            </a:r>
            <a:r>
              <a:rPr lang="en-US" sz="4000" dirty="0" smtClean="0">
                <a:latin typeface="+mj-lt"/>
              </a:rPr>
              <a:t/>
            </a:r>
            <a:br>
              <a:rPr lang="en-US" sz="4000" dirty="0" smtClean="0">
                <a:latin typeface="+mj-lt"/>
              </a:rPr>
            </a:br>
            <a:r>
              <a:rPr lang="en-US" sz="4000" dirty="0" smtClean="0">
                <a:latin typeface="+mj-lt"/>
              </a:rPr>
              <a:t>Recommended Practices2 </a:t>
            </a:r>
            <a:endParaRPr lang="en-US" sz="4000" dirty="0">
              <a:latin typeface="+mj-lt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4891" y="2048256"/>
            <a:ext cx="9049109" cy="5008242"/>
          </a:xfrm>
        </p:spPr>
        <p:txBody>
          <a:bodyPr/>
          <a:lstStyle/>
          <a:p>
            <a:r>
              <a:rPr lang="en-US" sz="2400" b="0" dirty="0">
                <a:latin typeface="+mn-lt"/>
              </a:rPr>
              <a:t>Review and update the interagency agreement at a minimum, every other year. </a:t>
            </a:r>
          </a:p>
          <a:p>
            <a:pPr marL="50800" indent="0">
              <a:buNone/>
            </a:pPr>
            <a:endParaRPr lang="en-US" sz="2400" b="0" dirty="0" smtClean="0">
              <a:latin typeface="+mn-lt"/>
            </a:endParaRPr>
          </a:p>
          <a:p>
            <a:r>
              <a:rPr lang="en-US" sz="2400" b="0" dirty="0" smtClean="0">
                <a:latin typeface="+mn-lt"/>
              </a:rPr>
              <a:t>Change </a:t>
            </a:r>
            <a:r>
              <a:rPr lang="en-US" sz="2400" b="0" dirty="0">
                <a:latin typeface="+mn-lt"/>
              </a:rPr>
              <a:t>interagency procedures if they are no longer effective. Changes are negotiated between the parties involved</a:t>
            </a:r>
            <a:r>
              <a:rPr lang="en-US" sz="2400" b="0" dirty="0" smtClean="0">
                <a:latin typeface="+mn-lt"/>
              </a:rPr>
              <a:t>.</a:t>
            </a:r>
          </a:p>
          <a:p>
            <a:endParaRPr lang="en-US" sz="2400" b="0" dirty="0">
              <a:latin typeface="+mn-lt"/>
            </a:endParaRPr>
          </a:p>
          <a:p>
            <a:endParaRPr lang="en-US" sz="1600" dirty="0" smtClean="0"/>
          </a:p>
          <a:p>
            <a:endParaRPr lang="en-US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6" name="Picture 2" descr="VA DBHDS 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074" y="6197283"/>
            <a:ext cx="658749" cy="540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75943" y="405776"/>
            <a:ext cx="756553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70C0"/>
                </a:solidFill>
              </a:rPr>
              <a:t>Interagency Agreement</a:t>
            </a:r>
            <a:r>
              <a:rPr lang="en-US" sz="4000" b="1" dirty="0"/>
              <a:t/>
            </a:r>
            <a:br>
              <a:rPr lang="en-US" sz="4000" b="1" dirty="0"/>
            </a:br>
            <a:r>
              <a:rPr lang="en-US" sz="4000" b="1" dirty="0"/>
              <a:t>Recommended Practices </a:t>
            </a:r>
          </a:p>
        </p:txBody>
      </p:sp>
    </p:spTree>
    <p:extLst>
      <p:ext uri="{BB962C8B-B14F-4D97-AF65-F5344CB8AC3E}">
        <p14:creationId xmlns:p14="http://schemas.microsoft.com/office/powerpoint/2010/main" val="1829512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6561" y="258792"/>
            <a:ext cx="8592065" cy="1143000"/>
          </a:xfrm>
        </p:spPr>
        <p:txBody>
          <a:bodyPr/>
          <a:lstStyle/>
          <a:p>
            <a:r>
              <a:rPr lang="en-US" sz="3600" dirty="0" smtClean="0">
                <a:latin typeface="+mj-lt"/>
              </a:rPr>
              <a:t>Discuss your Interagency Agreement</a:t>
            </a:r>
            <a:endParaRPr lang="en-US" sz="3600" dirty="0">
              <a:latin typeface="+mj-lt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8416" y="1487188"/>
            <a:ext cx="8592065" cy="4542506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en-US" sz="2400" dirty="0" smtClean="0">
                <a:latin typeface="+mn-lt"/>
              </a:rPr>
              <a:t>Are all necessary practices and procedures addressed?</a:t>
            </a:r>
          </a:p>
          <a:p>
            <a:pPr lvl="1">
              <a:spcBef>
                <a:spcPts val="0"/>
              </a:spcBef>
            </a:pPr>
            <a:r>
              <a:rPr lang="en-US" dirty="0" smtClean="0">
                <a:latin typeface="+mn-lt"/>
              </a:rPr>
              <a:t>Which need to be added?</a:t>
            </a:r>
          </a:p>
          <a:p>
            <a:pPr lvl="1">
              <a:spcBef>
                <a:spcPts val="0"/>
              </a:spcBef>
            </a:pPr>
            <a:r>
              <a:rPr lang="en-US" dirty="0" smtClean="0">
                <a:latin typeface="+mn-lt"/>
              </a:rPr>
              <a:t>What information needs to be updated or changed?</a:t>
            </a:r>
          </a:p>
          <a:p>
            <a:pPr>
              <a:spcBef>
                <a:spcPts val="0"/>
              </a:spcBef>
            </a:pPr>
            <a:r>
              <a:rPr lang="en-US" sz="2400" dirty="0" smtClean="0">
                <a:latin typeface="+mn-lt"/>
              </a:rPr>
              <a:t>What is your current process for reviewing and updating the agreement?</a:t>
            </a:r>
          </a:p>
          <a:p>
            <a:pPr>
              <a:spcBef>
                <a:spcPts val="0"/>
              </a:spcBef>
            </a:pPr>
            <a:r>
              <a:rPr lang="en-US" sz="2400" dirty="0" smtClean="0">
                <a:latin typeface="+mn-lt"/>
              </a:rPr>
              <a:t>How can you ensure the agreement is up to date and changes occur when needed?</a:t>
            </a:r>
          </a:p>
          <a:p>
            <a:pPr marL="50800" indent="0">
              <a:spcBef>
                <a:spcPts val="0"/>
              </a:spcBef>
              <a:buNone/>
            </a:pPr>
            <a:endParaRPr lang="en-US" sz="2400" b="0" dirty="0" smtClean="0">
              <a:latin typeface="+mn-lt"/>
            </a:endParaRPr>
          </a:p>
          <a:p>
            <a:pPr marL="50800" indent="0">
              <a:spcBef>
                <a:spcPts val="0"/>
              </a:spcBef>
              <a:buNone/>
            </a:pPr>
            <a:r>
              <a:rPr lang="en-US" sz="2000" b="0" dirty="0" smtClean="0">
                <a:latin typeface="+mn-lt"/>
              </a:rPr>
              <a:t>*</a:t>
            </a:r>
            <a:r>
              <a:rPr lang="en-US" sz="2000" b="0" i="1" dirty="0" smtClean="0">
                <a:latin typeface="+mn-lt"/>
              </a:rPr>
              <a:t>Be sure to revisit your interagency agreement </a:t>
            </a:r>
          </a:p>
          <a:p>
            <a:pPr marL="50800" indent="0">
              <a:spcBef>
                <a:spcPts val="0"/>
              </a:spcBef>
              <a:buNone/>
            </a:pPr>
            <a:r>
              <a:rPr lang="en-US" sz="2000" b="0" i="1" dirty="0" smtClean="0">
                <a:latin typeface="+mn-lt"/>
              </a:rPr>
              <a:t>after this presentation has concluded to make </a:t>
            </a:r>
          </a:p>
          <a:p>
            <a:pPr marL="50800" indent="0">
              <a:spcBef>
                <a:spcPts val="0"/>
              </a:spcBef>
              <a:buNone/>
            </a:pPr>
            <a:r>
              <a:rPr lang="en-US" sz="2000" b="0" i="1" dirty="0" smtClean="0">
                <a:latin typeface="+mn-lt"/>
              </a:rPr>
              <a:t>sure it reflects any changes made as a result </a:t>
            </a:r>
          </a:p>
          <a:p>
            <a:pPr marL="50800" indent="0">
              <a:spcBef>
                <a:spcPts val="0"/>
              </a:spcBef>
              <a:buNone/>
            </a:pPr>
            <a:r>
              <a:rPr lang="en-US" sz="2000" b="0" i="1" dirty="0" smtClean="0">
                <a:latin typeface="+mn-lt"/>
              </a:rPr>
              <a:t>of your discussions. </a:t>
            </a:r>
          </a:p>
          <a:p>
            <a:pPr marL="50800" indent="0">
              <a:buNone/>
            </a:pPr>
            <a:endParaRPr lang="en-US" sz="2400" dirty="0">
              <a:latin typeface="+mj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1026" name="Picture 2" descr="stop sig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5126" y="5257800"/>
            <a:ext cx="1188974" cy="11889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 descr="VA DBHDS Log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561" y="6086265"/>
            <a:ext cx="658749" cy="540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70662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>
                <a:solidFill>
                  <a:schemeClr val="bg1"/>
                </a:solidFill>
                <a:latin typeface="+mj-lt"/>
              </a:rPr>
              <a:t>Prepare Families for the Transition</a:t>
            </a:r>
            <a:endParaRPr lang="en-US" sz="40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675736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picture of a birthday cupcake with a number two candle 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81"/>
          <a:stretch/>
        </p:blipFill>
        <p:spPr>
          <a:xfrm>
            <a:off x="787401" y="1170432"/>
            <a:ext cx="3530600" cy="4429622"/>
          </a:xfrm>
          <a:prstGeom prst="rect">
            <a:avLst/>
          </a:prstGeom>
        </p:spPr>
      </p:pic>
      <p:pic>
        <p:nvPicPr>
          <p:cNvPr id="9" name="Picture 8" descr="picture of a birthday cupcake with a number three candle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37"/>
          <a:stretch/>
        </p:blipFill>
        <p:spPr>
          <a:xfrm>
            <a:off x="4929767" y="969264"/>
            <a:ext cx="3530600" cy="463079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+mj-lt"/>
              </a:rPr>
              <a:t>When can a child transition?</a:t>
            </a:r>
          </a:p>
        </p:txBody>
      </p:sp>
      <p:sp>
        <p:nvSpPr>
          <p:cNvPr id="4" name="Rectangle 3"/>
          <p:cNvSpPr/>
          <p:nvPr/>
        </p:nvSpPr>
        <p:spPr>
          <a:xfrm>
            <a:off x="357767" y="5461909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lvl="1" algn="ctr"/>
            <a:r>
              <a:rPr lang="en-US" sz="2400" dirty="0"/>
              <a:t>At the start of the school </a:t>
            </a:r>
            <a:r>
              <a:rPr lang="en-US" sz="2400" dirty="0" smtClean="0"/>
              <a:t>year</a:t>
            </a:r>
          </a:p>
          <a:p>
            <a:pPr lvl="1" algn="ctr"/>
            <a:r>
              <a:rPr lang="en-US" sz="2400" dirty="0" smtClean="0"/>
              <a:t>if </a:t>
            </a:r>
            <a:r>
              <a:rPr lang="en-US" sz="2400" dirty="0">
                <a:latin typeface="+mj-lt"/>
              </a:rPr>
              <a:t>two</a:t>
            </a:r>
            <a:r>
              <a:rPr lang="en-US" sz="2400" dirty="0"/>
              <a:t> by September 30</a:t>
            </a:r>
            <a:r>
              <a:rPr lang="en-US" sz="2400" baseline="30000" dirty="0"/>
              <a:t>th</a:t>
            </a:r>
            <a:r>
              <a:rPr lang="en-US" sz="2400" dirty="0"/>
              <a:t> </a:t>
            </a:r>
          </a:p>
        </p:txBody>
      </p:sp>
      <p:sp>
        <p:nvSpPr>
          <p:cNvPr id="7" name="Rectangle 6"/>
          <p:cNvSpPr/>
          <p:nvPr/>
        </p:nvSpPr>
        <p:spPr>
          <a:xfrm>
            <a:off x="5264166" y="5461909"/>
            <a:ext cx="348826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/>
            <a:r>
              <a:rPr lang="en-US" sz="2400" dirty="0" smtClean="0">
                <a:latin typeface="+mj-lt"/>
              </a:rPr>
              <a:t>By </a:t>
            </a:r>
            <a:r>
              <a:rPr lang="en-US" sz="2400" dirty="0">
                <a:latin typeface="+mj-lt"/>
              </a:rPr>
              <a:t>the child’s third </a:t>
            </a:r>
            <a:r>
              <a:rPr lang="en-US" sz="2400" dirty="0" smtClean="0">
                <a:latin typeface="+mn-lt"/>
              </a:rPr>
              <a:t>birthday</a:t>
            </a:r>
            <a:endParaRPr lang="en-US" sz="2400" dirty="0">
              <a:latin typeface="+mn-lt"/>
            </a:endParaRPr>
          </a:p>
        </p:txBody>
      </p:sp>
      <p:pic>
        <p:nvPicPr>
          <p:cNvPr id="11" name="Picture 2" descr="VA DBHDS Log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074" y="6197283"/>
            <a:ext cx="658749" cy="540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78843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Slide 15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4294967295"/>
          </p:nvPr>
        </p:nvSpPr>
        <p:spPr>
          <a:xfrm>
            <a:off x="219074" y="760413"/>
            <a:ext cx="8591550" cy="4811712"/>
          </a:xfrm>
        </p:spPr>
        <p:txBody>
          <a:bodyPr/>
          <a:lstStyle/>
          <a:p>
            <a:pPr marL="50800" indent="0" algn="ctr">
              <a:buNone/>
            </a:pPr>
            <a:r>
              <a:rPr lang="en-US" sz="4000" dirty="0" smtClean="0">
                <a:solidFill>
                  <a:schemeClr val="tx1"/>
                </a:solidFill>
                <a:latin typeface="+mj-lt"/>
              </a:rPr>
              <a:t>Any child “potentially eligible” for special education and related services will be referred unless a family opts out. </a:t>
            </a:r>
          </a:p>
          <a:p>
            <a:endParaRPr lang="en-US" sz="4000" dirty="0" smtClean="0">
              <a:latin typeface="+mj-lt"/>
            </a:endParaRPr>
          </a:p>
          <a:p>
            <a:pPr marL="50800" indent="0" algn="ctr">
              <a:buNone/>
            </a:pPr>
            <a:r>
              <a:rPr lang="en-US" sz="4000" dirty="0" smtClean="0">
                <a:latin typeface="+mj-lt"/>
              </a:rPr>
              <a:t>When to transition is a decision made by the family. </a:t>
            </a:r>
            <a:endParaRPr lang="en-US" sz="4000" dirty="0">
              <a:latin typeface="+mj-lt"/>
            </a:endParaRPr>
          </a:p>
        </p:txBody>
      </p:sp>
      <p:pic>
        <p:nvPicPr>
          <p:cNvPr id="6" name="Picture 2" descr="VA DBHDS 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074" y="6197283"/>
            <a:ext cx="658749" cy="540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26484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219074" y="512064"/>
            <a:ext cx="8592065" cy="1115568"/>
          </a:xfrm>
        </p:spPr>
        <p:txBody>
          <a:bodyPr/>
          <a:lstStyle/>
          <a:p>
            <a:r>
              <a:rPr lang="en-US" sz="4000" dirty="0" smtClean="0">
                <a:solidFill>
                  <a:srgbClr val="0070C0"/>
                </a:solidFill>
                <a:latin typeface="+mj-lt"/>
              </a:rPr>
              <a:t>Prepare for the Transition</a:t>
            </a:r>
            <a:r>
              <a:rPr lang="en-US" sz="4000" dirty="0" smtClean="0">
                <a:latin typeface="+mj-lt"/>
              </a:rPr>
              <a:t/>
            </a:r>
            <a:br>
              <a:rPr lang="en-US" sz="4000" dirty="0" smtClean="0">
                <a:latin typeface="+mj-lt"/>
              </a:rPr>
            </a:br>
            <a:r>
              <a:rPr lang="en-US" sz="4000" dirty="0" smtClean="0">
                <a:latin typeface="+mj-lt"/>
              </a:rPr>
              <a:t>Recommended Practices</a:t>
            </a:r>
            <a:endParaRPr lang="en-US" sz="4000" dirty="0">
              <a:latin typeface="+mj-lt"/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>
          <a:xfrm>
            <a:off x="219074" y="2046585"/>
            <a:ext cx="8744130" cy="4690872"/>
          </a:xfrm>
        </p:spPr>
        <p:txBody>
          <a:bodyPr/>
          <a:lstStyle/>
          <a:p>
            <a:r>
              <a:rPr lang="en-US" sz="2400" b="0" dirty="0" smtClean="0">
                <a:latin typeface="+mj-lt"/>
              </a:rPr>
              <a:t>Inform families that EI serves infants and toddlers birth </a:t>
            </a:r>
            <a:r>
              <a:rPr lang="en-US" sz="2400" b="0" dirty="0" smtClean="0">
                <a:solidFill>
                  <a:schemeClr val="tx1"/>
                </a:solidFill>
                <a:latin typeface="+mj-lt"/>
              </a:rPr>
              <a:t>to age three </a:t>
            </a:r>
            <a:r>
              <a:rPr lang="en-US" sz="2400" b="0" dirty="0" smtClean="0">
                <a:latin typeface="+mj-lt"/>
              </a:rPr>
              <a:t>and ECSE serves children ages two through five.</a:t>
            </a:r>
          </a:p>
          <a:p>
            <a:r>
              <a:rPr lang="en-US" sz="2400" b="0" dirty="0" smtClean="0">
                <a:latin typeface="+mj-lt"/>
              </a:rPr>
              <a:t>Explain to the family that transition is a process and not a single event.</a:t>
            </a:r>
          </a:p>
          <a:p>
            <a:r>
              <a:rPr lang="en-US" sz="2400" b="0" dirty="0" smtClean="0">
                <a:latin typeface="+mj-lt"/>
              </a:rPr>
              <a:t>Provide families with transition information in a variety of ways—for example, in writing, through discussion, with trainings, videos, and/or brochures. Document in the child’s record how the information was provided.</a:t>
            </a:r>
          </a:p>
          <a:p>
            <a:r>
              <a:rPr lang="en-US" sz="2400" b="0" dirty="0" smtClean="0">
                <a:latin typeface="+mj-lt"/>
              </a:rPr>
              <a:t>Explain to the family differences in eligibility criteria between EI and ECSE.</a:t>
            </a:r>
          </a:p>
          <a:p>
            <a:pPr marL="50800" indent="0">
              <a:buNone/>
            </a:pPr>
            <a:endParaRPr lang="en-US" dirty="0" smtClean="0">
              <a:solidFill>
                <a:srgbClr val="FF0000"/>
              </a:solidFill>
              <a:latin typeface="+mj-lt"/>
            </a:endParaRPr>
          </a:p>
          <a:p>
            <a:endParaRPr lang="en-US" sz="16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948D1FF7-DE7A-468E-81AD-367720C7FDEA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0767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 hidden="1"/>
          <p:cNvSpPr>
            <a:spLocks noGrp="1"/>
          </p:cNvSpPr>
          <p:nvPr>
            <p:ph type="title"/>
          </p:nvPr>
        </p:nvSpPr>
        <p:spPr>
          <a:xfrm>
            <a:off x="219074" y="457200"/>
            <a:ext cx="8592065" cy="1115568"/>
          </a:xfrm>
        </p:spPr>
        <p:txBody>
          <a:bodyPr/>
          <a:lstStyle/>
          <a:p>
            <a:r>
              <a:rPr lang="en-US" sz="4000" dirty="0" smtClean="0">
                <a:solidFill>
                  <a:srgbClr val="0070C0"/>
                </a:solidFill>
                <a:latin typeface="+mj-lt"/>
              </a:rPr>
              <a:t>Prepare for the Transition</a:t>
            </a:r>
            <a:r>
              <a:rPr lang="en-US" sz="4000" dirty="0" smtClean="0">
                <a:latin typeface="+mj-lt"/>
              </a:rPr>
              <a:t/>
            </a:r>
            <a:br>
              <a:rPr lang="en-US" sz="4000" dirty="0" smtClean="0">
                <a:latin typeface="+mj-lt"/>
              </a:rPr>
            </a:br>
            <a:r>
              <a:rPr lang="en-US" sz="4000" dirty="0" smtClean="0">
                <a:latin typeface="+mj-lt"/>
              </a:rPr>
              <a:t>Recommended Practices2</a:t>
            </a:r>
            <a:endParaRPr lang="en-US" sz="4000" dirty="0">
              <a:latin typeface="+mj-lt"/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>
          <a:xfrm>
            <a:off x="219074" y="1808018"/>
            <a:ext cx="8744130" cy="4548334"/>
          </a:xfrm>
        </p:spPr>
        <p:txBody>
          <a:bodyPr/>
          <a:lstStyle/>
          <a:p>
            <a:r>
              <a:rPr lang="en-US" sz="2400" b="0" dirty="0" smtClean="0">
                <a:latin typeface="+mn-lt"/>
              </a:rPr>
              <a:t>Part B, educate Part C on criteria for eligibility for special education and related services.</a:t>
            </a:r>
          </a:p>
          <a:p>
            <a:r>
              <a:rPr lang="en-US" sz="2400" b="0" dirty="0" smtClean="0">
                <a:solidFill>
                  <a:schemeClr val="tx1"/>
                </a:solidFill>
                <a:latin typeface="+mn-lt"/>
              </a:rPr>
              <a:t>Part B, let Part C know if you offer rolling admission for children who turn 2 after September 30 or if you make changes to your policy or practice. </a:t>
            </a:r>
          </a:p>
          <a:p>
            <a:endParaRPr lang="en-US" sz="1600" dirty="0">
              <a:latin typeface="+mn-lt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948D1FF7-DE7A-468E-81AD-367720C7FDEA}" type="slidenum">
              <a:rPr lang="en-US" smtClean="0"/>
              <a:t>17</a:t>
            </a:fld>
            <a:endParaRPr lang="en-US"/>
          </a:p>
        </p:txBody>
      </p:sp>
      <p:pic>
        <p:nvPicPr>
          <p:cNvPr id="8" name="Picture 2" descr="picture of a stop sig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6796" y="5041016"/>
            <a:ext cx="1553407" cy="15534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 descr="VA DBHDS Log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074" y="6197283"/>
            <a:ext cx="658749" cy="540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72192" y="365520"/>
            <a:ext cx="851460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70C0"/>
                </a:solidFill>
              </a:rPr>
              <a:t>Prepare for the Transition</a:t>
            </a:r>
            <a:r>
              <a:rPr lang="en-US" sz="4000" b="1" dirty="0"/>
              <a:t/>
            </a:r>
            <a:br>
              <a:rPr lang="en-US" sz="4000" b="1" dirty="0"/>
            </a:br>
            <a:r>
              <a:rPr lang="en-US" sz="4000" b="1" dirty="0"/>
              <a:t>Recommended Practices</a:t>
            </a:r>
          </a:p>
        </p:txBody>
      </p:sp>
    </p:spTree>
    <p:extLst>
      <p:ext uri="{BB962C8B-B14F-4D97-AF65-F5344CB8AC3E}">
        <p14:creationId xmlns:p14="http://schemas.microsoft.com/office/powerpoint/2010/main" val="3566147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>
                <a:solidFill>
                  <a:schemeClr val="bg1"/>
                </a:solidFill>
                <a:latin typeface="+mj-lt"/>
              </a:rPr>
              <a:t>Identify all Potential Transition Options</a:t>
            </a:r>
            <a:endParaRPr lang="en-US" sz="40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842414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6560" y="433006"/>
            <a:ext cx="8592065" cy="1413066"/>
          </a:xfrm>
        </p:spPr>
        <p:txBody>
          <a:bodyPr/>
          <a:lstStyle/>
          <a:p>
            <a:r>
              <a:rPr lang="en-US" sz="3600" dirty="0">
                <a:solidFill>
                  <a:srgbClr val="0070C0"/>
                </a:solidFill>
                <a:latin typeface="+mj-lt"/>
              </a:rPr>
              <a:t>Identify all Potential Transition </a:t>
            </a:r>
            <a:r>
              <a:rPr lang="en-US" sz="3600" dirty="0" smtClean="0">
                <a:solidFill>
                  <a:srgbClr val="0070C0"/>
                </a:solidFill>
                <a:latin typeface="+mj-lt"/>
              </a:rPr>
              <a:t>Options</a:t>
            </a:r>
            <a:r>
              <a:rPr lang="en-US" sz="3600" dirty="0" smtClean="0">
                <a:latin typeface="+mj-lt"/>
              </a:rPr>
              <a:t/>
            </a:r>
            <a:br>
              <a:rPr lang="en-US" sz="3600" dirty="0" smtClean="0">
                <a:latin typeface="+mj-lt"/>
              </a:rPr>
            </a:br>
            <a:r>
              <a:rPr lang="en-US" sz="3600" dirty="0" smtClean="0">
                <a:latin typeface="+mj-lt"/>
              </a:rPr>
              <a:t>Recommended Practices</a:t>
            </a:r>
            <a:endParaRPr lang="en-US" sz="3600" dirty="0">
              <a:latin typeface="+mj-lt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6560" y="2090674"/>
            <a:ext cx="8592065" cy="3776473"/>
          </a:xfrm>
        </p:spPr>
        <p:txBody>
          <a:bodyPr/>
          <a:lstStyle/>
          <a:p>
            <a:r>
              <a:rPr lang="en-US" sz="2400" b="0" dirty="0">
                <a:latin typeface="+mn-lt"/>
              </a:rPr>
              <a:t>Research and maintain current information regarding various program and service options available for children at age three and their </a:t>
            </a:r>
            <a:r>
              <a:rPr lang="en-US" sz="2400" b="0" dirty="0" smtClean="0">
                <a:latin typeface="+mn-lt"/>
              </a:rPr>
              <a:t>families.</a:t>
            </a:r>
          </a:p>
          <a:p>
            <a:r>
              <a:rPr lang="en-US" sz="2400" b="0" dirty="0" smtClean="0">
                <a:latin typeface="+mn-lt"/>
              </a:rPr>
              <a:t>Create </a:t>
            </a:r>
            <a:r>
              <a:rPr lang="en-US" sz="2400" b="0" dirty="0">
                <a:latin typeface="+mn-lt"/>
              </a:rPr>
              <a:t>a mechanism for sharing information about community-wide activities and </a:t>
            </a:r>
            <a:r>
              <a:rPr lang="en-US" sz="2400" b="0" dirty="0" smtClean="0">
                <a:solidFill>
                  <a:schemeClr val="tx1"/>
                </a:solidFill>
                <a:latin typeface="+mn-lt"/>
              </a:rPr>
              <a:t>events with each other and with families.</a:t>
            </a:r>
          </a:p>
          <a:p>
            <a:r>
              <a:rPr lang="en-US" sz="2400" b="0" dirty="0" smtClean="0">
                <a:latin typeface="+mn-lt"/>
              </a:rPr>
              <a:t>Compile </a:t>
            </a:r>
            <a:r>
              <a:rPr lang="en-US" sz="2400" b="0" dirty="0">
                <a:latin typeface="+mn-lt"/>
              </a:rPr>
              <a:t>and maintain an up-to-date list of community resources with contacts, eligibility requirements, and enrollment procedures to provide to </a:t>
            </a:r>
            <a:r>
              <a:rPr lang="en-US" sz="2400" b="0" dirty="0" smtClean="0">
                <a:latin typeface="+mn-lt"/>
              </a:rPr>
              <a:t>families.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19</a:t>
            </a:fld>
            <a:endParaRPr lang="en-US"/>
          </a:p>
        </p:txBody>
      </p:sp>
      <p:pic>
        <p:nvPicPr>
          <p:cNvPr id="5" name="Picture 2" descr="picture of stop sig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0345" y="5340881"/>
            <a:ext cx="1365044" cy="13650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 descr="VA DBHDS Log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074" y="6197283"/>
            <a:ext cx="658749" cy="540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21142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229332" y="744453"/>
            <a:ext cx="8551334" cy="1785408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 smtClean="0">
                <a:latin typeface="+mn-lt"/>
              </a:rPr>
              <a:t>How do </a:t>
            </a:r>
            <a:r>
              <a:rPr lang="en-US" sz="4000" b="1" u="sng" dirty="0" smtClean="0">
                <a:latin typeface="+mn-lt"/>
              </a:rPr>
              <a:t>you</a:t>
            </a:r>
            <a:r>
              <a:rPr lang="en-US" sz="4000" dirty="0" smtClean="0">
                <a:latin typeface="+mn-lt"/>
              </a:rPr>
              <a:t> communicate and share knowledge and information  between </a:t>
            </a:r>
            <a:br>
              <a:rPr lang="en-US" sz="4000" dirty="0" smtClean="0">
                <a:latin typeface="+mn-lt"/>
              </a:rPr>
            </a:br>
            <a:r>
              <a:rPr lang="en-US" sz="4000" b="1" dirty="0" smtClean="0">
                <a:solidFill>
                  <a:srgbClr val="FF0000"/>
                </a:solidFill>
                <a:latin typeface="+mn-lt"/>
              </a:rPr>
              <a:t>Part C </a:t>
            </a:r>
            <a:r>
              <a:rPr lang="en-US" sz="4000" dirty="0" smtClean="0">
                <a:latin typeface="+mn-lt"/>
              </a:rPr>
              <a:t>and </a:t>
            </a:r>
            <a:r>
              <a:rPr lang="en-US" sz="4000" b="1" dirty="0" smtClean="0">
                <a:solidFill>
                  <a:srgbClr val="0070C0"/>
                </a:solidFill>
                <a:latin typeface="+mn-lt"/>
              </a:rPr>
              <a:t>Part B</a:t>
            </a:r>
            <a:r>
              <a:rPr lang="en-US" sz="4000" dirty="0" smtClean="0">
                <a:latin typeface="+mn-lt"/>
              </a:rPr>
              <a:t> to make sure the transition goes smoothly</a:t>
            </a:r>
            <a:r>
              <a:rPr lang="en-US" sz="4000" dirty="0" smtClean="0"/>
              <a:t>?</a:t>
            </a:r>
            <a:endParaRPr lang="en-US" sz="4000" dirty="0"/>
          </a:p>
        </p:txBody>
      </p:sp>
      <p:pic>
        <p:nvPicPr>
          <p:cNvPr id="4" name="Picture 3" descr="Picture of cups connected by a stri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252"/>
          <a:stretch/>
        </p:blipFill>
        <p:spPr>
          <a:xfrm>
            <a:off x="427648" y="3487479"/>
            <a:ext cx="8353018" cy="3200400"/>
          </a:xfrm>
          <a:prstGeom prst="rect">
            <a:avLst/>
          </a:prstGeom>
        </p:spPr>
      </p:pic>
      <p:sp>
        <p:nvSpPr>
          <p:cNvPr id="5" name="Title 4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Slide 2	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3307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>
                <a:solidFill>
                  <a:schemeClr val="bg1"/>
                </a:solidFill>
                <a:latin typeface="+mj-lt"/>
              </a:rPr>
              <a:t>Part B Service Delivery</a:t>
            </a:r>
            <a:endParaRPr lang="en-US" sz="40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4294967295"/>
          </p:nvPr>
        </p:nvSpPr>
        <p:spPr>
          <a:xfrm>
            <a:off x="7010400" y="6356350"/>
            <a:ext cx="2133600" cy="365125"/>
          </a:xfrm>
        </p:spPr>
        <p:txBody>
          <a:bodyPr/>
          <a:lstStyle/>
          <a:p>
            <a:fld id="{00000000-1234-1234-1234-123412341234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1889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>
                <a:latin typeface="+mj-lt"/>
              </a:rPr>
              <a:t>Educational Environments</a:t>
            </a:r>
            <a:endParaRPr lang="en-US" sz="4000" dirty="0">
              <a:latin typeface="+mj-lt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8449" y="1417638"/>
            <a:ext cx="8001786" cy="4525963"/>
          </a:xfrm>
        </p:spPr>
        <p:txBody>
          <a:bodyPr/>
          <a:lstStyle/>
          <a:p>
            <a:r>
              <a:rPr lang="en-US" sz="2400" b="0" dirty="0">
                <a:latin typeface="+mn-lt"/>
              </a:rPr>
              <a:t>Regular Early Childhood Program </a:t>
            </a:r>
            <a:r>
              <a:rPr lang="en-US" sz="2400" b="0" dirty="0" smtClean="0">
                <a:latin typeface="+mn-lt"/>
              </a:rPr>
              <a:t>(e.g., Virginia Preschool Initiative, Head Start)</a:t>
            </a:r>
            <a:endParaRPr lang="en-US" sz="2400" b="0" dirty="0">
              <a:latin typeface="+mn-lt"/>
            </a:endParaRPr>
          </a:p>
          <a:p>
            <a:r>
              <a:rPr lang="en-US" sz="2400" b="0" dirty="0">
                <a:latin typeface="+mn-lt"/>
              </a:rPr>
              <a:t>Separate Class</a:t>
            </a:r>
          </a:p>
          <a:p>
            <a:r>
              <a:rPr lang="en-US" sz="2400" b="0" dirty="0">
                <a:latin typeface="+mn-lt"/>
              </a:rPr>
              <a:t>Separate School</a:t>
            </a:r>
          </a:p>
          <a:p>
            <a:r>
              <a:rPr lang="en-US" sz="2400" b="0" dirty="0">
                <a:latin typeface="+mn-lt"/>
              </a:rPr>
              <a:t>Residential Program</a:t>
            </a:r>
          </a:p>
          <a:p>
            <a:r>
              <a:rPr lang="en-US" sz="2400" b="0" dirty="0">
                <a:latin typeface="+mn-lt"/>
              </a:rPr>
              <a:t>Home</a:t>
            </a:r>
          </a:p>
          <a:p>
            <a:r>
              <a:rPr lang="en-US" sz="2400" b="0" dirty="0">
                <a:latin typeface="+mn-lt"/>
              </a:rPr>
              <a:t>Service Provider Location (e.g., speech therapist’s office)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21</a:t>
            </a:fld>
            <a:endParaRPr lang="en-US"/>
          </a:p>
        </p:txBody>
      </p:sp>
      <p:pic>
        <p:nvPicPr>
          <p:cNvPr id="6" name="Picture 2" descr="VA DBHDS 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074" y="6197283"/>
            <a:ext cx="658749" cy="540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85004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6559" y="163802"/>
            <a:ext cx="8592065" cy="1417638"/>
          </a:xfrm>
        </p:spPr>
        <p:txBody>
          <a:bodyPr/>
          <a:lstStyle/>
          <a:p>
            <a:r>
              <a:rPr lang="en-US" sz="4000" dirty="0" smtClean="0">
                <a:solidFill>
                  <a:srgbClr val="0070C0"/>
                </a:solidFill>
                <a:latin typeface="+mj-lt"/>
                <a:ea typeface="SimSun" panose="02010600030101010101" pitchFamily="2" charset="-122"/>
              </a:rPr>
              <a:t>Part B Service Delivery</a:t>
            </a:r>
            <a:r>
              <a:rPr lang="en-US" sz="4000" dirty="0" smtClean="0">
                <a:latin typeface="+mj-lt"/>
                <a:ea typeface="SimSun" panose="02010600030101010101" pitchFamily="2" charset="-122"/>
              </a:rPr>
              <a:t/>
            </a:r>
            <a:br>
              <a:rPr lang="en-US" sz="4000" dirty="0" smtClean="0">
                <a:latin typeface="+mj-lt"/>
                <a:ea typeface="SimSun" panose="02010600030101010101" pitchFamily="2" charset="-122"/>
              </a:rPr>
            </a:br>
            <a:r>
              <a:rPr lang="en-US" sz="4000" dirty="0" smtClean="0">
                <a:latin typeface="+mj-lt"/>
                <a:ea typeface="SimSun" panose="02010600030101010101" pitchFamily="2" charset="-122"/>
              </a:rPr>
              <a:t>Recommended Practices</a:t>
            </a:r>
            <a:endParaRPr lang="en-US" sz="4000" dirty="0">
              <a:latin typeface="+mj-lt"/>
              <a:ea typeface="SimSun" panose="02010600030101010101" pitchFamily="2" charset="-122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3569" y="1570038"/>
            <a:ext cx="8818047" cy="4935411"/>
          </a:xfrm>
        </p:spPr>
        <p:txBody>
          <a:bodyPr/>
          <a:lstStyle/>
          <a:p>
            <a:r>
              <a:rPr lang="en-US" sz="2000" b="0" dirty="0" smtClean="0">
                <a:latin typeface="+mn-lt"/>
              </a:rPr>
              <a:t>Part C, explain to the family the option to transition to Part B at age two or three.</a:t>
            </a:r>
            <a:endParaRPr lang="en-US" sz="2000" b="0" dirty="0">
              <a:latin typeface="+mn-lt"/>
            </a:endParaRPr>
          </a:p>
          <a:p>
            <a:r>
              <a:rPr lang="en-US" sz="2000" b="0" dirty="0" smtClean="0">
                <a:latin typeface="+mn-lt"/>
              </a:rPr>
              <a:t>Explain </a:t>
            </a:r>
            <a:r>
              <a:rPr lang="en-US" sz="2000" b="0" dirty="0">
                <a:latin typeface="+mn-lt"/>
              </a:rPr>
              <a:t>to the family differences in eligibility criteria between EI and </a:t>
            </a:r>
            <a:r>
              <a:rPr lang="en-US" sz="2000" b="0" dirty="0" smtClean="0">
                <a:latin typeface="+mn-lt"/>
              </a:rPr>
              <a:t>ECSE.</a:t>
            </a:r>
          </a:p>
          <a:p>
            <a:r>
              <a:rPr lang="en-US" sz="2000" b="0" dirty="0" smtClean="0">
                <a:latin typeface="+mn-lt"/>
              </a:rPr>
              <a:t>Suggest families attend a Transition Conference prior to notification/referral so families can learn more about the services offered by the LEA and make an informed decision whether to refer and when. (Part C cannot require the conference prior to notification.)</a:t>
            </a:r>
          </a:p>
          <a:p>
            <a:r>
              <a:rPr lang="en-US" sz="2000" b="0" dirty="0" smtClean="0">
                <a:latin typeface="+mn-lt"/>
              </a:rPr>
              <a:t>Part B, educate Part C on the services and placements offered in the LEA. In the event something changes, be sure to let Part C know. This not only informs Part C of the change, but is also an opportunity to educate Part C on the factors considered when determining placement options. </a:t>
            </a:r>
            <a:endParaRPr lang="en-US" sz="2000" b="0" dirty="0">
              <a:latin typeface="+mn-lt"/>
            </a:endParaRPr>
          </a:p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22</a:t>
            </a:fld>
            <a:endParaRPr lang="en-US" dirty="0"/>
          </a:p>
        </p:txBody>
      </p:sp>
      <p:pic>
        <p:nvPicPr>
          <p:cNvPr id="5" name="Picture 2" descr="picture of stop sig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8480" y="5648202"/>
            <a:ext cx="1073275" cy="1073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 descr="VA DBHDS Log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074" y="6197283"/>
            <a:ext cx="658749" cy="540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62769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>
                <a:solidFill>
                  <a:schemeClr val="bg1"/>
                </a:solidFill>
                <a:latin typeface="+mj-lt"/>
              </a:rPr>
              <a:t>Transition Conference</a:t>
            </a:r>
            <a:endParaRPr lang="en-US" sz="40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30212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6561" y="433707"/>
            <a:ext cx="8592065" cy="1143000"/>
          </a:xfrm>
        </p:spPr>
        <p:txBody>
          <a:bodyPr/>
          <a:lstStyle/>
          <a:p>
            <a:r>
              <a:rPr lang="en-US" sz="4000" dirty="0">
                <a:solidFill>
                  <a:srgbClr val="0070C0"/>
                </a:solidFill>
                <a:latin typeface="+mj-lt"/>
              </a:rPr>
              <a:t>Transition Conference </a:t>
            </a:r>
            <a:r>
              <a:rPr lang="en-US" sz="4000" dirty="0">
                <a:latin typeface="+mj-lt"/>
              </a:rPr>
              <a:t/>
            </a:r>
            <a:br>
              <a:rPr lang="en-US" sz="4000" dirty="0">
                <a:latin typeface="+mj-lt"/>
              </a:rPr>
            </a:br>
            <a:r>
              <a:rPr lang="en-US" sz="4000" dirty="0">
                <a:latin typeface="+mj-lt"/>
              </a:rPr>
              <a:t>Recommended Practices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79689" y="1703548"/>
            <a:ext cx="8592065" cy="4525963"/>
          </a:xfrm>
        </p:spPr>
        <p:txBody>
          <a:bodyPr/>
          <a:lstStyle/>
          <a:p>
            <a:r>
              <a:rPr lang="en-US" sz="2000" b="0" dirty="0">
                <a:latin typeface="+mj-lt"/>
              </a:rPr>
              <a:t>Encourage families to invite persons of their choice, such as other family members or a family resource center parent, to attend their transition conference</a:t>
            </a:r>
            <a:r>
              <a:rPr lang="en-US" sz="2000" b="0" dirty="0" smtClean="0">
                <a:latin typeface="+mj-lt"/>
              </a:rPr>
              <a:t>.</a:t>
            </a:r>
          </a:p>
          <a:p>
            <a:r>
              <a:rPr lang="en-US" sz="2000" b="0" dirty="0">
                <a:latin typeface="+mj-lt"/>
              </a:rPr>
              <a:t>In the event that the family declines the transition </a:t>
            </a:r>
            <a:r>
              <a:rPr lang="en-US" sz="2000" b="0" dirty="0" smtClean="0">
                <a:latin typeface="+mj-lt"/>
              </a:rPr>
              <a:t>conference, document </a:t>
            </a:r>
            <a:r>
              <a:rPr lang="en-US" sz="2000" b="0" dirty="0">
                <a:latin typeface="+mj-lt"/>
              </a:rPr>
              <a:t>the family’s preference in the IFSP and notify the </a:t>
            </a:r>
            <a:r>
              <a:rPr lang="en-US" sz="2000" b="0" dirty="0" smtClean="0">
                <a:latin typeface="+mj-lt"/>
              </a:rPr>
              <a:t>LEA.</a:t>
            </a:r>
          </a:p>
          <a:p>
            <a:r>
              <a:rPr lang="en-US" sz="2000" b="0" dirty="0">
                <a:latin typeface="+mj-lt"/>
              </a:rPr>
              <a:t>Work with the LEA to establish a range of dates and times </a:t>
            </a:r>
            <a:r>
              <a:rPr lang="en-US" sz="2000" b="0" dirty="0" smtClean="0">
                <a:latin typeface="+mj-lt"/>
              </a:rPr>
              <a:t>or to designate a specific day of the month (e.g., third Tuesday) for </a:t>
            </a:r>
            <a:r>
              <a:rPr lang="en-US" sz="2000" b="0" dirty="0">
                <a:latin typeface="+mj-lt"/>
              </a:rPr>
              <a:t>the transition </a:t>
            </a:r>
            <a:r>
              <a:rPr lang="en-US" sz="2000" b="0" dirty="0" smtClean="0">
                <a:latin typeface="+mj-lt"/>
              </a:rPr>
              <a:t>conference.</a:t>
            </a:r>
          </a:p>
          <a:p>
            <a:r>
              <a:rPr lang="en-US" sz="2000" b="0" dirty="0">
                <a:latin typeface="+mj-lt"/>
              </a:rPr>
              <a:t>Establish time slots for </a:t>
            </a:r>
            <a:r>
              <a:rPr lang="en-US" sz="2000" b="0" dirty="0" smtClean="0">
                <a:latin typeface="+mj-lt"/>
              </a:rPr>
              <a:t>the transition conference prior </a:t>
            </a:r>
            <a:r>
              <a:rPr lang="en-US" sz="2000" b="0" dirty="0">
                <a:latin typeface="+mj-lt"/>
              </a:rPr>
              <a:t>to extended breaks in the LEA </a:t>
            </a:r>
            <a:r>
              <a:rPr lang="en-US" sz="2000" b="0" dirty="0" smtClean="0">
                <a:latin typeface="+mj-lt"/>
              </a:rPr>
              <a:t>program (e.g., summer months).</a:t>
            </a:r>
          </a:p>
          <a:p>
            <a:r>
              <a:rPr lang="en-US" sz="2000" b="0" dirty="0">
                <a:latin typeface="+mj-lt"/>
              </a:rPr>
              <a:t>Bring all necessary documents including </a:t>
            </a:r>
            <a:r>
              <a:rPr lang="en-US" sz="2000" b="0" dirty="0" smtClean="0">
                <a:latin typeface="+mj-lt"/>
              </a:rPr>
              <a:t>consent </a:t>
            </a:r>
            <a:r>
              <a:rPr lang="en-US" sz="2000" b="0" dirty="0">
                <a:latin typeface="+mj-lt"/>
              </a:rPr>
              <a:t>forms to the </a:t>
            </a:r>
            <a:r>
              <a:rPr lang="en-US" sz="2000" b="0" dirty="0" smtClean="0">
                <a:latin typeface="+mj-lt"/>
              </a:rPr>
              <a:t>meeting</a:t>
            </a:r>
            <a:r>
              <a:rPr lang="en-US" sz="2000" b="0" dirty="0">
                <a:latin typeface="+mj-lt"/>
              </a:rPr>
              <a:t> </a:t>
            </a:r>
            <a:r>
              <a:rPr lang="en-US" sz="2000" b="0" dirty="0" smtClean="0">
                <a:latin typeface="+mj-lt"/>
              </a:rPr>
              <a:t>in case they are needed. </a:t>
            </a:r>
            <a:endParaRPr lang="en-US" sz="2000" b="0" dirty="0">
              <a:latin typeface="+mj-lt"/>
            </a:endParaRPr>
          </a:p>
          <a:p>
            <a:endParaRPr lang="en-US" dirty="0">
              <a:latin typeface="+mj-lt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24</a:t>
            </a:fld>
            <a:endParaRPr lang="en-US"/>
          </a:p>
        </p:txBody>
      </p:sp>
      <p:pic>
        <p:nvPicPr>
          <p:cNvPr id="6" name="Picture 2" descr="VA DBHDS 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074" y="6197283"/>
            <a:ext cx="658749" cy="540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98502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>
          <a:xfrm>
            <a:off x="219074" y="388938"/>
            <a:ext cx="8592065" cy="1143000"/>
          </a:xfrm>
        </p:spPr>
        <p:txBody>
          <a:bodyPr/>
          <a:lstStyle/>
          <a:p>
            <a:r>
              <a:rPr lang="en-US" sz="4000" dirty="0" smtClean="0">
                <a:solidFill>
                  <a:srgbClr val="0070C0"/>
                </a:solidFill>
                <a:latin typeface="+mj-lt"/>
              </a:rPr>
              <a:t>Transition Conference </a:t>
            </a:r>
            <a:r>
              <a:rPr lang="en-US" sz="4000" dirty="0" smtClean="0">
                <a:latin typeface="+mj-lt"/>
              </a:rPr>
              <a:t/>
            </a:r>
            <a:br>
              <a:rPr lang="en-US" sz="4000" dirty="0" smtClean="0">
                <a:latin typeface="+mj-lt"/>
              </a:rPr>
            </a:br>
            <a:r>
              <a:rPr lang="en-US" sz="4000" dirty="0" smtClean="0">
                <a:latin typeface="+mj-lt"/>
              </a:rPr>
              <a:t>Recommended Practices2</a:t>
            </a:r>
            <a:endParaRPr lang="en-US" sz="4000" dirty="0">
              <a:latin typeface="+mj-lt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6560" y="1921382"/>
            <a:ext cx="8592065" cy="4151377"/>
          </a:xfrm>
        </p:spPr>
        <p:txBody>
          <a:bodyPr/>
          <a:lstStyle/>
          <a:p>
            <a:r>
              <a:rPr lang="en-US" sz="2000" b="0" dirty="0" smtClean="0">
                <a:latin typeface="+mj-lt"/>
              </a:rPr>
              <a:t>Determine </a:t>
            </a:r>
            <a:r>
              <a:rPr lang="en-US" sz="2000" b="0" dirty="0">
                <a:latin typeface="+mj-lt"/>
              </a:rPr>
              <a:t>participant </a:t>
            </a:r>
            <a:r>
              <a:rPr lang="en-US" sz="2000" b="0" dirty="0" smtClean="0">
                <a:latin typeface="+mj-lt"/>
              </a:rPr>
              <a:t>roles and responsibilities for sharing transition information.</a:t>
            </a:r>
          </a:p>
          <a:p>
            <a:r>
              <a:rPr lang="en-US" sz="2000" b="0" dirty="0" smtClean="0">
                <a:latin typeface="+mj-lt"/>
              </a:rPr>
              <a:t>Explain all components of referral and evaluation.</a:t>
            </a:r>
          </a:p>
          <a:p>
            <a:r>
              <a:rPr lang="en-US" sz="2000" b="0" dirty="0" smtClean="0">
                <a:latin typeface="+mj-lt"/>
              </a:rPr>
              <a:t>Part B, provide </a:t>
            </a:r>
            <a:r>
              <a:rPr lang="en-US" sz="2000" b="0" dirty="0">
                <a:latin typeface="+mj-lt"/>
              </a:rPr>
              <a:t>written material on LEA services, assessment procedures, and </a:t>
            </a:r>
            <a:r>
              <a:rPr lang="en-US" sz="2000" b="0" dirty="0" smtClean="0">
                <a:latin typeface="+mj-lt"/>
              </a:rPr>
              <a:t>Part B Eligibility criteria.  Create locally </a:t>
            </a:r>
            <a:r>
              <a:rPr lang="en-US" sz="2000" b="0" dirty="0">
                <a:latin typeface="+mj-lt"/>
              </a:rPr>
              <a:t>developed transition </a:t>
            </a:r>
            <a:r>
              <a:rPr lang="en-US" sz="2000" b="0" dirty="0" smtClean="0">
                <a:latin typeface="+mj-lt"/>
              </a:rPr>
              <a:t>materials and update </a:t>
            </a:r>
            <a:r>
              <a:rPr lang="en-US" sz="2000" b="0" dirty="0">
                <a:latin typeface="+mj-lt"/>
              </a:rPr>
              <a:t>them as necessary</a:t>
            </a:r>
            <a:r>
              <a:rPr lang="en-US" sz="2000" b="0" dirty="0" smtClean="0">
                <a:latin typeface="+mj-lt"/>
              </a:rPr>
              <a:t>.</a:t>
            </a:r>
          </a:p>
          <a:p>
            <a:r>
              <a:rPr lang="en-US" sz="2000" b="0" dirty="0">
                <a:latin typeface="+mj-lt"/>
              </a:rPr>
              <a:t>Provide </a:t>
            </a:r>
            <a:r>
              <a:rPr lang="en-US" sz="2000" b="0" dirty="0" smtClean="0">
                <a:latin typeface="+mj-lt"/>
              </a:rPr>
              <a:t>families </a:t>
            </a:r>
            <a:r>
              <a:rPr lang="en-US" sz="2000" b="0" dirty="0">
                <a:latin typeface="+mj-lt"/>
              </a:rPr>
              <a:t>with useful w</a:t>
            </a:r>
            <a:r>
              <a:rPr lang="en-US" sz="2000" b="0" dirty="0" smtClean="0">
                <a:latin typeface="+mj-lt"/>
              </a:rPr>
              <a:t>ebsites, brochures, and other resources.</a:t>
            </a:r>
          </a:p>
          <a:p>
            <a:r>
              <a:rPr lang="en-US" sz="2000" b="0" dirty="0" smtClean="0">
                <a:solidFill>
                  <a:schemeClr val="tx1"/>
                </a:solidFill>
                <a:latin typeface="+mj-lt"/>
              </a:rPr>
              <a:t>Part B, do </a:t>
            </a:r>
            <a:r>
              <a:rPr lang="en-US" sz="2000" b="0" dirty="0">
                <a:solidFill>
                  <a:schemeClr val="tx1"/>
                </a:solidFill>
                <a:latin typeface="+mj-lt"/>
              </a:rPr>
              <a:t>not treat </a:t>
            </a:r>
            <a:r>
              <a:rPr lang="en-US" sz="2000" b="0" dirty="0" smtClean="0">
                <a:solidFill>
                  <a:schemeClr val="tx1"/>
                </a:solidFill>
                <a:latin typeface="+mj-lt"/>
              </a:rPr>
              <a:t>the Transition Conference </a:t>
            </a:r>
            <a:r>
              <a:rPr lang="en-US" sz="2000" b="0" dirty="0">
                <a:solidFill>
                  <a:schemeClr val="tx1"/>
                </a:solidFill>
                <a:latin typeface="+mj-lt"/>
              </a:rPr>
              <a:t>as a school based team </a:t>
            </a:r>
            <a:r>
              <a:rPr lang="en-US" sz="2000" b="0" dirty="0" smtClean="0">
                <a:solidFill>
                  <a:schemeClr val="tx1"/>
                </a:solidFill>
                <a:latin typeface="+mj-lt"/>
              </a:rPr>
              <a:t>meeting to determine whether the child should be evaluated.  </a:t>
            </a:r>
            <a:endParaRPr lang="en-US" sz="2000" b="0" dirty="0">
              <a:solidFill>
                <a:schemeClr val="tx1"/>
              </a:solidFill>
              <a:latin typeface="+mj-lt"/>
            </a:endParaRPr>
          </a:p>
          <a:p>
            <a:pPr marL="50800" indent="0">
              <a:buNone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25</a:t>
            </a:fld>
            <a:endParaRPr lang="en-US"/>
          </a:p>
        </p:txBody>
      </p:sp>
      <p:pic>
        <p:nvPicPr>
          <p:cNvPr id="5" name="Picture 2" descr="picture of stop sig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5744" y="5377180"/>
            <a:ext cx="1060704" cy="1060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 descr="VA DBHDS Log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074" y="6197283"/>
            <a:ext cx="658749" cy="540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96560" y="498764"/>
            <a:ext cx="859206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70C0"/>
                </a:solidFill>
              </a:rPr>
              <a:t>Transition Conference </a:t>
            </a:r>
            <a:r>
              <a:rPr lang="en-US" sz="4000" b="1" dirty="0"/>
              <a:t/>
            </a:r>
            <a:br>
              <a:rPr lang="en-US" sz="4000" b="1" dirty="0"/>
            </a:br>
            <a:r>
              <a:rPr lang="en-US" sz="4000" b="1" dirty="0"/>
              <a:t>Recommended Practices</a:t>
            </a:r>
          </a:p>
        </p:txBody>
      </p:sp>
    </p:spTree>
    <p:extLst>
      <p:ext uri="{BB962C8B-B14F-4D97-AF65-F5344CB8AC3E}">
        <p14:creationId xmlns:p14="http://schemas.microsoft.com/office/powerpoint/2010/main" val="1225092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>
                <a:solidFill>
                  <a:schemeClr val="bg1"/>
                </a:solidFill>
                <a:latin typeface="+mj-lt"/>
              </a:rPr>
              <a:t>Notifications/Referrals</a:t>
            </a:r>
            <a:endParaRPr lang="en-US" sz="40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4294967295"/>
          </p:nvPr>
        </p:nvSpPr>
        <p:spPr>
          <a:xfrm>
            <a:off x="7010400" y="6356350"/>
            <a:ext cx="2133600" cy="365125"/>
          </a:xfrm>
        </p:spPr>
        <p:txBody>
          <a:bodyPr/>
          <a:lstStyle/>
          <a:p>
            <a:fld id="{00000000-1234-1234-1234-123412341234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4675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0B050"/>
          </a:solidFill>
        </p:spPr>
        <p:txBody>
          <a:bodyPr/>
          <a:lstStyle/>
          <a:p>
            <a:r>
              <a:rPr lang="en-US" sz="4000" dirty="0" smtClean="0">
                <a:latin typeface="+mj-lt"/>
              </a:rPr>
              <a:t>Notification</a:t>
            </a:r>
            <a:endParaRPr lang="en-US" dirty="0">
              <a:latin typeface="+mj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47800" y="2133600"/>
            <a:ext cx="678180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00B050"/>
              </a:buClr>
              <a:buFont typeface="Wingdings" panose="05000000000000000000" pitchFamily="2" charset="2"/>
              <a:buChar char="§"/>
            </a:pPr>
            <a:r>
              <a:rPr lang="en-US" sz="3200" dirty="0">
                <a:latin typeface="+mj-lt"/>
              </a:rPr>
              <a:t>Notification = </a:t>
            </a:r>
            <a:r>
              <a:rPr lang="en-US" sz="3200" dirty="0" smtClean="0">
                <a:latin typeface="+mj-lt"/>
              </a:rPr>
              <a:t>Referral</a:t>
            </a:r>
          </a:p>
          <a:p>
            <a:pPr marL="285750" indent="-285750">
              <a:buClr>
                <a:srgbClr val="00B050"/>
              </a:buClr>
              <a:buFont typeface="Wingdings" panose="05000000000000000000" pitchFamily="2" charset="2"/>
              <a:buChar char="§"/>
            </a:pPr>
            <a:r>
              <a:rPr lang="en-US" sz="3200" dirty="0" smtClean="0">
                <a:latin typeface="+mj-lt"/>
              </a:rPr>
              <a:t>Receipt of Referral begins the 65 Days</a:t>
            </a:r>
          </a:p>
          <a:p>
            <a:pPr marL="285750" indent="-285750">
              <a:buClr>
                <a:srgbClr val="00B050"/>
              </a:buClr>
              <a:buFont typeface="Wingdings" panose="05000000000000000000" pitchFamily="2" charset="2"/>
              <a:buChar char="§"/>
            </a:pPr>
            <a:r>
              <a:rPr lang="en-US" sz="3200" dirty="0" smtClean="0">
                <a:latin typeface="+mj-lt"/>
              </a:rPr>
              <a:t>Notifications are sent all year long</a:t>
            </a:r>
          </a:p>
          <a:p>
            <a:pPr marL="285750" indent="-285750">
              <a:buClr>
                <a:srgbClr val="00B050"/>
              </a:buClr>
              <a:buFont typeface="Wingdings" panose="05000000000000000000" pitchFamily="2" charset="2"/>
              <a:buChar char="§"/>
            </a:pPr>
            <a:r>
              <a:rPr lang="en-US" sz="3200" dirty="0" smtClean="0">
                <a:latin typeface="+mj-lt"/>
              </a:rPr>
              <a:t>All potentially eligible children are referred unless a family “opts out”</a:t>
            </a:r>
          </a:p>
          <a:p>
            <a:pPr>
              <a:buClr>
                <a:srgbClr val="00B050"/>
              </a:buClr>
            </a:pPr>
            <a:endParaRPr lang="en-US" sz="3200" dirty="0">
              <a:latin typeface="+mj-lt"/>
            </a:endParaRPr>
          </a:p>
          <a:p>
            <a:pPr marL="285750" indent="-285750">
              <a:buClr>
                <a:srgbClr val="00B050"/>
              </a:buClr>
              <a:buFont typeface="Wingdings" panose="05000000000000000000" pitchFamily="2" charset="2"/>
              <a:buChar char="§"/>
            </a:pPr>
            <a:endParaRPr lang="en-US" sz="3200" dirty="0"/>
          </a:p>
          <a:p>
            <a:pPr marL="285750" indent="-285750">
              <a:buClr>
                <a:srgbClr val="00B050"/>
              </a:buClr>
              <a:buFont typeface="Wingdings" panose="05000000000000000000" pitchFamily="2" charset="2"/>
              <a:buChar char="§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2436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icture of a wooden train track with toy train at a fork in the track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14"/>
          <a:stretch/>
        </p:blipFill>
        <p:spPr>
          <a:xfrm>
            <a:off x="0" y="190005"/>
            <a:ext cx="4684795" cy="685800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304307" y="332509"/>
            <a:ext cx="2860715" cy="1282700"/>
          </a:xfrm>
        </p:spPr>
        <p:txBody>
          <a:bodyPr>
            <a:noAutofit/>
          </a:bodyPr>
          <a:lstStyle/>
          <a:p>
            <a:r>
              <a:rPr lang="en-US" sz="4000" dirty="0" smtClean="0">
                <a:latin typeface="+mj-lt"/>
              </a:rPr>
              <a:t>Don’t Forget!</a:t>
            </a:r>
            <a:endParaRPr lang="en-US" sz="4000" dirty="0">
              <a:latin typeface="+mj-lt"/>
            </a:endParaRPr>
          </a:p>
        </p:txBody>
      </p:sp>
      <p:sp>
        <p:nvSpPr>
          <p:cNvPr id="4" name="Rectangle 3" descr="blue back round"/>
          <p:cNvSpPr/>
          <p:nvPr/>
        </p:nvSpPr>
        <p:spPr>
          <a:xfrm>
            <a:off x="4684795" y="190005"/>
            <a:ext cx="4459207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994315" y="1102456"/>
            <a:ext cx="3714750" cy="5060838"/>
          </a:xfrm>
        </p:spPr>
        <p:txBody>
          <a:bodyPr>
            <a:noAutofit/>
          </a:bodyPr>
          <a:lstStyle/>
          <a:p>
            <a:r>
              <a:rPr lang="en-US" sz="4000" dirty="0" smtClean="0">
                <a:solidFill>
                  <a:schemeClr val="bg1"/>
                </a:solidFill>
                <a:latin typeface="+mj-lt"/>
              </a:rPr>
              <a:t>April </a:t>
            </a:r>
            <a:r>
              <a:rPr lang="en-US" sz="4000" dirty="0">
                <a:solidFill>
                  <a:schemeClr val="bg1"/>
                </a:solidFill>
                <a:latin typeface="+mj-lt"/>
              </a:rPr>
              <a:t>1st if 2 by Sept. 30</a:t>
            </a:r>
          </a:p>
          <a:p>
            <a:pPr marL="0" indent="0">
              <a:buNone/>
            </a:pPr>
            <a:r>
              <a:rPr lang="en-US" sz="4000" dirty="0">
                <a:solidFill>
                  <a:schemeClr val="bg1"/>
                </a:solidFill>
                <a:latin typeface="+mj-lt"/>
              </a:rPr>
              <a:t>  or</a:t>
            </a:r>
          </a:p>
          <a:p>
            <a:r>
              <a:rPr lang="en-US" sz="4000" dirty="0">
                <a:solidFill>
                  <a:schemeClr val="bg1"/>
                </a:solidFill>
                <a:latin typeface="+mj-lt"/>
              </a:rPr>
              <a:t>6 months prior to 3rd </a:t>
            </a:r>
            <a:r>
              <a:rPr lang="en-US" sz="4000" dirty="0" smtClean="0">
                <a:solidFill>
                  <a:schemeClr val="bg1"/>
                </a:solidFill>
                <a:latin typeface="+mj-lt"/>
              </a:rPr>
              <a:t>birthday</a:t>
            </a:r>
            <a:endParaRPr lang="en-US" sz="40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203725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0B050"/>
          </a:solidFill>
        </p:spPr>
        <p:txBody>
          <a:bodyPr/>
          <a:lstStyle/>
          <a:p>
            <a:r>
              <a:rPr lang="en-US" sz="4000" dirty="0" smtClean="0">
                <a:latin typeface="+mj-lt"/>
              </a:rPr>
              <a:t>Notification - Considerations</a:t>
            </a:r>
            <a:endParaRPr lang="en-US" sz="4000" dirty="0">
              <a:latin typeface="+mj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81100" y="1876301"/>
            <a:ext cx="6781800" cy="4001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1">
              <a:buClr>
                <a:srgbClr val="00B050"/>
              </a:buClr>
            </a:pPr>
            <a:r>
              <a:rPr lang="en-US" sz="2400" dirty="0" smtClean="0">
                <a:latin typeface="+mn-lt"/>
              </a:rPr>
              <a:t>Referrals after the target date in Interagency Agreement</a:t>
            </a:r>
          </a:p>
          <a:p>
            <a:pPr marL="742950" lvl="1" indent="-285750">
              <a:buClr>
                <a:srgbClr val="00B050"/>
              </a:buClr>
              <a:buFont typeface="Wingdings" panose="05000000000000000000" pitchFamily="2" charset="2"/>
              <a:buChar char="§"/>
            </a:pPr>
            <a:endParaRPr lang="en-US" sz="2400" dirty="0">
              <a:latin typeface="+mn-lt"/>
            </a:endParaRPr>
          </a:p>
          <a:p>
            <a:pPr marL="742950" lvl="1" indent="-285750">
              <a:buClr>
                <a:srgbClr val="00B050"/>
              </a:buClr>
              <a:buFont typeface="Wingdings" panose="05000000000000000000" pitchFamily="2" charset="2"/>
              <a:buChar char="§"/>
            </a:pPr>
            <a:r>
              <a:rPr lang="en-US" sz="2400" dirty="0" smtClean="0">
                <a:latin typeface="+mn-lt"/>
              </a:rPr>
              <a:t>Families can change their mind and opt in for notification at any time</a:t>
            </a:r>
          </a:p>
          <a:p>
            <a:pPr marL="742950" lvl="1" indent="-285750">
              <a:buClr>
                <a:srgbClr val="00B050"/>
              </a:buClr>
              <a:buFont typeface="Wingdings" panose="05000000000000000000" pitchFamily="2" charset="2"/>
              <a:buChar char="§"/>
            </a:pPr>
            <a:endParaRPr lang="en-US" sz="2400" dirty="0">
              <a:latin typeface="+mn-lt"/>
            </a:endParaRPr>
          </a:p>
          <a:p>
            <a:pPr marL="742950" lvl="1" indent="-285750">
              <a:buClr>
                <a:srgbClr val="00B050"/>
              </a:buClr>
              <a:buFont typeface="Wingdings" panose="05000000000000000000" pitchFamily="2" charset="2"/>
              <a:buChar char="§"/>
            </a:pPr>
            <a:r>
              <a:rPr lang="en-US" sz="2400" dirty="0" smtClean="0">
                <a:latin typeface="+mn-lt"/>
              </a:rPr>
              <a:t>Children may be referred to Part C after April first or within six months of the child turning three</a:t>
            </a:r>
            <a:endParaRPr lang="en-US" sz="2400" dirty="0">
              <a:latin typeface="+mn-lt"/>
            </a:endParaRPr>
          </a:p>
          <a:p>
            <a:pPr marL="285750" indent="-285750">
              <a:buClr>
                <a:srgbClr val="00B050"/>
              </a:buClr>
              <a:buFont typeface="Wingdings" panose="05000000000000000000" pitchFamily="2" charset="2"/>
              <a:buChar char="§"/>
            </a:pPr>
            <a:endParaRPr lang="en-US" sz="2400" dirty="0">
              <a:latin typeface="+mj-lt"/>
            </a:endParaRPr>
          </a:p>
          <a:p>
            <a:pPr marL="285750" indent="-285750">
              <a:buClr>
                <a:srgbClr val="00B050"/>
              </a:buClr>
              <a:buFont typeface="Wingdings" panose="05000000000000000000" pitchFamily="2" charset="2"/>
              <a:buChar char="§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2395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>
                <a:latin typeface="+mj-lt"/>
              </a:rPr>
              <a:t>Presentation Guide</a:t>
            </a:r>
            <a:endParaRPr lang="en-US" sz="4000" dirty="0">
              <a:latin typeface="+mj-lt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1609344"/>
            <a:ext cx="8229600" cy="4516821"/>
          </a:xfrm>
        </p:spPr>
        <p:txBody>
          <a:bodyPr/>
          <a:lstStyle/>
          <a:p>
            <a:r>
              <a:rPr lang="en-US" sz="2400" b="0" dirty="0" smtClean="0">
                <a:solidFill>
                  <a:schemeClr val="tx1"/>
                </a:solidFill>
                <a:latin typeface="+mn-lt"/>
              </a:rPr>
              <a:t>Documents key pieces of the transition process</a:t>
            </a:r>
          </a:p>
          <a:p>
            <a:r>
              <a:rPr lang="en-US" sz="2400" b="0" dirty="0" smtClean="0">
                <a:solidFill>
                  <a:schemeClr val="tx1"/>
                </a:solidFill>
                <a:latin typeface="+mn-lt"/>
              </a:rPr>
              <a:t>Discussion guide for reviewing recommended practices and documenting how they will be implemented</a:t>
            </a:r>
          </a:p>
          <a:p>
            <a:endParaRPr lang="en-US" sz="2400" b="0" dirty="0" smtClean="0">
              <a:solidFill>
                <a:schemeClr val="tx1"/>
              </a:solidFill>
              <a:latin typeface="+mn-lt"/>
            </a:endParaRPr>
          </a:p>
          <a:p>
            <a:r>
              <a:rPr lang="en-US" sz="2400" b="0" dirty="0" smtClean="0">
                <a:solidFill>
                  <a:schemeClr val="tx1"/>
                </a:solidFill>
                <a:latin typeface="+mn-lt"/>
              </a:rPr>
              <a:t>Have </a:t>
            </a:r>
            <a:r>
              <a:rPr lang="en-US" sz="2400" b="0" dirty="0">
                <a:solidFill>
                  <a:schemeClr val="tx1"/>
                </a:solidFill>
                <a:latin typeface="+mn-lt"/>
              </a:rPr>
              <a:t>a picture of the presentation </a:t>
            </a:r>
            <a:r>
              <a:rPr lang="en-US" sz="2400" b="0" dirty="0" smtClean="0">
                <a:solidFill>
                  <a:schemeClr val="tx1"/>
                </a:solidFill>
                <a:latin typeface="+mn-lt"/>
              </a:rPr>
              <a:t>guide</a:t>
            </a:r>
            <a:endParaRPr lang="en-US" sz="2400" b="0" dirty="0">
              <a:solidFill>
                <a:schemeClr val="tx1"/>
              </a:solidFill>
              <a:latin typeface="+mn-lt"/>
            </a:endParaRPr>
          </a:p>
          <a:p>
            <a:endParaRPr lang="en-US" b="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F47070-662D-4707-8F5C-0E54AD4598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26" name="Picture 2" descr="DBHDS 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074" y="6197283"/>
            <a:ext cx="658749" cy="540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97744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074" y="256350"/>
            <a:ext cx="8592065" cy="1143000"/>
          </a:xfrm>
        </p:spPr>
        <p:txBody>
          <a:bodyPr/>
          <a:lstStyle/>
          <a:p>
            <a:r>
              <a:rPr lang="en-US" sz="4000" dirty="0" smtClean="0">
                <a:solidFill>
                  <a:srgbClr val="0070C0"/>
                </a:solidFill>
                <a:latin typeface="+mj-lt"/>
              </a:rPr>
              <a:t>Notification/Referral</a:t>
            </a:r>
            <a:r>
              <a:rPr lang="en-US" sz="4000" dirty="0" smtClean="0">
                <a:latin typeface="+mj-lt"/>
              </a:rPr>
              <a:t/>
            </a:r>
            <a:br>
              <a:rPr lang="en-US" sz="4000" dirty="0" smtClean="0">
                <a:latin typeface="+mj-lt"/>
              </a:rPr>
            </a:br>
            <a:r>
              <a:rPr lang="en-US" sz="4000" dirty="0" smtClean="0">
                <a:latin typeface="+mj-lt"/>
              </a:rPr>
              <a:t>Recommended Practices</a:t>
            </a:r>
            <a:endParaRPr lang="en-US" sz="4000" dirty="0">
              <a:latin typeface="+mj-lt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59916" y="1399350"/>
            <a:ext cx="8592065" cy="5423070"/>
          </a:xfrm>
        </p:spPr>
        <p:txBody>
          <a:bodyPr/>
          <a:lstStyle/>
          <a:p>
            <a:pPr marL="457200" lvl="1" indent="-406400">
              <a:spcBef>
                <a:spcPts val="560"/>
              </a:spcBef>
              <a:buSzPts val="2800"/>
              <a:buFont typeface="Arial"/>
              <a:buChar char="•"/>
            </a:pPr>
            <a:r>
              <a:rPr lang="en-US" dirty="0">
                <a:solidFill>
                  <a:schemeClr val="tx1"/>
                </a:solidFill>
                <a:latin typeface="+mj-lt"/>
              </a:rPr>
              <a:t>Part C, educate Part B on regulations and procedures regarding notification/referral requirements, including what is meant by “potentially </a:t>
            </a:r>
            <a:r>
              <a:rPr lang="en-US" dirty="0" smtClean="0">
                <a:solidFill>
                  <a:schemeClr val="tx1"/>
                </a:solidFill>
                <a:latin typeface="+mj-lt"/>
              </a:rPr>
              <a:t>eligible.” </a:t>
            </a:r>
            <a:endParaRPr lang="en-US" dirty="0" smtClean="0">
              <a:solidFill>
                <a:schemeClr val="tx1"/>
              </a:solidFill>
              <a:latin typeface="+mj-lt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457200" lvl="1" indent="-406400">
              <a:spcBef>
                <a:spcPts val="560"/>
              </a:spcBef>
              <a:buSzPts val="2800"/>
              <a:buFont typeface="Arial"/>
              <a:buChar char="•"/>
            </a:pPr>
            <a:r>
              <a:rPr lang="en-US" dirty="0" smtClean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Identify </a:t>
            </a:r>
            <a:r>
              <a:rPr lang="en-US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the LEA </a:t>
            </a:r>
            <a:r>
              <a:rPr lang="en-US" dirty="0" smtClean="0">
                <a:solidFill>
                  <a:schemeClr val="tx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contact(s)</a:t>
            </a:r>
            <a:r>
              <a:rPr lang="en-US" dirty="0" smtClean="0">
                <a:solidFill>
                  <a:srgbClr val="FF0000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for Part B notification/referral.</a:t>
            </a:r>
          </a:p>
          <a:p>
            <a:pPr marL="457200" lvl="1" indent="-406400">
              <a:spcBef>
                <a:spcPts val="560"/>
              </a:spcBef>
              <a:buSzPts val="2800"/>
              <a:buFont typeface="Arial"/>
              <a:buChar char="•"/>
            </a:pPr>
            <a:r>
              <a:rPr lang="en-US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Identify the EI contact who is responsible for sending </a:t>
            </a:r>
            <a:r>
              <a:rPr lang="en-US" dirty="0" smtClean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the notification/referral.</a:t>
            </a:r>
            <a:endParaRPr lang="en-US" dirty="0" smtClean="0">
              <a:latin typeface="+mj-lt"/>
            </a:endParaRPr>
          </a:p>
          <a:p>
            <a:r>
              <a:rPr lang="en-US" sz="2400" b="0" dirty="0" smtClean="0">
                <a:latin typeface="+mj-lt"/>
              </a:rPr>
              <a:t>Establish </a:t>
            </a:r>
            <a:r>
              <a:rPr lang="en-US" sz="2400" b="0" dirty="0">
                <a:latin typeface="+mj-lt"/>
              </a:rPr>
              <a:t>a process of communication between the sending and receiving agencies regarding the </a:t>
            </a:r>
            <a:r>
              <a:rPr lang="en-US" sz="2400" b="0" dirty="0" smtClean="0">
                <a:latin typeface="+mj-lt"/>
              </a:rPr>
              <a:t>notification/referral</a:t>
            </a:r>
            <a:r>
              <a:rPr lang="en-US" sz="2400" b="0" dirty="0">
                <a:latin typeface="+mj-lt"/>
              </a:rPr>
              <a:t>. Ensure that the process is in </a:t>
            </a:r>
            <a:r>
              <a:rPr lang="en-US" sz="2400" b="0" dirty="0" smtClean="0">
                <a:latin typeface="+mj-lt"/>
              </a:rPr>
              <a:t>writing </a:t>
            </a:r>
            <a:r>
              <a:rPr lang="en-US" sz="2400" b="0" dirty="0" smtClean="0">
                <a:solidFill>
                  <a:schemeClr val="tx1"/>
                </a:solidFill>
                <a:latin typeface="+mj-lt"/>
              </a:rPr>
              <a:t>(in the local agreement</a:t>
            </a:r>
            <a:r>
              <a:rPr lang="en-US" sz="2400" b="0" dirty="0" smtClean="0">
                <a:latin typeface="+mj-lt"/>
              </a:rPr>
              <a:t>).</a:t>
            </a:r>
          </a:p>
          <a:p>
            <a:r>
              <a:rPr lang="en-US" sz="2400" b="0" dirty="0" smtClean="0">
                <a:latin typeface="+mj-lt"/>
              </a:rPr>
              <a:t>Include documentation </a:t>
            </a:r>
            <a:r>
              <a:rPr lang="en-US" sz="2400" b="0" dirty="0">
                <a:latin typeface="+mj-lt"/>
              </a:rPr>
              <a:t>of the notification/referral in the child’s record</a:t>
            </a:r>
            <a:r>
              <a:rPr lang="en-US" sz="2400" b="0" dirty="0" smtClean="0">
                <a:latin typeface="+mj-lt"/>
              </a:rPr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30</a:t>
            </a:fld>
            <a:endParaRPr lang="en-US" dirty="0"/>
          </a:p>
        </p:txBody>
      </p:sp>
      <p:pic>
        <p:nvPicPr>
          <p:cNvPr id="6" name="Picture 2" descr="VA DBHDS 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074" y="6197283"/>
            <a:ext cx="658749" cy="540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94110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>
                <a:solidFill>
                  <a:srgbClr val="0070C0"/>
                </a:solidFill>
                <a:latin typeface="+mj-lt"/>
              </a:rPr>
              <a:t>Notification/Referral</a:t>
            </a:r>
            <a:r>
              <a:rPr lang="en-US" sz="4000" dirty="0" smtClean="0">
                <a:latin typeface="+mj-lt"/>
              </a:rPr>
              <a:t/>
            </a:r>
            <a:br>
              <a:rPr lang="en-US" sz="4000" dirty="0" smtClean="0">
                <a:latin typeface="+mj-lt"/>
              </a:rPr>
            </a:br>
            <a:r>
              <a:rPr lang="en-US" sz="4000" dirty="0" smtClean="0">
                <a:latin typeface="+mj-lt"/>
              </a:rPr>
              <a:t>Recommended Practices2</a:t>
            </a:r>
            <a:endParaRPr lang="en-US" sz="4000" dirty="0">
              <a:latin typeface="+mj-lt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33377" y="1448670"/>
            <a:ext cx="8592065" cy="4059937"/>
          </a:xfrm>
        </p:spPr>
        <p:txBody>
          <a:bodyPr/>
          <a:lstStyle/>
          <a:p>
            <a:r>
              <a:rPr lang="en-US" sz="2400" b="0" dirty="0">
                <a:latin typeface="+mj-lt"/>
              </a:rPr>
              <a:t>Have a process in place to ensure a referral is sent and received in a manner that is secure and timely.</a:t>
            </a:r>
          </a:p>
          <a:p>
            <a:r>
              <a:rPr lang="en-US" sz="2400" b="0" dirty="0">
                <a:latin typeface="+mj-lt"/>
              </a:rPr>
              <a:t>As part of the process, the LEA is to confirm receipt of notification.</a:t>
            </a:r>
          </a:p>
          <a:p>
            <a:r>
              <a:rPr lang="en-US" sz="2400" b="0" dirty="0" smtClean="0">
                <a:latin typeface="+mj-lt"/>
              </a:rPr>
              <a:t>For each child referred, </a:t>
            </a:r>
            <a:r>
              <a:rPr lang="en-US" sz="2400" b="0" dirty="0" smtClean="0">
                <a:solidFill>
                  <a:schemeClr val="tx1"/>
                </a:solidFill>
                <a:latin typeface="+mj-lt"/>
              </a:rPr>
              <a:t>identify the EI service coordinator.</a:t>
            </a:r>
          </a:p>
          <a:p>
            <a:r>
              <a:rPr lang="en-US" sz="2400" b="0" dirty="0" smtClean="0">
                <a:solidFill>
                  <a:schemeClr val="tx1"/>
                </a:solidFill>
                <a:latin typeface="+mj-lt"/>
              </a:rPr>
              <a:t>Part B maintain </a:t>
            </a:r>
            <a:r>
              <a:rPr lang="en-US" sz="2400" b="0" dirty="0">
                <a:solidFill>
                  <a:schemeClr val="tx1"/>
                </a:solidFill>
                <a:latin typeface="+mj-lt"/>
              </a:rPr>
              <a:t>contact </a:t>
            </a:r>
            <a:r>
              <a:rPr lang="en-US" sz="2400" b="0" dirty="0" smtClean="0">
                <a:solidFill>
                  <a:schemeClr val="tx1"/>
                </a:solidFill>
                <a:latin typeface="+mj-lt"/>
              </a:rPr>
              <a:t>with </a:t>
            </a:r>
            <a:r>
              <a:rPr lang="en-US" sz="2400" b="0" dirty="0">
                <a:solidFill>
                  <a:schemeClr val="tx1"/>
                </a:solidFill>
                <a:latin typeface="+mj-lt"/>
              </a:rPr>
              <a:t>the </a:t>
            </a:r>
            <a:r>
              <a:rPr lang="en-US" sz="2400" b="0" dirty="0" smtClean="0">
                <a:solidFill>
                  <a:schemeClr val="tx1"/>
                </a:solidFill>
                <a:latin typeface="+mj-lt"/>
              </a:rPr>
              <a:t>EI </a:t>
            </a:r>
            <a:r>
              <a:rPr lang="en-US" sz="2400" b="0" dirty="0">
                <a:solidFill>
                  <a:schemeClr val="tx1"/>
                </a:solidFill>
                <a:latin typeface="+mj-lt"/>
              </a:rPr>
              <a:t>service coordinator </a:t>
            </a:r>
            <a:r>
              <a:rPr lang="en-US" sz="2400" b="0" dirty="0" smtClean="0">
                <a:solidFill>
                  <a:schemeClr val="tx1"/>
                </a:solidFill>
                <a:latin typeface="+mj-lt"/>
              </a:rPr>
              <a:t>throughout </a:t>
            </a:r>
            <a:r>
              <a:rPr lang="en-US" sz="2400" b="0" dirty="0">
                <a:solidFill>
                  <a:schemeClr val="tx1"/>
                </a:solidFill>
                <a:latin typeface="+mj-lt"/>
              </a:rPr>
              <a:t>the </a:t>
            </a:r>
            <a:r>
              <a:rPr lang="en-US" sz="2400" b="0" dirty="0" smtClean="0">
                <a:solidFill>
                  <a:schemeClr val="tx1"/>
                </a:solidFill>
                <a:latin typeface="+mj-lt"/>
              </a:rPr>
              <a:t>notification/referral process.</a:t>
            </a:r>
          </a:p>
          <a:p>
            <a:r>
              <a:rPr lang="en-US" sz="2400" b="0" dirty="0" smtClean="0">
                <a:latin typeface="+mj-lt"/>
              </a:rPr>
              <a:t>Notify LEA if the family changed their mind or if it was a late referral to EI.</a:t>
            </a:r>
            <a:endParaRPr lang="en-US" sz="2400" b="0" dirty="0">
              <a:latin typeface="+mj-lt"/>
            </a:endParaRPr>
          </a:p>
          <a:p>
            <a:r>
              <a:rPr lang="en-US" sz="2400" b="0" dirty="0" smtClean="0">
                <a:latin typeface="+mj-lt"/>
              </a:rPr>
              <a:t>When there are a large number of children being referred to an LEA, consider an earlier timeline to send the notification/referral.</a:t>
            </a:r>
          </a:p>
          <a:p>
            <a:pPr marL="50800" indent="0">
              <a:buNone/>
            </a:pPr>
            <a:endParaRPr lang="en-US" sz="2400" dirty="0">
              <a:solidFill>
                <a:srgbClr val="00B050"/>
              </a:solidFill>
              <a:latin typeface="+mn-lt"/>
            </a:endParaRPr>
          </a:p>
          <a:p>
            <a:endParaRPr lang="en-US" sz="2400" b="0" dirty="0" smtClean="0">
              <a:latin typeface="+mj-lt"/>
            </a:endParaRPr>
          </a:p>
          <a:p>
            <a:endParaRPr lang="en-US" sz="2400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31</a:t>
            </a:fld>
            <a:endParaRPr lang="en-US"/>
          </a:p>
        </p:txBody>
      </p:sp>
      <p:pic>
        <p:nvPicPr>
          <p:cNvPr id="5" name="Picture 2" descr="stop sig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0960" y="5694363"/>
            <a:ext cx="1005840" cy="10058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 descr="VA DBHDS Log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074" y="6197283"/>
            <a:ext cx="658749" cy="540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10639" y="125231"/>
            <a:ext cx="817616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70C0"/>
                </a:solidFill>
              </a:rPr>
              <a:t>Notification/Referral</a:t>
            </a:r>
            <a:r>
              <a:rPr lang="en-US" sz="4000" b="1" dirty="0"/>
              <a:t/>
            </a:r>
            <a:br>
              <a:rPr lang="en-US" sz="4000" b="1" dirty="0"/>
            </a:br>
            <a:r>
              <a:rPr lang="en-US" sz="4000" b="1" dirty="0"/>
              <a:t>Recommended Practices</a:t>
            </a:r>
          </a:p>
        </p:txBody>
      </p:sp>
    </p:spTree>
    <p:extLst>
      <p:ext uri="{BB962C8B-B14F-4D97-AF65-F5344CB8AC3E}">
        <p14:creationId xmlns:p14="http://schemas.microsoft.com/office/powerpoint/2010/main" val="3880266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>
                <a:solidFill>
                  <a:schemeClr val="bg1"/>
                </a:solidFill>
                <a:latin typeface="+mj-lt"/>
              </a:rPr>
              <a:t>Late Referrals </a:t>
            </a:r>
            <a:endParaRPr lang="en-US" sz="40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049936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6561" y="432375"/>
            <a:ext cx="8592065" cy="1143000"/>
          </a:xfrm>
        </p:spPr>
        <p:txBody>
          <a:bodyPr/>
          <a:lstStyle/>
          <a:p>
            <a:r>
              <a:rPr lang="en-US" sz="4000" dirty="0" smtClean="0">
                <a:solidFill>
                  <a:srgbClr val="0070C0"/>
                </a:solidFill>
                <a:latin typeface="+mj-lt"/>
              </a:rPr>
              <a:t>Late Referrals</a:t>
            </a:r>
            <a:r>
              <a:rPr lang="en-US" sz="4000" dirty="0" smtClean="0">
                <a:latin typeface="+mj-lt"/>
              </a:rPr>
              <a:t/>
            </a:r>
            <a:br>
              <a:rPr lang="en-US" sz="4000" dirty="0" smtClean="0">
                <a:latin typeface="+mj-lt"/>
              </a:rPr>
            </a:br>
            <a:r>
              <a:rPr lang="en-US" sz="4000" dirty="0" smtClean="0">
                <a:latin typeface="+mj-lt"/>
              </a:rPr>
              <a:t>Recommended Practices</a:t>
            </a:r>
            <a:endParaRPr lang="en-US" sz="4000" dirty="0">
              <a:latin typeface="+mj-lt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6561" y="1830389"/>
            <a:ext cx="8592065" cy="4525963"/>
          </a:xfrm>
        </p:spPr>
        <p:txBody>
          <a:bodyPr/>
          <a:lstStyle/>
          <a:p>
            <a:r>
              <a:rPr lang="en-US" sz="2000" b="0" dirty="0" smtClean="0">
                <a:latin typeface="+mj-lt"/>
              </a:rPr>
              <a:t>Know the Regulations regarding what is / is not considered notification from Part C. </a:t>
            </a:r>
          </a:p>
          <a:p>
            <a:r>
              <a:rPr lang="en-US" sz="2000" b="0" dirty="0" smtClean="0">
                <a:latin typeface="+mj-lt"/>
              </a:rPr>
              <a:t>Establish </a:t>
            </a:r>
            <a:r>
              <a:rPr lang="en-US" sz="2000" b="0" dirty="0">
                <a:latin typeface="+mj-lt"/>
              </a:rPr>
              <a:t>local procedures between </a:t>
            </a:r>
            <a:r>
              <a:rPr lang="en-US" sz="2000" b="0" dirty="0" smtClean="0">
                <a:latin typeface="+mj-lt"/>
              </a:rPr>
              <a:t>EI </a:t>
            </a:r>
            <a:r>
              <a:rPr lang="en-US" sz="2000" b="0" dirty="0">
                <a:latin typeface="+mj-lt"/>
              </a:rPr>
              <a:t>and the </a:t>
            </a:r>
            <a:r>
              <a:rPr lang="en-US" sz="2000" b="0" dirty="0" smtClean="0">
                <a:latin typeface="+mj-lt"/>
              </a:rPr>
              <a:t>LEA </a:t>
            </a:r>
            <a:r>
              <a:rPr lang="en-US" sz="2000" b="0" dirty="0">
                <a:latin typeface="+mj-lt"/>
              </a:rPr>
              <a:t>to respond to late </a:t>
            </a:r>
            <a:r>
              <a:rPr lang="en-US" sz="2000" b="0" dirty="0" smtClean="0">
                <a:latin typeface="+mj-lt"/>
              </a:rPr>
              <a:t>referrals to Part C </a:t>
            </a:r>
            <a:r>
              <a:rPr lang="en-US" sz="2000" b="0" dirty="0">
                <a:latin typeface="+mj-lt"/>
              </a:rPr>
              <a:t>as part of the interagency agreement. </a:t>
            </a:r>
            <a:endParaRPr lang="en-US" sz="2000" b="0" dirty="0" smtClean="0">
              <a:latin typeface="+mj-lt"/>
            </a:endParaRPr>
          </a:p>
          <a:p>
            <a:pPr lvl="1"/>
            <a:r>
              <a:rPr lang="en-US" sz="2000" dirty="0">
                <a:latin typeface="+mj-lt"/>
              </a:rPr>
              <a:t>Include processes to communicate between agencies quickly. </a:t>
            </a:r>
            <a:endParaRPr lang="en-US" sz="2000" dirty="0" smtClean="0">
              <a:latin typeface="+mj-lt"/>
            </a:endParaRPr>
          </a:p>
          <a:p>
            <a:r>
              <a:rPr lang="en-US" sz="2000" b="0" dirty="0">
                <a:solidFill>
                  <a:schemeClr val="tx1"/>
                </a:solidFill>
                <a:latin typeface="+mj-lt"/>
              </a:rPr>
              <a:t>Plan and conduct joint evaluations between Early </a:t>
            </a:r>
            <a:r>
              <a:rPr lang="en-US" sz="2000" b="0" dirty="0" smtClean="0">
                <a:solidFill>
                  <a:schemeClr val="tx1"/>
                </a:solidFill>
                <a:latin typeface="+mj-lt"/>
              </a:rPr>
              <a:t>Intervention </a:t>
            </a:r>
            <a:r>
              <a:rPr lang="en-US" sz="2000" b="0" dirty="0">
                <a:solidFill>
                  <a:schemeClr val="tx1"/>
                </a:solidFill>
                <a:latin typeface="+mj-lt"/>
              </a:rPr>
              <a:t>and LEAs when feasible to do so. </a:t>
            </a:r>
            <a:endParaRPr lang="en-US" sz="2000" b="0" dirty="0" smtClean="0">
              <a:solidFill>
                <a:schemeClr val="tx1"/>
              </a:solidFill>
              <a:latin typeface="+mj-lt"/>
            </a:endParaRPr>
          </a:p>
          <a:p>
            <a:r>
              <a:rPr lang="en-US" sz="2000" b="0" dirty="0" smtClean="0">
                <a:latin typeface="+mj-lt"/>
              </a:rPr>
              <a:t>Part C, when there is a late referral, let the LEA know why it is late. If it is an exception provided by </a:t>
            </a:r>
            <a:r>
              <a:rPr lang="en-US" sz="2000" b="0" dirty="0" smtClean="0">
                <a:solidFill>
                  <a:schemeClr val="tx1"/>
                </a:solidFill>
                <a:latin typeface="+mj-lt"/>
              </a:rPr>
              <a:t>OSEP</a:t>
            </a:r>
            <a:r>
              <a:rPr lang="en-US" sz="2000" b="0" dirty="0" smtClean="0">
                <a:latin typeface="+mj-lt"/>
              </a:rPr>
              <a:t> both agencies will then be aware</a:t>
            </a:r>
            <a:r>
              <a:rPr lang="en-US" sz="2000" b="0" dirty="0" smtClean="0">
                <a:solidFill>
                  <a:schemeClr val="tx1"/>
                </a:solidFill>
                <a:latin typeface="+mj-lt"/>
              </a:rPr>
              <a:t>. </a:t>
            </a:r>
            <a:r>
              <a:rPr lang="en-US" sz="2000" b="0" dirty="0" smtClean="0">
                <a:solidFill>
                  <a:schemeClr val="tx1"/>
                </a:solidFill>
              </a:rPr>
              <a:t>If </a:t>
            </a:r>
            <a:r>
              <a:rPr lang="en-US" sz="2000" b="0" dirty="0">
                <a:solidFill>
                  <a:schemeClr val="tx1"/>
                </a:solidFill>
              </a:rPr>
              <a:t>the reason is due to human error, discuss the issue and determine how to resolve the issue immediately.  </a:t>
            </a:r>
          </a:p>
          <a:p>
            <a:endParaRPr lang="en-US" sz="2000" b="0" dirty="0">
              <a:latin typeface="+mj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33</a:t>
            </a:fld>
            <a:endParaRPr lang="en-US"/>
          </a:p>
        </p:txBody>
      </p:sp>
      <p:pic>
        <p:nvPicPr>
          <p:cNvPr id="5" name="Picture 2" descr="stop sig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5802" y="5779008"/>
            <a:ext cx="832358" cy="8323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 descr="VA DBHDS Log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074" y="6197283"/>
            <a:ext cx="658749" cy="540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02610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>
                <a:solidFill>
                  <a:schemeClr val="bg1"/>
                </a:solidFill>
                <a:latin typeface="+mj-lt"/>
              </a:rPr>
              <a:t>Summer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0832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>
                <a:solidFill>
                  <a:srgbClr val="0070C0"/>
                </a:solidFill>
                <a:latin typeface="+mj-lt"/>
              </a:rPr>
              <a:t>Summer</a:t>
            </a:r>
            <a:r>
              <a:rPr lang="en-US" sz="4000" dirty="0" smtClean="0">
                <a:latin typeface="+mj-lt"/>
              </a:rPr>
              <a:t> </a:t>
            </a:r>
            <a:br>
              <a:rPr lang="en-US" sz="4000" dirty="0" smtClean="0">
                <a:latin typeface="+mj-lt"/>
              </a:rPr>
            </a:br>
            <a:r>
              <a:rPr lang="en-US" sz="4000" dirty="0" smtClean="0">
                <a:latin typeface="+mj-lt"/>
              </a:rPr>
              <a:t>Recommended Practices</a:t>
            </a:r>
            <a:endParaRPr lang="en-US" sz="4000" dirty="0">
              <a:latin typeface="+mj-lt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6561" y="1517904"/>
            <a:ext cx="8592065" cy="4608261"/>
          </a:xfrm>
        </p:spPr>
        <p:txBody>
          <a:bodyPr/>
          <a:lstStyle/>
          <a:p>
            <a:r>
              <a:rPr lang="en-US" sz="2000" b="0" dirty="0" smtClean="0">
                <a:latin typeface="+mj-lt"/>
              </a:rPr>
              <a:t>Work </a:t>
            </a:r>
            <a:r>
              <a:rPr lang="en-US" sz="2000" b="0" dirty="0">
                <a:latin typeface="+mj-lt"/>
              </a:rPr>
              <a:t>together to hold transition conferences and make referrals for children with summer birthdays prior to the date when the LEA begins an extended program </a:t>
            </a:r>
            <a:r>
              <a:rPr lang="en-US" sz="2000" b="0" dirty="0" smtClean="0">
                <a:latin typeface="+mj-lt"/>
              </a:rPr>
              <a:t>break when possible.</a:t>
            </a:r>
          </a:p>
          <a:p>
            <a:r>
              <a:rPr lang="en-US" sz="2000" b="0" dirty="0">
                <a:latin typeface="+mj-lt"/>
              </a:rPr>
              <a:t>Establish time slots for </a:t>
            </a:r>
            <a:r>
              <a:rPr lang="en-US" sz="2000" b="0" dirty="0" smtClean="0">
                <a:latin typeface="+mj-lt"/>
              </a:rPr>
              <a:t>meetings and transition conferences prior </a:t>
            </a:r>
            <a:r>
              <a:rPr lang="en-US" sz="2000" b="0" dirty="0">
                <a:latin typeface="+mj-lt"/>
              </a:rPr>
              <a:t>to extended breaks in the LEA program</a:t>
            </a:r>
            <a:r>
              <a:rPr lang="en-US" sz="2000" b="0" dirty="0" smtClean="0">
                <a:latin typeface="+mj-lt"/>
              </a:rPr>
              <a:t>.</a:t>
            </a:r>
          </a:p>
          <a:p>
            <a:r>
              <a:rPr lang="en-US" sz="2000" b="0" dirty="0" smtClean="0">
                <a:latin typeface="+mj-lt"/>
              </a:rPr>
              <a:t>Coordinate </a:t>
            </a:r>
            <a:r>
              <a:rPr lang="en-US" sz="2000" b="0" dirty="0">
                <a:latin typeface="+mj-lt"/>
              </a:rPr>
              <a:t>transition conferences and referral dates for children with summer </a:t>
            </a:r>
            <a:r>
              <a:rPr lang="en-US" sz="2000" b="0" dirty="0" smtClean="0">
                <a:latin typeface="+mj-lt"/>
              </a:rPr>
              <a:t>birthdays.</a:t>
            </a:r>
          </a:p>
          <a:p>
            <a:r>
              <a:rPr lang="en-US" sz="2000" b="0" dirty="0" smtClean="0">
                <a:latin typeface="+mj-lt"/>
              </a:rPr>
              <a:t>Work </a:t>
            </a:r>
            <a:r>
              <a:rPr lang="en-US" sz="2000" b="0" dirty="0">
                <a:latin typeface="+mj-lt"/>
              </a:rPr>
              <a:t>with the families of children who have summer birthdays to ensure that they can accommodate attendance at the meeting, working around potential summer or holiday travel</a:t>
            </a:r>
            <a:r>
              <a:rPr lang="en-US" sz="2000" b="0" dirty="0" smtClean="0">
                <a:latin typeface="+mj-lt"/>
              </a:rPr>
              <a:t>.</a:t>
            </a:r>
          </a:p>
          <a:p>
            <a:r>
              <a:rPr lang="en-US" sz="2000" b="0" dirty="0" smtClean="0">
                <a:latin typeface="+mj-lt"/>
              </a:rPr>
              <a:t>Part B, notify Part C of any changes to operations, including the person receiving and responding to the notification/referral over extended breaks. </a:t>
            </a:r>
            <a:endParaRPr lang="en-US" sz="2000" b="0" dirty="0">
              <a:latin typeface="+mj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35</a:t>
            </a:fld>
            <a:endParaRPr lang="en-US"/>
          </a:p>
        </p:txBody>
      </p:sp>
      <p:pic>
        <p:nvPicPr>
          <p:cNvPr id="5" name="Picture 2" descr="stop sig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6016" y="5694363"/>
            <a:ext cx="1005840" cy="10058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 descr="VA DBHDS Log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074" y="6197283"/>
            <a:ext cx="658749" cy="540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10409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>
                <a:solidFill>
                  <a:schemeClr val="bg1"/>
                </a:solidFill>
                <a:latin typeface="+mj-lt"/>
              </a:rPr>
              <a:t>Eligibility and IEP Development</a:t>
            </a:r>
            <a:endParaRPr lang="en-US" sz="40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266901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96561" y="399284"/>
            <a:ext cx="8592065" cy="1143000"/>
          </a:xfrm>
        </p:spPr>
        <p:txBody>
          <a:bodyPr/>
          <a:lstStyle/>
          <a:p>
            <a:r>
              <a:rPr lang="en-US" sz="4000" dirty="0" smtClean="0">
                <a:solidFill>
                  <a:srgbClr val="0070C0"/>
                </a:solidFill>
                <a:latin typeface="+mj-lt"/>
              </a:rPr>
              <a:t>Eligibility and IEP Development</a:t>
            </a:r>
            <a:r>
              <a:rPr lang="en-US" sz="4000" dirty="0" smtClean="0">
                <a:latin typeface="+mj-lt"/>
              </a:rPr>
              <a:t/>
            </a:r>
            <a:br>
              <a:rPr lang="en-US" sz="4000" dirty="0" smtClean="0">
                <a:latin typeface="+mj-lt"/>
              </a:rPr>
            </a:br>
            <a:r>
              <a:rPr lang="en-US" sz="4000" dirty="0" smtClean="0">
                <a:latin typeface="+mj-lt"/>
              </a:rPr>
              <a:t>Recommended Practices</a:t>
            </a:r>
            <a:endParaRPr lang="en-US" sz="4000" dirty="0">
              <a:latin typeface="+mj-lt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296561" y="1849584"/>
            <a:ext cx="8592065" cy="4525963"/>
          </a:xfrm>
        </p:spPr>
        <p:txBody>
          <a:bodyPr/>
          <a:lstStyle/>
          <a:p>
            <a:r>
              <a:rPr lang="en-US" sz="2400" b="0" dirty="0" smtClean="0">
                <a:latin typeface="+mj-lt"/>
              </a:rPr>
              <a:t>Part C, with parental consent, provide assessment information and the IFSP to be considered during Eligibility and IEP development. </a:t>
            </a:r>
          </a:p>
          <a:p>
            <a:r>
              <a:rPr lang="en-US" sz="2400" b="0" dirty="0" smtClean="0">
                <a:latin typeface="+mj-lt"/>
              </a:rPr>
              <a:t>Part B, communicate with the family throughout the assessment process to prepare them for the initial IEP meeting. </a:t>
            </a:r>
          </a:p>
          <a:p>
            <a:r>
              <a:rPr lang="en-US" sz="2400" b="0" dirty="0" smtClean="0">
                <a:latin typeface="+mj-lt"/>
              </a:rPr>
              <a:t>Part C, stay </a:t>
            </a:r>
            <a:r>
              <a:rPr lang="en-US" sz="2400" b="0" dirty="0">
                <a:latin typeface="+mj-lt"/>
              </a:rPr>
              <a:t>in contact with LEA representative throughout the assessment process and </a:t>
            </a:r>
            <a:r>
              <a:rPr lang="en-US" sz="2400" b="0" dirty="0" smtClean="0">
                <a:latin typeface="+mj-lt"/>
              </a:rPr>
              <a:t>offer </a:t>
            </a:r>
            <a:r>
              <a:rPr lang="en-US" sz="2400" b="0" dirty="0">
                <a:latin typeface="+mj-lt"/>
              </a:rPr>
              <a:t>assistance if needed. </a:t>
            </a:r>
            <a:endParaRPr lang="en-US" sz="2400" b="0" dirty="0" smtClean="0">
              <a:latin typeface="+mj-lt"/>
            </a:endParaRPr>
          </a:p>
          <a:p>
            <a:r>
              <a:rPr lang="en-US" sz="2400" b="0" dirty="0" smtClean="0">
                <a:latin typeface="+mj-lt"/>
              </a:rPr>
              <a:t>At family request, EI is invited to the Eligibility and IEP meetings. </a:t>
            </a:r>
            <a:endParaRPr lang="en-US" sz="2400" b="0" dirty="0">
              <a:latin typeface="+mj-lt"/>
            </a:endParaRPr>
          </a:p>
        </p:txBody>
      </p:sp>
      <p:pic>
        <p:nvPicPr>
          <p:cNvPr id="5" name="Picture 2" descr="stop sig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4576" y="5677007"/>
            <a:ext cx="1005840" cy="10058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 descr="VA DBHDS Log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074" y="6197283"/>
            <a:ext cx="658749" cy="540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21841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>
                <a:solidFill>
                  <a:schemeClr val="bg1"/>
                </a:solidFill>
                <a:latin typeface="+mj-lt"/>
              </a:rPr>
              <a:t>Review and Revise Your Interagency Agreement</a:t>
            </a:r>
            <a:endParaRPr lang="en-US" sz="40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42644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>
                <a:latin typeface="+mj-lt"/>
              </a:rPr>
              <a:t>Conclusion </a:t>
            </a:r>
            <a:endParaRPr lang="en-US" sz="4000" dirty="0">
              <a:latin typeface="+mj-lt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3200" dirty="0" smtClean="0">
                <a:latin typeface="+mj-lt"/>
              </a:rPr>
              <a:t>Key Components for Successful Transitions From Part C to Part B</a:t>
            </a:r>
          </a:p>
          <a:p>
            <a:pPr lvl="1"/>
            <a:r>
              <a:rPr lang="en-US" dirty="0" smtClean="0">
                <a:latin typeface="+mj-lt"/>
              </a:rPr>
              <a:t>Establish and maintain a collaborative working relationship between agencies. </a:t>
            </a:r>
          </a:p>
          <a:p>
            <a:pPr lvl="1"/>
            <a:r>
              <a:rPr lang="en-US" dirty="0" smtClean="0">
                <a:latin typeface="+mj-lt"/>
              </a:rPr>
              <a:t>Establish processes for each step of the transition process and document the process in your interagency agreement.</a:t>
            </a:r>
          </a:p>
          <a:p>
            <a:pPr lvl="1"/>
            <a:r>
              <a:rPr lang="en-US" dirty="0" smtClean="0">
                <a:latin typeface="+mj-lt"/>
              </a:rPr>
              <a:t>Keep each agency informed of current regulations and staff and program changes.</a:t>
            </a:r>
          </a:p>
          <a:p>
            <a:pPr lvl="1"/>
            <a:r>
              <a:rPr lang="en-US" dirty="0" smtClean="0">
                <a:latin typeface="+mj-lt"/>
              </a:rPr>
              <a:t>Review and update the interagency agreement on a regular basis.</a:t>
            </a:r>
          </a:p>
          <a:p>
            <a:pPr marL="533400" lvl="1" indent="0">
              <a:buNone/>
            </a:pPr>
            <a:endParaRPr lang="en-US" sz="1800" dirty="0">
              <a:latin typeface="+mj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39</a:t>
            </a:fld>
            <a:endParaRPr lang="en-US"/>
          </a:p>
        </p:txBody>
      </p:sp>
      <p:pic>
        <p:nvPicPr>
          <p:cNvPr id="5" name="Picture 2" descr="VA DBHDS 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074" y="6197283"/>
            <a:ext cx="658749" cy="540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72949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6561" y="274637"/>
            <a:ext cx="8390239" cy="1221653"/>
          </a:xfrm>
        </p:spPr>
        <p:txBody>
          <a:bodyPr/>
          <a:lstStyle/>
          <a:p>
            <a:r>
              <a:rPr lang="en-US" sz="4000" dirty="0" smtClean="0">
                <a:latin typeface="+mj-lt"/>
              </a:rPr>
              <a:t>Getting Started</a:t>
            </a:r>
            <a:br>
              <a:rPr lang="en-US" sz="4000" dirty="0" smtClean="0">
                <a:latin typeface="+mj-lt"/>
              </a:rPr>
            </a:br>
            <a:r>
              <a:rPr lang="en-US" sz="4000" dirty="0" smtClean="0">
                <a:latin typeface="+mj-lt"/>
              </a:rPr>
              <a:t>What Makes </a:t>
            </a:r>
            <a:endParaRPr lang="en-US" sz="4000" dirty="0">
              <a:latin typeface="+mj-lt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6561" y="1408176"/>
            <a:ext cx="8592065" cy="4828033"/>
          </a:xfrm>
        </p:spPr>
        <p:txBody>
          <a:bodyPr/>
          <a:lstStyle/>
          <a:p>
            <a:r>
              <a:rPr lang="en-US" sz="2400" dirty="0" smtClean="0">
                <a:latin typeface="+mn-lt"/>
              </a:rPr>
              <a:t>What persons and agencies need to be included in the transition process?</a:t>
            </a:r>
          </a:p>
          <a:p>
            <a:pPr lvl="1"/>
            <a:r>
              <a:rPr lang="en-US" i="1" dirty="0" smtClean="0">
                <a:latin typeface="+mn-lt"/>
              </a:rPr>
              <a:t>List </a:t>
            </a:r>
            <a:r>
              <a:rPr lang="en-US" i="1" dirty="0">
                <a:latin typeface="+mn-lt"/>
              </a:rPr>
              <a:t>persons by role </a:t>
            </a:r>
            <a:r>
              <a:rPr lang="en-US" i="1" dirty="0" smtClean="0">
                <a:latin typeface="+mn-lt"/>
              </a:rPr>
              <a:t>and name.  Write </a:t>
            </a:r>
            <a:r>
              <a:rPr lang="en-US" i="1" dirty="0">
                <a:latin typeface="+mn-lt"/>
              </a:rPr>
              <a:t>down your response</a:t>
            </a:r>
            <a:r>
              <a:rPr lang="en-US" i="1" dirty="0" smtClean="0">
                <a:latin typeface="+mn-lt"/>
              </a:rPr>
              <a:t>.</a:t>
            </a:r>
          </a:p>
          <a:p>
            <a:pPr lvl="1"/>
            <a:endParaRPr lang="en-US" i="1" dirty="0" smtClean="0">
              <a:latin typeface="+mn-lt"/>
            </a:endParaRPr>
          </a:p>
          <a:p>
            <a:r>
              <a:rPr lang="en-US" sz="2400" b="1" dirty="0">
                <a:latin typeface="+mn-lt"/>
              </a:rPr>
              <a:t>What </a:t>
            </a:r>
            <a:r>
              <a:rPr lang="en-US" sz="2400" b="1" dirty="0" smtClean="0">
                <a:latin typeface="+mn-lt"/>
              </a:rPr>
              <a:t>is going well with the transition process?</a:t>
            </a:r>
          </a:p>
          <a:p>
            <a:pPr lvl="1"/>
            <a:r>
              <a:rPr lang="en-US" i="1" dirty="0">
                <a:latin typeface="+mn-lt"/>
              </a:rPr>
              <a:t>Write down your response</a:t>
            </a:r>
            <a:r>
              <a:rPr lang="en-US" i="1" dirty="0" smtClean="0">
                <a:latin typeface="+mn-lt"/>
              </a:rPr>
              <a:t>.</a:t>
            </a:r>
          </a:p>
          <a:p>
            <a:pPr lvl="1"/>
            <a:endParaRPr lang="en-US" b="1" dirty="0" smtClean="0">
              <a:latin typeface="+mn-lt"/>
            </a:endParaRPr>
          </a:p>
          <a:p>
            <a:r>
              <a:rPr lang="en-US" sz="2400" dirty="0" smtClean="0">
                <a:latin typeface="+mn-lt"/>
              </a:rPr>
              <a:t>What is in need of improvement?</a:t>
            </a:r>
          </a:p>
          <a:p>
            <a:pPr lvl="1"/>
            <a:r>
              <a:rPr lang="en-US" i="1" dirty="0">
                <a:latin typeface="+mn-lt"/>
              </a:rPr>
              <a:t>Write down your response</a:t>
            </a:r>
            <a:r>
              <a:rPr lang="en-US" i="1" dirty="0" smtClean="0">
                <a:latin typeface="+mn-lt"/>
              </a:rPr>
              <a:t>.</a:t>
            </a:r>
          </a:p>
          <a:p>
            <a:pPr marL="533400" lvl="1" indent="0">
              <a:buNone/>
            </a:pPr>
            <a:endParaRPr lang="en-US" dirty="0">
              <a:latin typeface="+mj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5" name="Picture 6" descr="Image result for stop sig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6832" y="4823678"/>
            <a:ext cx="1735618" cy="1735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VA DBHDS Log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032" y="6129952"/>
            <a:ext cx="2761488" cy="607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20723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>
                <a:solidFill>
                  <a:schemeClr val="bg1"/>
                </a:solidFill>
                <a:latin typeface="+mj-lt"/>
              </a:rPr>
              <a:t>Agency Collaboration</a:t>
            </a:r>
            <a:endParaRPr lang="en-US" sz="40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54434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>
                <a:solidFill>
                  <a:srgbClr val="0070C0"/>
                </a:solidFill>
                <a:latin typeface="+mj-lt"/>
              </a:rPr>
              <a:t>Agency Collaboration</a:t>
            </a:r>
            <a:r>
              <a:rPr lang="en-US" sz="4000" dirty="0" smtClean="0">
                <a:latin typeface="+mj-lt"/>
              </a:rPr>
              <a:t/>
            </a:r>
            <a:br>
              <a:rPr lang="en-US" sz="4000" dirty="0" smtClean="0">
                <a:latin typeface="+mj-lt"/>
              </a:rPr>
            </a:br>
            <a:r>
              <a:rPr lang="en-US" sz="4000" dirty="0" smtClean="0">
                <a:latin typeface="+mj-lt"/>
              </a:rPr>
              <a:t>Recommended Practices</a:t>
            </a:r>
            <a:endParaRPr lang="en-US" sz="4000" dirty="0">
              <a:latin typeface="+mj-lt"/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>
          <a:xfrm>
            <a:off x="219074" y="1577908"/>
            <a:ext cx="8592065" cy="5159549"/>
          </a:xfrm>
        </p:spPr>
        <p:txBody>
          <a:bodyPr/>
          <a:lstStyle/>
          <a:p>
            <a:r>
              <a:rPr lang="en-US" sz="2400" b="0" dirty="0">
                <a:latin typeface="+mn-lt"/>
              </a:rPr>
              <a:t>Create and maintain positive working relationships between Early </a:t>
            </a:r>
            <a:r>
              <a:rPr lang="en-US" sz="2400" b="0" dirty="0" smtClean="0">
                <a:latin typeface="+mn-lt"/>
              </a:rPr>
              <a:t>Intervention </a:t>
            </a:r>
            <a:r>
              <a:rPr lang="en-US" sz="2400" b="0" dirty="0">
                <a:latin typeface="+mn-lt"/>
              </a:rPr>
              <a:t>and LEA </a:t>
            </a:r>
            <a:r>
              <a:rPr lang="en-US" sz="2400" b="0" dirty="0" smtClean="0">
                <a:latin typeface="+mn-lt"/>
              </a:rPr>
              <a:t>personnel.</a:t>
            </a:r>
          </a:p>
          <a:p>
            <a:r>
              <a:rPr lang="en-US" sz="2400" b="0" dirty="0">
                <a:latin typeface="+mn-lt"/>
              </a:rPr>
              <a:t>Assign a single contact person at each agency to support transition activities</a:t>
            </a:r>
            <a:r>
              <a:rPr lang="en-US" sz="2400" b="0" dirty="0" smtClean="0">
                <a:latin typeface="+mn-lt"/>
              </a:rPr>
              <a:t>. </a:t>
            </a:r>
            <a:endParaRPr lang="en-US" sz="2400" b="0" dirty="0">
              <a:latin typeface="+mn-lt"/>
            </a:endParaRPr>
          </a:p>
          <a:p>
            <a:r>
              <a:rPr lang="en-US" sz="2400" b="0" dirty="0" smtClean="0">
                <a:latin typeface="+mn-lt"/>
              </a:rPr>
              <a:t>Have multiple ways to contact the person such as email AND phone.  Determine the best way to contact the person over the summer months.</a:t>
            </a:r>
          </a:p>
          <a:p>
            <a:r>
              <a:rPr lang="en-US" sz="2400" b="0" dirty="0" smtClean="0">
                <a:latin typeface="+mn-lt"/>
              </a:rPr>
              <a:t>Meet annually to discuss the transition process and identify any areas in need of improvement. </a:t>
            </a:r>
          </a:p>
          <a:p>
            <a:endParaRPr lang="en-US" sz="2400" dirty="0" smtClean="0">
              <a:latin typeface="+mj-lt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948D1FF7-DE7A-468E-81AD-367720C7FDEA}" type="slidenum">
              <a:rPr lang="en-US" smtClean="0"/>
              <a:t>6</a:t>
            </a:fld>
            <a:endParaRPr lang="en-US"/>
          </a:p>
        </p:txBody>
      </p:sp>
      <p:pic>
        <p:nvPicPr>
          <p:cNvPr id="10" name="Picture 2" descr="VA DBHDS 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074" y="6197283"/>
            <a:ext cx="658749" cy="540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52358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>
                <a:solidFill>
                  <a:srgbClr val="0070C0"/>
                </a:solidFill>
                <a:latin typeface="+mj-lt"/>
              </a:rPr>
              <a:t>Agency Collaboration</a:t>
            </a:r>
            <a:r>
              <a:rPr lang="en-US" dirty="0" smtClean="0">
                <a:latin typeface="+mj-lt"/>
              </a:rPr>
              <a:t/>
            </a:r>
            <a:br>
              <a:rPr lang="en-US" dirty="0" smtClean="0">
                <a:latin typeface="+mj-lt"/>
              </a:rPr>
            </a:br>
            <a:r>
              <a:rPr lang="en-US" sz="4000" dirty="0" smtClean="0">
                <a:latin typeface="+mj-lt"/>
              </a:rPr>
              <a:t>Recommended Practices2</a:t>
            </a:r>
            <a:endParaRPr lang="en-US" sz="4000" dirty="0">
              <a:latin typeface="+mj-lt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8D1FF7-DE7A-468E-81AD-367720C7FDEA}" type="slidenum">
              <a:rPr lang="en-US" smtClean="0"/>
              <a:t>7</a:t>
            </a:fld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idx="4294967295"/>
          </p:nvPr>
        </p:nvSpPr>
        <p:spPr>
          <a:xfrm>
            <a:off x="654626" y="1893888"/>
            <a:ext cx="7936923" cy="3989387"/>
          </a:xfrm>
        </p:spPr>
        <p:txBody>
          <a:bodyPr/>
          <a:lstStyle/>
          <a:p>
            <a:r>
              <a:rPr lang="en-US" sz="2400" b="0" dirty="0" smtClean="0">
                <a:latin typeface="+mn-lt"/>
              </a:rPr>
              <a:t>In the event there is staff turnover, notify the other agency and let him/her know who the new person is. </a:t>
            </a:r>
          </a:p>
          <a:p>
            <a:r>
              <a:rPr lang="en-US" sz="2400" b="0" dirty="0" smtClean="0">
                <a:latin typeface="+mn-lt"/>
              </a:rPr>
              <a:t>Inform the other agency of key regulations and procedures that impact the transition process</a:t>
            </a:r>
            <a:r>
              <a:rPr lang="en-US" sz="2400" dirty="0" smtClean="0">
                <a:latin typeface="+mn-lt"/>
              </a:rPr>
              <a:t>. </a:t>
            </a:r>
            <a:endParaRPr lang="en-US" sz="2400" dirty="0">
              <a:latin typeface="+mn-lt"/>
            </a:endParaRPr>
          </a:p>
          <a:p>
            <a:endParaRPr lang="en-US" sz="2400" dirty="0" smtClean="0">
              <a:latin typeface="+mj-lt"/>
            </a:endParaRPr>
          </a:p>
        </p:txBody>
      </p:sp>
      <p:pic>
        <p:nvPicPr>
          <p:cNvPr id="8" name="Picture 6" descr="Image result for stop sig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7881" y="4753584"/>
            <a:ext cx="1785330" cy="1785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VA DBHDS Log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074" y="6197283"/>
            <a:ext cx="658749" cy="540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94695" y="413445"/>
            <a:ext cx="731615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70C0"/>
                </a:solidFill>
                <a:latin typeface="+mn-lt"/>
              </a:rPr>
              <a:t>Agency Collaboration</a:t>
            </a:r>
            <a:r>
              <a:rPr lang="en-US" sz="4000" b="1" dirty="0">
                <a:latin typeface="+mn-lt"/>
              </a:rPr>
              <a:t/>
            </a:r>
            <a:br>
              <a:rPr lang="en-US" sz="4000" b="1" dirty="0">
                <a:latin typeface="+mn-lt"/>
              </a:rPr>
            </a:br>
            <a:r>
              <a:rPr lang="en-US" sz="4000" b="1" dirty="0">
                <a:latin typeface="+mn-lt"/>
              </a:rPr>
              <a:t>Recommended Practices</a:t>
            </a:r>
          </a:p>
        </p:txBody>
      </p:sp>
    </p:spTree>
    <p:extLst>
      <p:ext uri="{BB962C8B-B14F-4D97-AF65-F5344CB8AC3E}">
        <p14:creationId xmlns:p14="http://schemas.microsoft.com/office/powerpoint/2010/main" val="2961891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>
                <a:solidFill>
                  <a:schemeClr val="bg1"/>
                </a:solidFill>
                <a:latin typeface="+mj-lt"/>
              </a:rPr>
              <a:t>Update and Use your Interagency Agreement</a:t>
            </a:r>
            <a:endParaRPr lang="en-US" sz="40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489552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>
                <a:latin typeface="+mj-lt"/>
              </a:rPr>
              <a:t>Interagency Agreement</a:t>
            </a:r>
            <a:endParaRPr lang="en-US" sz="4000" dirty="0">
              <a:latin typeface="+mj-lt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6561" y="2571750"/>
            <a:ext cx="8592065" cy="3554415"/>
          </a:xfrm>
        </p:spPr>
        <p:txBody>
          <a:bodyPr/>
          <a:lstStyle/>
          <a:p>
            <a:pPr marL="50800" indent="0" algn="ctr">
              <a:buNone/>
            </a:pPr>
            <a:r>
              <a:rPr lang="en-US" sz="3200" b="0" dirty="0">
                <a:latin typeface="+mn-lt"/>
              </a:rPr>
              <a:t>The interagency </a:t>
            </a:r>
            <a:r>
              <a:rPr lang="en-US" sz="3200" b="0" dirty="0" smtClean="0">
                <a:latin typeface="+mn-lt"/>
              </a:rPr>
              <a:t>agreement assists </a:t>
            </a:r>
            <a:r>
              <a:rPr lang="en-US" sz="3200" b="0" dirty="0">
                <a:latin typeface="+mn-lt"/>
              </a:rPr>
              <a:t>all agencies to achieve </a:t>
            </a:r>
            <a:r>
              <a:rPr lang="en-US" sz="3200" b="0" dirty="0" smtClean="0">
                <a:latin typeface="+mn-lt"/>
              </a:rPr>
              <a:t>successful transition </a:t>
            </a:r>
            <a:r>
              <a:rPr lang="en-US" sz="3200" b="0" dirty="0">
                <a:latin typeface="+mn-lt"/>
              </a:rPr>
              <a:t>outcomes for children and families. </a:t>
            </a:r>
            <a:endParaRPr lang="en-US" sz="3200" b="0" dirty="0" smtClean="0">
              <a:latin typeface="+mn-lt"/>
            </a:endParaRPr>
          </a:p>
          <a:p>
            <a:pPr marL="50800" indent="0">
              <a:buNone/>
            </a:pPr>
            <a:endParaRPr lang="en-US" sz="2400" b="0" dirty="0" smtClean="0">
              <a:latin typeface="+mn-lt"/>
            </a:endParaRPr>
          </a:p>
          <a:p>
            <a:pPr marL="50800" indent="0">
              <a:buNone/>
            </a:pPr>
            <a:endParaRPr lang="en-US" sz="2400" b="0" dirty="0" smtClean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6" name="Picture 2" descr="VA DBHDS 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074" y="6197283"/>
            <a:ext cx="658749" cy="540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58606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A88C66DD6878247934C3032C88502BD" ma:contentTypeVersion="12" ma:contentTypeDescription="Create a new document." ma:contentTypeScope="" ma:versionID="da8af132be290198090ed4683ce6fc07">
  <xsd:schema xmlns:xsd="http://www.w3.org/2001/XMLSchema" xmlns:xs="http://www.w3.org/2001/XMLSchema" xmlns:p="http://schemas.microsoft.com/office/2006/metadata/properties" xmlns:ns3="e57f6c35-541a-4073-a2f6-49dc8be0127c" xmlns:ns4="67ced3dd-177e-454b-b64a-ad68f0d994e1" targetNamespace="http://schemas.microsoft.com/office/2006/metadata/properties" ma:root="true" ma:fieldsID="6e9d9ee297f2ddd7989f7037c68dd584" ns3:_="" ns4:_="">
    <xsd:import namespace="e57f6c35-541a-4073-a2f6-49dc8be0127c"/>
    <xsd:import namespace="67ced3dd-177e-454b-b64a-ad68f0d994e1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OCR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EventHashCode" minOccurs="0"/>
                <xsd:element ref="ns3:MediaServiceGenerationTime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57f6c35-541a-4073-a2f6-49dc8be0127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OCR" ma:index="12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7ced3dd-177e-454b-b64a-ad68f0d994e1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5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1C882831-A9B5-4B55-910F-AC1831187F6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57f6c35-541a-4073-a2f6-49dc8be0127c"/>
    <ds:schemaRef ds:uri="67ced3dd-177e-454b-b64a-ad68f0d994e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D212FB26-95B9-4737-BD29-DDC516B28DAA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2EC6ED5-490C-4759-ABBF-212866882B09}">
  <ds:schemaRefs>
    <ds:schemaRef ds:uri="67ced3dd-177e-454b-b64a-ad68f0d994e1"/>
    <ds:schemaRef ds:uri="http://purl.org/dc/terms/"/>
    <ds:schemaRef ds:uri="http://schemas.openxmlformats.org/package/2006/metadata/core-properties"/>
    <ds:schemaRef ds:uri="e57f6c35-541a-4073-a2f6-49dc8be0127c"/>
    <ds:schemaRef ds:uri="http://purl.org/dc/dcmitype/"/>
    <ds:schemaRef ds:uri="http://schemas.microsoft.com/office/infopath/2007/PartnerControls"/>
    <ds:schemaRef ds:uri="http://schemas.microsoft.com/office/2006/documentManagement/types"/>
    <ds:schemaRef ds:uri="http://schemas.microsoft.com/office/2006/metadata/properties"/>
    <ds:schemaRef ds:uri="http://www.w3.org/XML/1998/namespace"/>
    <ds:schemaRef ds:uri="http://purl.org/dc/elements/1.1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10018</TotalTime>
  <Words>1957</Words>
  <Application>Microsoft Office PowerPoint</Application>
  <PresentationFormat>On-screen Show (4:3)</PresentationFormat>
  <Paragraphs>232</Paragraphs>
  <Slides>39</Slides>
  <Notes>39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5" baseType="lpstr">
      <vt:lpstr>Calibri</vt:lpstr>
      <vt:lpstr>SimSun</vt:lpstr>
      <vt:lpstr>Wingdings</vt:lpstr>
      <vt:lpstr>Verdana</vt:lpstr>
      <vt:lpstr>Arial</vt:lpstr>
      <vt:lpstr>Office Theme</vt:lpstr>
      <vt:lpstr>Working Together:    A Framework for Effective Transitions from Part C to Part B</vt:lpstr>
      <vt:lpstr>Slide 2 </vt:lpstr>
      <vt:lpstr>Presentation Guide</vt:lpstr>
      <vt:lpstr>Getting Started What Makes </vt:lpstr>
      <vt:lpstr>Agency Collaboration</vt:lpstr>
      <vt:lpstr>Agency Collaboration Recommended Practices</vt:lpstr>
      <vt:lpstr>Agency Collaboration Recommended Practices2</vt:lpstr>
      <vt:lpstr>Update and Use your Interagency Agreement</vt:lpstr>
      <vt:lpstr>Interagency Agreement</vt:lpstr>
      <vt:lpstr>Interagency Agreement Recommended Practices </vt:lpstr>
      <vt:lpstr>Interagency Agreement Recommended Practices2 </vt:lpstr>
      <vt:lpstr>Discuss your Interagency Agreement</vt:lpstr>
      <vt:lpstr>Prepare Families for the Transition</vt:lpstr>
      <vt:lpstr>When can a child transition?</vt:lpstr>
      <vt:lpstr>Slide 15</vt:lpstr>
      <vt:lpstr>Prepare for the Transition Recommended Practices</vt:lpstr>
      <vt:lpstr>Prepare for the Transition Recommended Practices2</vt:lpstr>
      <vt:lpstr>Identify all Potential Transition Options</vt:lpstr>
      <vt:lpstr>Identify all Potential Transition Options Recommended Practices</vt:lpstr>
      <vt:lpstr>Part B Service Delivery</vt:lpstr>
      <vt:lpstr>Educational Environments</vt:lpstr>
      <vt:lpstr>Part B Service Delivery Recommended Practices</vt:lpstr>
      <vt:lpstr>Transition Conference</vt:lpstr>
      <vt:lpstr>Transition Conference  Recommended Practices</vt:lpstr>
      <vt:lpstr>Transition Conference  Recommended Practices2</vt:lpstr>
      <vt:lpstr>Notifications/Referrals</vt:lpstr>
      <vt:lpstr>Notification</vt:lpstr>
      <vt:lpstr>Don’t Forget!</vt:lpstr>
      <vt:lpstr>Notification - Considerations</vt:lpstr>
      <vt:lpstr>Notification/Referral Recommended Practices</vt:lpstr>
      <vt:lpstr>Notification/Referral Recommended Practices2</vt:lpstr>
      <vt:lpstr>Late Referrals </vt:lpstr>
      <vt:lpstr>Late Referrals Recommended Practices</vt:lpstr>
      <vt:lpstr>Summer </vt:lpstr>
      <vt:lpstr>Summer  Recommended Practices</vt:lpstr>
      <vt:lpstr>Eligibility and IEP Development</vt:lpstr>
      <vt:lpstr>Eligibility and IEP Development Recommended Practices</vt:lpstr>
      <vt:lpstr>Review and Revise Your Interagency Agreement</vt:lpstr>
      <vt:lpstr>Conclusion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Early Childhood Quality Grant  Application Webinar</dc:title>
  <dc:creator>Allan, Mark (DOE)</dc:creator>
  <cp:lastModifiedBy>Clare M  Talbert</cp:lastModifiedBy>
  <cp:revision>211</cp:revision>
  <cp:lastPrinted>2019-07-15T20:21:47Z</cp:lastPrinted>
  <dcterms:modified xsi:type="dcterms:W3CDTF">2020-11-02T18:38:33Z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0x0101009A88C66DD6878247934C3032C88502BD</vt:lpwstr>
  </property>
</Properties>
</file>